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301" r:id="rId5"/>
    <p:sldId id="296" r:id="rId6"/>
    <p:sldId id="298" r:id="rId7"/>
    <p:sldId id="305" r:id="rId8"/>
    <p:sldId id="307" r:id="rId9"/>
    <p:sldId id="306" r:id="rId10"/>
    <p:sldId id="28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Sibbald" initials="JS" lastIdx="1" clrIdx="0">
    <p:extLst>
      <p:ext uri="{19B8F6BF-5375-455C-9EA6-DF929625EA0E}">
        <p15:presenceInfo xmlns:p15="http://schemas.microsoft.com/office/powerpoint/2012/main" userId="S::jsibbald@ltegroup.co.uk::dafe537991f2a3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683" autoAdjust="0"/>
  </p:normalViewPr>
  <p:slideViewPr>
    <p:cSldViewPr snapToGrid="0">
      <p:cViewPr varScale="1">
        <p:scale>
          <a:sx n="53" d="100"/>
          <a:sy n="53" d="100"/>
        </p:scale>
        <p:origin x="1795"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9826B4-D2DC-40E9-AEE0-5C3EC3797E1A}" type="datetimeFigureOut">
              <a:rPr lang="en-GB" smtClean="0"/>
              <a:t>26/11/2020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A390C6-5626-42E3-8F15-8F0B33772C0C}" type="slidenum">
              <a:rPr lang="en-GB" smtClean="0"/>
              <a:t>‹#›</a:t>
            </a:fld>
            <a:endParaRPr lang="en-GB"/>
          </a:p>
        </p:txBody>
      </p:sp>
    </p:spTree>
    <p:extLst>
      <p:ext uri="{BB962C8B-B14F-4D97-AF65-F5344CB8AC3E}">
        <p14:creationId xmlns:p14="http://schemas.microsoft.com/office/powerpoint/2010/main" val="307949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tmc.ac.uk/study-with-us/edtech/content-engagemen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tmc.ac.uk/study-with-us/edtech/sequencing-learnin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 us know investigate some themes to consider when using Teams for synchronous lessons </a:t>
            </a:r>
          </a:p>
        </p:txBody>
      </p:sp>
      <p:sp>
        <p:nvSpPr>
          <p:cNvPr id="4" name="Slide Number Placeholder 3"/>
          <p:cNvSpPr>
            <a:spLocks noGrp="1"/>
          </p:cNvSpPr>
          <p:nvPr>
            <p:ph type="sldNum" sz="quarter" idx="5"/>
          </p:nvPr>
        </p:nvSpPr>
        <p:spPr/>
        <p:txBody>
          <a:bodyPr/>
          <a:lstStyle/>
          <a:p>
            <a:fld id="{75A390C6-5626-42E3-8F15-8F0B33772C0C}" type="slidenum">
              <a:rPr lang="en-GB" smtClean="0"/>
              <a:t>1</a:t>
            </a:fld>
            <a:endParaRPr lang="en-GB"/>
          </a:p>
        </p:txBody>
      </p:sp>
    </p:spTree>
    <p:extLst>
      <p:ext uri="{BB962C8B-B14F-4D97-AF65-F5344CB8AC3E}">
        <p14:creationId xmlns:p14="http://schemas.microsoft.com/office/powerpoint/2010/main" val="374125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delegates the following:</a:t>
            </a:r>
          </a:p>
          <a:p>
            <a:endParaRPr lang="en-GB" dirty="0"/>
          </a:p>
          <a:p>
            <a:pPr marL="228600" indent="-228600">
              <a:buFont typeface="+mj-lt"/>
              <a:buAutoNum type="arabicPeriod"/>
            </a:pPr>
            <a:r>
              <a:rPr lang="en-GB" dirty="0"/>
              <a:t>What are your school or college’s online expectations?</a:t>
            </a:r>
          </a:p>
          <a:p>
            <a:pPr marL="228600" indent="-228600">
              <a:buFont typeface="+mj-lt"/>
              <a:buAutoNum type="arabicPeriod"/>
            </a:pPr>
            <a:endParaRPr lang="en-GB" dirty="0"/>
          </a:p>
          <a:p>
            <a:pPr marL="228600" indent="-228600">
              <a:buFont typeface="+mj-lt"/>
              <a:buAutoNum type="arabicPeriod"/>
            </a:pPr>
            <a:r>
              <a:rPr lang="en-GB" dirty="0"/>
              <a:t>How does this complement the school behaviour policy and ethos?</a:t>
            </a:r>
          </a:p>
          <a:p>
            <a:pPr marL="228600" indent="-228600">
              <a:buFont typeface="+mj-lt"/>
              <a:buAutoNum type="arabicPeriod"/>
            </a:pPr>
            <a:endParaRPr lang="en-GB" dirty="0"/>
          </a:p>
          <a:p>
            <a:pPr marL="228600" indent="-228600">
              <a:buFont typeface="+mj-lt"/>
              <a:buAutoNum type="arabicPeriod"/>
            </a:pPr>
            <a:r>
              <a:rPr lang="en-GB" dirty="0"/>
              <a:t>How do you all ensure consistency of approach?</a:t>
            </a:r>
          </a:p>
          <a:p>
            <a:pPr marL="228600" indent="-228600">
              <a:buFont typeface="+mj-lt"/>
              <a:buAutoNum type="arabicPeriod"/>
            </a:pPr>
            <a:endParaRPr lang="en-GB" dirty="0"/>
          </a:p>
          <a:p>
            <a:pPr marL="228600" indent="-228600">
              <a:buFont typeface="+mj-lt"/>
              <a:buAutoNum type="arabicPeriod"/>
            </a:pPr>
            <a:r>
              <a:rPr lang="en-GB" dirty="0"/>
              <a:t>How do you involve your pastoral or behaviour team where necessary?</a:t>
            </a:r>
          </a:p>
          <a:p>
            <a:pPr marL="228600" indent="-228600">
              <a:buFont typeface="+mj-lt"/>
              <a:buAutoNum type="arabicPeriod"/>
            </a:pPr>
            <a:endParaRPr lang="en-GB" dirty="0"/>
          </a:p>
          <a:p>
            <a:pPr marL="228600" indent="-228600">
              <a:buFont typeface="+mj-lt"/>
              <a:buAutoNum type="arabicPeriod"/>
            </a:pPr>
            <a:r>
              <a:rPr lang="en-GB" dirty="0"/>
              <a:t>How often does the school review this process in light of accelerated teacher learning?</a:t>
            </a:r>
          </a:p>
        </p:txBody>
      </p:sp>
      <p:sp>
        <p:nvSpPr>
          <p:cNvPr id="4" name="Slide Number Placeholder 3"/>
          <p:cNvSpPr>
            <a:spLocks noGrp="1"/>
          </p:cNvSpPr>
          <p:nvPr>
            <p:ph type="sldNum" sz="quarter" idx="5"/>
          </p:nvPr>
        </p:nvSpPr>
        <p:spPr/>
        <p:txBody>
          <a:bodyPr/>
          <a:lstStyle/>
          <a:p>
            <a:fld id="{4D10F0E2-4C44-4141-AAF6-54B30AAFF5EF}" type="slidenum">
              <a:rPr lang="en-GB" smtClean="0"/>
              <a:t>2</a:t>
            </a:fld>
            <a:endParaRPr lang="en-GB" dirty="0"/>
          </a:p>
        </p:txBody>
      </p:sp>
    </p:spTree>
    <p:extLst>
      <p:ext uri="{BB962C8B-B14F-4D97-AF65-F5344CB8AC3E}">
        <p14:creationId xmlns:p14="http://schemas.microsoft.com/office/powerpoint/2010/main" val="2777363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dirty="0"/>
              <a:t>Ask delegates the following:</a:t>
            </a:r>
          </a:p>
          <a:p>
            <a:pPr marL="228600" indent="-228600">
              <a:buFont typeface="+mj-lt"/>
              <a:buAutoNum type="arabicPeriod"/>
            </a:pPr>
            <a:endParaRPr lang="en-GB" dirty="0"/>
          </a:p>
          <a:p>
            <a:pPr marL="228600" indent="-228600">
              <a:buFont typeface="+mj-lt"/>
              <a:buAutoNum type="arabicPeriod"/>
            </a:pPr>
            <a:r>
              <a:rPr lang="en-GB" dirty="0"/>
              <a:t>How can you ‘set the weather’ for your classroom?  How can this replicate your face to face contact with learners?</a:t>
            </a:r>
          </a:p>
          <a:p>
            <a:pPr marL="228600" indent="-228600">
              <a:buFont typeface="+mj-lt"/>
              <a:buAutoNum type="arabicPeriod"/>
            </a:pPr>
            <a:endParaRPr lang="en-GB" dirty="0"/>
          </a:p>
          <a:p>
            <a:pPr marL="228600" indent="-228600">
              <a:buFont typeface="+mj-lt"/>
              <a:buAutoNum type="arabicPeriod"/>
            </a:pPr>
            <a:r>
              <a:rPr lang="en-GB" dirty="0"/>
              <a:t>How can you make this learning culture explicit during a lesson?</a:t>
            </a:r>
          </a:p>
          <a:p>
            <a:pPr marL="457200" lvl="1" indent="0">
              <a:buFont typeface="+mj-lt"/>
              <a:buNone/>
            </a:pPr>
            <a:r>
              <a:rPr lang="en-GB" dirty="0"/>
              <a:t>e.g. class memory, incident, sayings or class jokes?</a:t>
            </a:r>
          </a:p>
          <a:p>
            <a:pPr marL="228600" indent="-228600">
              <a:buFont typeface="+mj-lt"/>
              <a:buAutoNum type="arabicPeriod"/>
            </a:pPr>
            <a:endParaRPr lang="en-GB" dirty="0"/>
          </a:p>
          <a:p>
            <a:pPr marL="228600" indent="-228600">
              <a:buFont typeface="+mj-lt"/>
              <a:buAutoNum type="arabicPeriod"/>
            </a:pPr>
            <a:r>
              <a:rPr lang="en-GB" dirty="0"/>
              <a:t>How do you check in with learners on arrival?</a:t>
            </a:r>
          </a:p>
          <a:p>
            <a:pPr marL="457200" lvl="1" indent="0">
              <a:buFont typeface="+mj-lt"/>
              <a:buNone/>
            </a:pPr>
            <a:r>
              <a:rPr lang="en-GB" dirty="0"/>
              <a:t>e.g. use of emoticons, gifs or a word or colour in the chat?</a:t>
            </a:r>
          </a:p>
          <a:p>
            <a:pPr marL="228600" indent="-228600">
              <a:buFont typeface="+mj-lt"/>
              <a:buAutoNum type="arabicPeriod"/>
            </a:pPr>
            <a:endParaRPr lang="en-GB" dirty="0"/>
          </a:p>
          <a:p>
            <a:pPr marL="228600" indent="-228600">
              <a:buFont typeface="+mj-lt"/>
              <a:buAutoNum type="arabicPeriod"/>
            </a:pPr>
            <a:r>
              <a:rPr lang="en-GB" dirty="0"/>
              <a:t>What about at the end of a session?</a:t>
            </a:r>
          </a:p>
          <a:p>
            <a:pPr marL="228600" indent="-228600">
              <a:buFont typeface="+mj-lt"/>
              <a:buAutoNum type="arabicPeriod"/>
            </a:pPr>
            <a:endParaRPr lang="en-GB" dirty="0"/>
          </a:p>
          <a:p>
            <a:pPr marL="228600" indent="-228600">
              <a:buFont typeface="+mj-lt"/>
              <a:buAutoNum type="arabicPeriod"/>
            </a:pPr>
            <a:r>
              <a:rPr lang="en-GB" dirty="0"/>
              <a:t>e.g. leaving the session open at the end in case learners want to hang back and chat with you or one another</a:t>
            </a:r>
          </a:p>
        </p:txBody>
      </p:sp>
      <p:sp>
        <p:nvSpPr>
          <p:cNvPr id="4" name="Slide Number Placeholder 3"/>
          <p:cNvSpPr>
            <a:spLocks noGrp="1"/>
          </p:cNvSpPr>
          <p:nvPr>
            <p:ph type="sldNum" sz="quarter" idx="5"/>
          </p:nvPr>
        </p:nvSpPr>
        <p:spPr/>
        <p:txBody>
          <a:bodyPr/>
          <a:lstStyle/>
          <a:p>
            <a:fld id="{4D10F0E2-4C44-4141-AAF6-54B30AAFF5EF}" type="slidenum">
              <a:rPr lang="en-GB" smtClean="0"/>
              <a:t>3</a:t>
            </a:fld>
            <a:endParaRPr lang="en-GB" dirty="0"/>
          </a:p>
        </p:txBody>
      </p:sp>
    </p:spTree>
    <p:extLst>
      <p:ext uri="{BB962C8B-B14F-4D97-AF65-F5344CB8AC3E}">
        <p14:creationId xmlns:p14="http://schemas.microsoft.com/office/powerpoint/2010/main" val="3578109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mj-lt"/>
              <a:buNone/>
            </a:pPr>
            <a:r>
              <a:rPr lang="en-GB" dirty="0"/>
              <a:t>Some ideas to share with delegates:</a:t>
            </a:r>
          </a:p>
          <a:p>
            <a:pPr marL="228600" indent="-228600" algn="l">
              <a:buFont typeface="+mj-lt"/>
              <a:buAutoNum type="arabicPeriod"/>
            </a:pPr>
            <a:endParaRPr lang="en-GB" dirty="0"/>
          </a:p>
          <a:p>
            <a:pPr marL="228600" indent="-228600" algn="l">
              <a:buFont typeface="+mj-lt"/>
              <a:buAutoNum type="arabicPeriod"/>
            </a:pPr>
            <a:r>
              <a:rPr lang="en-GB" dirty="0"/>
              <a:t>Paste your photo onto your resources for that personal touch - create a ‘teacher in the room to support you’ presence!</a:t>
            </a:r>
          </a:p>
          <a:p>
            <a:pPr marL="228600" indent="-228600" algn="l">
              <a:buFont typeface="+mj-lt"/>
              <a:buAutoNum type="arabicPeriod"/>
            </a:pPr>
            <a:endParaRPr lang="en-GB" dirty="0"/>
          </a:p>
          <a:p>
            <a:pPr marL="228600" indent="-228600" algn="l">
              <a:buFont typeface="+mj-lt"/>
              <a:buAutoNum type="arabicPeriod"/>
            </a:pPr>
            <a:r>
              <a:rPr lang="en-GB" dirty="0"/>
              <a:t>If you would prefer not to use a photo perhaps create yourself a </a:t>
            </a:r>
            <a:r>
              <a:rPr lang="en-GB" dirty="0" err="1"/>
              <a:t>Bitmoji</a:t>
            </a:r>
            <a:r>
              <a:rPr lang="en-GB" dirty="0"/>
              <a:t>, you can create yours to look like you and can be used to send motivational messages to your learners, they can be used in your lessons quickly and easily by using the app.</a:t>
            </a:r>
          </a:p>
          <a:p>
            <a:pPr marL="228600" indent="-228600" algn="l">
              <a:buFont typeface="+mj-lt"/>
              <a:buAutoNum type="arabicPeriod"/>
            </a:pPr>
            <a:endParaRPr lang="en-GB" dirty="0"/>
          </a:p>
          <a:p>
            <a:pPr marL="228600" indent="-228600" algn="l">
              <a:buFont typeface="+mj-lt"/>
              <a:buAutoNum type="arabicPeriod"/>
            </a:pPr>
            <a:r>
              <a:rPr lang="en-GB" dirty="0"/>
              <a:t>Maybe your learners could create a </a:t>
            </a:r>
            <a:r>
              <a:rPr lang="en-GB" dirty="0" err="1"/>
              <a:t>Bitmoji</a:t>
            </a:r>
            <a:r>
              <a:rPr lang="en-GB" dirty="0"/>
              <a:t> for themselves to use in the lesson?</a:t>
            </a:r>
          </a:p>
          <a:p>
            <a:pPr marL="0" indent="0">
              <a:buFont typeface="+mj-lt"/>
              <a:buNone/>
            </a:pPr>
            <a:endParaRPr lang="en-GB" dirty="0"/>
          </a:p>
        </p:txBody>
      </p:sp>
      <p:sp>
        <p:nvSpPr>
          <p:cNvPr id="4" name="Slide Number Placeholder 3"/>
          <p:cNvSpPr>
            <a:spLocks noGrp="1"/>
          </p:cNvSpPr>
          <p:nvPr>
            <p:ph type="sldNum" sz="quarter" idx="5"/>
          </p:nvPr>
        </p:nvSpPr>
        <p:spPr/>
        <p:txBody>
          <a:bodyPr/>
          <a:lstStyle/>
          <a:p>
            <a:fld id="{4D10F0E2-4C44-4141-AAF6-54B30AAFF5EF}" type="slidenum">
              <a:rPr lang="en-GB" smtClean="0"/>
              <a:t>4</a:t>
            </a:fld>
            <a:endParaRPr lang="en-GB" dirty="0"/>
          </a:p>
        </p:txBody>
      </p:sp>
    </p:spTree>
    <p:extLst>
      <p:ext uri="{BB962C8B-B14F-4D97-AF65-F5344CB8AC3E}">
        <p14:creationId xmlns:p14="http://schemas.microsoft.com/office/powerpoint/2010/main" val="3897929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GB" dirty="0"/>
              <a:t>Refer back to the pre-learning ‘content and engagement’ webinar available here:</a:t>
            </a:r>
          </a:p>
          <a:p>
            <a:pPr marL="0" indent="0">
              <a:buFont typeface="+mj-lt"/>
              <a:buNone/>
            </a:pPr>
            <a:endParaRPr lang="en-GB" dirty="0"/>
          </a:p>
          <a:p>
            <a:pPr marL="0" indent="0">
              <a:buFont typeface="+mj-lt"/>
              <a:buNone/>
            </a:pPr>
            <a:r>
              <a:rPr lang="en-GB" dirty="0">
                <a:hlinkClick r:id="rId3"/>
              </a:rPr>
              <a:t>https://www.tmc.ac.uk/study-with-us/edtech/content-engagement</a:t>
            </a:r>
            <a:endParaRPr lang="en-GB" dirty="0"/>
          </a:p>
          <a:p>
            <a:pPr marL="0" indent="0">
              <a:buFont typeface="+mj-lt"/>
              <a:buNone/>
            </a:pPr>
            <a:endParaRPr lang="en-GB"/>
          </a:p>
          <a:p>
            <a:pPr marL="0" indent="0">
              <a:buFont typeface="+mj-lt"/>
              <a:buNone/>
            </a:pPr>
            <a:endParaRPr lang="en-GB" dirty="0"/>
          </a:p>
        </p:txBody>
      </p:sp>
      <p:sp>
        <p:nvSpPr>
          <p:cNvPr id="4" name="Slide Number Placeholder 3"/>
          <p:cNvSpPr>
            <a:spLocks noGrp="1"/>
          </p:cNvSpPr>
          <p:nvPr>
            <p:ph type="sldNum" sz="quarter" idx="5"/>
          </p:nvPr>
        </p:nvSpPr>
        <p:spPr/>
        <p:txBody>
          <a:bodyPr/>
          <a:lstStyle/>
          <a:p>
            <a:fld id="{4D10F0E2-4C44-4141-AAF6-54B30AAFF5EF}" type="slidenum">
              <a:rPr lang="en-GB" smtClean="0"/>
              <a:t>5</a:t>
            </a:fld>
            <a:endParaRPr lang="en-GB" dirty="0"/>
          </a:p>
        </p:txBody>
      </p:sp>
    </p:spTree>
    <p:extLst>
      <p:ext uri="{BB962C8B-B14F-4D97-AF65-F5344CB8AC3E}">
        <p14:creationId xmlns:p14="http://schemas.microsoft.com/office/powerpoint/2010/main" val="2144231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dirty="0"/>
              <a:t>Ask delegates the following:</a:t>
            </a:r>
          </a:p>
          <a:p>
            <a:pPr marL="228600" indent="-228600">
              <a:buFont typeface="+mj-lt"/>
              <a:buAutoNum type="arabicPeriod"/>
            </a:pPr>
            <a:endParaRPr lang="en-GB" dirty="0"/>
          </a:p>
          <a:p>
            <a:pPr marL="228600" indent="-228600">
              <a:buFont typeface="+mj-lt"/>
              <a:buAutoNum type="arabicPeriod"/>
            </a:pPr>
            <a:r>
              <a:rPr lang="en-GB" dirty="0"/>
              <a:t>How can you ensure all learners contribute?</a:t>
            </a:r>
          </a:p>
          <a:p>
            <a:pPr marL="457200" lvl="1" indent="0">
              <a:buFont typeface="+mj-lt"/>
              <a:buNone/>
            </a:pPr>
            <a:r>
              <a:rPr lang="en-GB" dirty="0"/>
              <a:t>e.g. keep a log of who has answered a question with a series of ticks next to names</a:t>
            </a:r>
          </a:p>
          <a:p>
            <a:pPr marL="0" indent="0">
              <a:buFont typeface="+mj-lt"/>
              <a:buNone/>
            </a:pPr>
            <a:endParaRPr lang="en-GB" dirty="0"/>
          </a:p>
          <a:p>
            <a:pPr marL="228600" indent="-228600">
              <a:buFont typeface="+mj-lt"/>
              <a:buAutoNum type="arabicPeriod"/>
            </a:pPr>
            <a:r>
              <a:rPr lang="en-GB" dirty="0"/>
              <a:t>What tools do you have to monitor progress:</a:t>
            </a:r>
          </a:p>
          <a:p>
            <a:pPr marL="457200" lvl="1" indent="0">
              <a:buFont typeface="+mj-lt"/>
              <a:buNone/>
            </a:pPr>
            <a:r>
              <a:rPr lang="en-GB" dirty="0"/>
              <a:t>* throughout the session e.g. quick polls, use of timed response in the chat box</a:t>
            </a:r>
          </a:p>
          <a:p>
            <a:pPr marL="457200" lvl="1" indent="0">
              <a:buFont typeface="Arial" panose="020B0604020202020204" pitchFamily="34" charset="0"/>
              <a:buNone/>
            </a:pPr>
            <a:r>
              <a:rPr lang="en-GB" dirty="0"/>
              <a:t>* at the end of the session e.g. online surveys, task completed and ‘handed in’</a:t>
            </a:r>
          </a:p>
          <a:p>
            <a:pPr marL="628650" lvl="1" indent="-171450">
              <a:buFont typeface="Arial" panose="020B0604020202020204" pitchFamily="34" charset="0"/>
              <a:buChar char="•"/>
            </a:pPr>
            <a:endParaRPr lang="en-GB" dirty="0"/>
          </a:p>
          <a:p>
            <a:pPr marL="228600" indent="-228600">
              <a:buFont typeface="+mj-lt"/>
              <a:buAutoNum type="arabicPeriod"/>
            </a:pPr>
            <a:r>
              <a:rPr lang="en-GB" dirty="0"/>
              <a:t>How can you support those learners who need additional support during a session?  Differentiation - HAPS? LAPS?</a:t>
            </a:r>
          </a:p>
          <a:p>
            <a:pPr marL="457200" lvl="1" indent="0">
              <a:buFont typeface="+mj-lt"/>
              <a:buNone/>
            </a:pPr>
            <a:r>
              <a:rPr lang="en-GB" dirty="0"/>
              <a:t>e.g. setting a timed activity ‘off Zoom’ for learners to complete whilst you stay with a smaller, sub-group</a:t>
            </a:r>
          </a:p>
          <a:p>
            <a:pPr marL="228600" indent="-228600">
              <a:buFont typeface="+mj-lt"/>
              <a:buAutoNum type="arabicPeriod"/>
            </a:pPr>
            <a:endParaRPr lang="en-GB" dirty="0"/>
          </a:p>
          <a:p>
            <a:pPr marL="228600" indent="-228600">
              <a:buFont typeface="+mj-lt"/>
              <a:buAutoNum type="arabicPeriod"/>
            </a:pPr>
            <a:r>
              <a:rPr lang="en-GB" dirty="0"/>
              <a:t>High stakes exam questions vs regular, low stakes tests – in case HM </a:t>
            </a:r>
            <a:r>
              <a:rPr lang="en-GB" dirty="0" err="1"/>
              <a:t>Govnmt</a:t>
            </a:r>
            <a:r>
              <a:rPr lang="en-GB" dirty="0"/>
              <a:t> change the assessment process?</a:t>
            </a:r>
          </a:p>
          <a:p>
            <a:pPr marL="228600" indent="-228600">
              <a:buFont typeface="+mj-lt"/>
              <a:buAutoNum type="arabicPeriod"/>
            </a:pPr>
            <a:endParaRPr lang="en-GB" dirty="0"/>
          </a:p>
          <a:p>
            <a:pPr marL="228600" indent="-228600">
              <a:buFont typeface="+mj-lt"/>
              <a:buAutoNum type="arabicPeriod"/>
            </a:pPr>
            <a:r>
              <a:rPr lang="en-GB" dirty="0"/>
              <a:t>Mention the follow-up ‘Planning for assessment’ seminar.  If they can’t attend there is a recording here:</a:t>
            </a:r>
          </a:p>
          <a:p>
            <a:pPr marL="228600" indent="-228600">
              <a:buFont typeface="+mj-lt"/>
              <a:buAutoNum type="arabicPeriod"/>
            </a:pPr>
            <a:endParaRPr lang="en-GB" dirty="0"/>
          </a:p>
          <a:p>
            <a:pPr marL="0" indent="0">
              <a:buFont typeface="+mj-lt"/>
              <a:buNone/>
            </a:pPr>
            <a:r>
              <a:rPr lang="en-GB" dirty="0"/>
              <a:t>	Part 1:	</a:t>
            </a:r>
            <a:r>
              <a:rPr lang="en-GB" dirty="0">
                <a:hlinkClick r:id="rId3"/>
              </a:rPr>
              <a:t>https://www.tmc.ac.uk/study-with-us/edtech/sequencing-learning</a:t>
            </a:r>
            <a:endParaRPr lang="en-GB" dirty="0"/>
          </a:p>
          <a:p>
            <a:pPr marL="0" indent="0">
              <a:buFont typeface="+mj-lt"/>
              <a:buNone/>
            </a:pPr>
            <a:r>
              <a:rPr lang="en-GB" dirty="0"/>
              <a:t>	Part 2:	</a:t>
            </a:r>
            <a:r>
              <a:rPr lang="en-GB" dirty="0">
                <a:hlinkClick r:id="rId3"/>
              </a:rPr>
              <a:t>https://www.tmc.ac.uk/study-with-us/edtech/sequencing-learning</a:t>
            </a:r>
            <a:endParaRPr lang="en-GB" dirty="0"/>
          </a:p>
          <a:p>
            <a:pPr marL="0" indent="0">
              <a:buFont typeface="+mj-lt"/>
              <a:buNone/>
            </a:pPr>
            <a:endParaRPr lang="en-GB" dirty="0"/>
          </a:p>
        </p:txBody>
      </p:sp>
      <p:sp>
        <p:nvSpPr>
          <p:cNvPr id="4" name="Slide Number Placeholder 3"/>
          <p:cNvSpPr>
            <a:spLocks noGrp="1"/>
          </p:cNvSpPr>
          <p:nvPr>
            <p:ph type="sldNum" sz="quarter" idx="5"/>
          </p:nvPr>
        </p:nvSpPr>
        <p:spPr/>
        <p:txBody>
          <a:bodyPr/>
          <a:lstStyle/>
          <a:p>
            <a:fld id="{4D10F0E2-4C44-4141-AAF6-54B30AAFF5EF}" type="slidenum">
              <a:rPr lang="en-GB" smtClean="0"/>
              <a:t>6</a:t>
            </a:fld>
            <a:endParaRPr lang="en-GB" dirty="0"/>
          </a:p>
        </p:txBody>
      </p:sp>
    </p:spTree>
    <p:extLst>
      <p:ext uri="{BB962C8B-B14F-4D97-AF65-F5344CB8AC3E}">
        <p14:creationId xmlns:p14="http://schemas.microsoft.com/office/powerpoint/2010/main" val="488388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dirty="0"/>
              <a:t>Some thoughts to share with delegates:</a:t>
            </a:r>
          </a:p>
          <a:p>
            <a:pPr marL="0" indent="0">
              <a:buFont typeface="+mj-lt"/>
              <a:buNone/>
            </a:pPr>
            <a:endParaRPr lang="en-GB" dirty="0"/>
          </a:p>
          <a:p>
            <a:pPr marL="228600" indent="-228600">
              <a:buFont typeface="+mj-lt"/>
              <a:buAutoNum type="arabicPeriod"/>
            </a:pPr>
            <a:r>
              <a:rPr lang="en-GB" dirty="0"/>
              <a:t>Online sessions can be tiring. For learners and teachers.</a:t>
            </a:r>
          </a:p>
          <a:p>
            <a:pPr marL="228600" indent="-228600">
              <a:buFont typeface="+mj-lt"/>
              <a:buAutoNum type="arabicPeriod"/>
            </a:pPr>
            <a:endParaRPr lang="en-GB" dirty="0"/>
          </a:p>
          <a:p>
            <a:pPr marL="228600" indent="-228600">
              <a:buFont typeface="+mj-lt"/>
              <a:buAutoNum type="arabicPeriod"/>
            </a:pPr>
            <a:r>
              <a:rPr lang="en-GB" dirty="0"/>
              <a:t>Anything over 45 mins requires time away from the screen for a break.</a:t>
            </a:r>
          </a:p>
          <a:p>
            <a:pPr marL="228600" indent="-228600">
              <a:buFont typeface="+mj-lt"/>
              <a:buAutoNum type="arabicPeriod"/>
            </a:pPr>
            <a:endParaRPr lang="en-GB" dirty="0"/>
          </a:p>
          <a:p>
            <a:pPr marL="228600" indent="-228600">
              <a:buFont typeface="+mj-lt"/>
              <a:buAutoNum type="arabicPeriod"/>
            </a:pPr>
            <a:r>
              <a:rPr lang="en-GB" dirty="0"/>
              <a:t>Build these into your sessions to avoid cognitive overload.  What could these breaks look like?</a:t>
            </a:r>
          </a:p>
        </p:txBody>
      </p:sp>
      <p:sp>
        <p:nvSpPr>
          <p:cNvPr id="4" name="Slide Number Placeholder 3"/>
          <p:cNvSpPr>
            <a:spLocks noGrp="1"/>
          </p:cNvSpPr>
          <p:nvPr>
            <p:ph type="sldNum" sz="quarter" idx="5"/>
          </p:nvPr>
        </p:nvSpPr>
        <p:spPr/>
        <p:txBody>
          <a:bodyPr/>
          <a:lstStyle/>
          <a:p>
            <a:fld id="{4D10F0E2-4C44-4141-AAF6-54B30AAFF5EF}" type="slidenum">
              <a:rPr lang="en-GB" smtClean="0"/>
              <a:t>7</a:t>
            </a:fld>
            <a:endParaRPr lang="en-GB" dirty="0"/>
          </a:p>
        </p:txBody>
      </p:sp>
    </p:spTree>
    <p:extLst>
      <p:ext uri="{BB962C8B-B14F-4D97-AF65-F5344CB8AC3E}">
        <p14:creationId xmlns:p14="http://schemas.microsoft.com/office/powerpoint/2010/main" val="45137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EC2AA-C893-470C-9024-4FBD3167F4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FB98A7A-4360-497B-A561-0892BF848E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959C251-2761-4B34-A224-005B80A21162}"/>
              </a:ext>
            </a:extLst>
          </p:cNvPr>
          <p:cNvSpPr>
            <a:spLocks noGrp="1"/>
          </p:cNvSpPr>
          <p:nvPr>
            <p:ph type="dt" sz="half" idx="10"/>
          </p:nvPr>
        </p:nvSpPr>
        <p:spPr/>
        <p:txBody>
          <a:bodyPr/>
          <a:lstStyle/>
          <a:p>
            <a:fld id="{8AE44AF6-B3BF-4B61-A5DD-EDBC263C77E0}" type="datetimeFigureOut">
              <a:rPr lang="en-GB" smtClean="0"/>
              <a:t>26/11/2020</a:t>
            </a:fld>
            <a:endParaRPr lang="en-GB"/>
          </a:p>
        </p:txBody>
      </p:sp>
      <p:sp>
        <p:nvSpPr>
          <p:cNvPr id="5" name="Footer Placeholder 4">
            <a:extLst>
              <a:ext uri="{FF2B5EF4-FFF2-40B4-BE49-F238E27FC236}">
                <a16:creationId xmlns:a16="http://schemas.microsoft.com/office/drawing/2014/main" id="{5D1D17CF-17B5-4574-82B2-537A7DB44E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93AC82-B728-46AC-BD3C-69EEA1D619AF}"/>
              </a:ext>
            </a:extLst>
          </p:cNvPr>
          <p:cNvSpPr>
            <a:spLocks noGrp="1"/>
          </p:cNvSpPr>
          <p:nvPr>
            <p:ph type="sldNum" sz="quarter" idx="12"/>
          </p:nvPr>
        </p:nvSpPr>
        <p:spPr/>
        <p:txBody>
          <a:bodyPr/>
          <a:lstStyle/>
          <a:p>
            <a:fld id="{ACD9DB76-8F33-45BB-A8D5-13F8C7AB9591}" type="slidenum">
              <a:rPr lang="en-GB" smtClean="0"/>
              <a:t>‹#›</a:t>
            </a:fld>
            <a:endParaRPr lang="en-GB"/>
          </a:p>
        </p:txBody>
      </p:sp>
    </p:spTree>
    <p:extLst>
      <p:ext uri="{BB962C8B-B14F-4D97-AF65-F5344CB8AC3E}">
        <p14:creationId xmlns:p14="http://schemas.microsoft.com/office/powerpoint/2010/main" val="1487901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A5910-0285-428F-B87E-74229E163D5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2D9683-0484-497E-B22F-9AD7693705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568CCE-C6E8-4DF6-8409-A931DAF5FCE8}"/>
              </a:ext>
            </a:extLst>
          </p:cNvPr>
          <p:cNvSpPr>
            <a:spLocks noGrp="1"/>
          </p:cNvSpPr>
          <p:nvPr>
            <p:ph type="dt" sz="half" idx="10"/>
          </p:nvPr>
        </p:nvSpPr>
        <p:spPr/>
        <p:txBody>
          <a:bodyPr/>
          <a:lstStyle/>
          <a:p>
            <a:fld id="{8AE44AF6-B3BF-4B61-A5DD-EDBC263C77E0}" type="datetimeFigureOut">
              <a:rPr lang="en-GB" smtClean="0"/>
              <a:t>26/11/2020</a:t>
            </a:fld>
            <a:endParaRPr lang="en-GB"/>
          </a:p>
        </p:txBody>
      </p:sp>
      <p:sp>
        <p:nvSpPr>
          <p:cNvPr id="5" name="Footer Placeholder 4">
            <a:extLst>
              <a:ext uri="{FF2B5EF4-FFF2-40B4-BE49-F238E27FC236}">
                <a16:creationId xmlns:a16="http://schemas.microsoft.com/office/drawing/2014/main" id="{DAC73AD4-CCA6-4547-B1E0-EBCA00C94E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520C79-4157-47EA-908B-C83996585C06}"/>
              </a:ext>
            </a:extLst>
          </p:cNvPr>
          <p:cNvSpPr>
            <a:spLocks noGrp="1"/>
          </p:cNvSpPr>
          <p:nvPr>
            <p:ph type="sldNum" sz="quarter" idx="12"/>
          </p:nvPr>
        </p:nvSpPr>
        <p:spPr/>
        <p:txBody>
          <a:bodyPr/>
          <a:lstStyle/>
          <a:p>
            <a:fld id="{ACD9DB76-8F33-45BB-A8D5-13F8C7AB9591}" type="slidenum">
              <a:rPr lang="en-GB" smtClean="0"/>
              <a:t>‹#›</a:t>
            </a:fld>
            <a:endParaRPr lang="en-GB"/>
          </a:p>
        </p:txBody>
      </p:sp>
    </p:spTree>
    <p:extLst>
      <p:ext uri="{BB962C8B-B14F-4D97-AF65-F5344CB8AC3E}">
        <p14:creationId xmlns:p14="http://schemas.microsoft.com/office/powerpoint/2010/main" val="1388600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1FD674-5CFC-48A0-BD63-2F34C04AA54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C9FD723-0CEA-4FFF-ADE6-D72AB58928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B11D90-10DB-465A-9F99-A565AF260A87}"/>
              </a:ext>
            </a:extLst>
          </p:cNvPr>
          <p:cNvSpPr>
            <a:spLocks noGrp="1"/>
          </p:cNvSpPr>
          <p:nvPr>
            <p:ph type="dt" sz="half" idx="10"/>
          </p:nvPr>
        </p:nvSpPr>
        <p:spPr/>
        <p:txBody>
          <a:bodyPr/>
          <a:lstStyle/>
          <a:p>
            <a:fld id="{8AE44AF6-B3BF-4B61-A5DD-EDBC263C77E0}" type="datetimeFigureOut">
              <a:rPr lang="en-GB" smtClean="0"/>
              <a:t>26/11/2020</a:t>
            </a:fld>
            <a:endParaRPr lang="en-GB"/>
          </a:p>
        </p:txBody>
      </p:sp>
      <p:sp>
        <p:nvSpPr>
          <p:cNvPr id="5" name="Footer Placeholder 4">
            <a:extLst>
              <a:ext uri="{FF2B5EF4-FFF2-40B4-BE49-F238E27FC236}">
                <a16:creationId xmlns:a16="http://schemas.microsoft.com/office/drawing/2014/main" id="{B95D5600-88F7-4AA5-AB11-56CD2AE33F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FA8EF0-DE42-4B3A-BCC6-59E5830DE7C8}"/>
              </a:ext>
            </a:extLst>
          </p:cNvPr>
          <p:cNvSpPr>
            <a:spLocks noGrp="1"/>
          </p:cNvSpPr>
          <p:nvPr>
            <p:ph type="sldNum" sz="quarter" idx="12"/>
          </p:nvPr>
        </p:nvSpPr>
        <p:spPr/>
        <p:txBody>
          <a:bodyPr/>
          <a:lstStyle/>
          <a:p>
            <a:fld id="{ACD9DB76-8F33-45BB-A8D5-13F8C7AB9591}" type="slidenum">
              <a:rPr lang="en-GB" smtClean="0"/>
              <a:t>‹#›</a:t>
            </a:fld>
            <a:endParaRPr lang="en-GB"/>
          </a:p>
        </p:txBody>
      </p:sp>
    </p:spTree>
    <p:extLst>
      <p:ext uri="{BB962C8B-B14F-4D97-AF65-F5344CB8AC3E}">
        <p14:creationId xmlns:p14="http://schemas.microsoft.com/office/powerpoint/2010/main" val="2888867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3C0D8-90A8-4456-91BC-F23C7D52F31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0244E52-7376-4C29-9CA4-09E4D07210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20DC0C-3233-4EED-87D8-838B57F4AFDE}"/>
              </a:ext>
            </a:extLst>
          </p:cNvPr>
          <p:cNvSpPr>
            <a:spLocks noGrp="1"/>
          </p:cNvSpPr>
          <p:nvPr>
            <p:ph type="dt" sz="half" idx="10"/>
          </p:nvPr>
        </p:nvSpPr>
        <p:spPr/>
        <p:txBody>
          <a:bodyPr/>
          <a:lstStyle/>
          <a:p>
            <a:fld id="{8AE44AF6-B3BF-4B61-A5DD-EDBC263C77E0}" type="datetimeFigureOut">
              <a:rPr lang="en-GB" smtClean="0"/>
              <a:t>26/11/2020</a:t>
            </a:fld>
            <a:endParaRPr lang="en-GB"/>
          </a:p>
        </p:txBody>
      </p:sp>
      <p:sp>
        <p:nvSpPr>
          <p:cNvPr id="5" name="Footer Placeholder 4">
            <a:extLst>
              <a:ext uri="{FF2B5EF4-FFF2-40B4-BE49-F238E27FC236}">
                <a16:creationId xmlns:a16="http://schemas.microsoft.com/office/drawing/2014/main" id="{16FC2E81-6050-4911-B457-25F98F5B83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4A9299-39F8-4C78-B586-26E443039140}"/>
              </a:ext>
            </a:extLst>
          </p:cNvPr>
          <p:cNvSpPr>
            <a:spLocks noGrp="1"/>
          </p:cNvSpPr>
          <p:nvPr>
            <p:ph type="sldNum" sz="quarter" idx="12"/>
          </p:nvPr>
        </p:nvSpPr>
        <p:spPr/>
        <p:txBody>
          <a:bodyPr/>
          <a:lstStyle/>
          <a:p>
            <a:fld id="{ACD9DB76-8F33-45BB-A8D5-13F8C7AB9591}" type="slidenum">
              <a:rPr lang="en-GB" smtClean="0"/>
              <a:t>‹#›</a:t>
            </a:fld>
            <a:endParaRPr lang="en-GB"/>
          </a:p>
        </p:txBody>
      </p:sp>
    </p:spTree>
    <p:extLst>
      <p:ext uri="{BB962C8B-B14F-4D97-AF65-F5344CB8AC3E}">
        <p14:creationId xmlns:p14="http://schemas.microsoft.com/office/powerpoint/2010/main" val="527833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61D2D-8218-4014-8807-BCAA1086BD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F57C5E6-E3AA-4B7E-A375-44FFC58A7A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5B226D-D9C7-4E7A-A0BD-481B8DA007FC}"/>
              </a:ext>
            </a:extLst>
          </p:cNvPr>
          <p:cNvSpPr>
            <a:spLocks noGrp="1"/>
          </p:cNvSpPr>
          <p:nvPr>
            <p:ph type="dt" sz="half" idx="10"/>
          </p:nvPr>
        </p:nvSpPr>
        <p:spPr/>
        <p:txBody>
          <a:bodyPr/>
          <a:lstStyle/>
          <a:p>
            <a:fld id="{8AE44AF6-B3BF-4B61-A5DD-EDBC263C77E0}" type="datetimeFigureOut">
              <a:rPr lang="en-GB" smtClean="0"/>
              <a:t>26/11/2020</a:t>
            </a:fld>
            <a:endParaRPr lang="en-GB"/>
          </a:p>
        </p:txBody>
      </p:sp>
      <p:sp>
        <p:nvSpPr>
          <p:cNvPr id="5" name="Footer Placeholder 4">
            <a:extLst>
              <a:ext uri="{FF2B5EF4-FFF2-40B4-BE49-F238E27FC236}">
                <a16:creationId xmlns:a16="http://schemas.microsoft.com/office/drawing/2014/main" id="{D6876435-F428-4B0A-9F62-2B685B7CFF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36BF33-D63D-4B65-B7C0-716302A6A4D3}"/>
              </a:ext>
            </a:extLst>
          </p:cNvPr>
          <p:cNvSpPr>
            <a:spLocks noGrp="1"/>
          </p:cNvSpPr>
          <p:nvPr>
            <p:ph type="sldNum" sz="quarter" idx="12"/>
          </p:nvPr>
        </p:nvSpPr>
        <p:spPr/>
        <p:txBody>
          <a:bodyPr/>
          <a:lstStyle/>
          <a:p>
            <a:fld id="{ACD9DB76-8F33-45BB-A8D5-13F8C7AB9591}" type="slidenum">
              <a:rPr lang="en-GB" smtClean="0"/>
              <a:t>‹#›</a:t>
            </a:fld>
            <a:endParaRPr lang="en-GB"/>
          </a:p>
        </p:txBody>
      </p:sp>
    </p:spTree>
    <p:extLst>
      <p:ext uri="{BB962C8B-B14F-4D97-AF65-F5344CB8AC3E}">
        <p14:creationId xmlns:p14="http://schemas.microsoft.com/office/powerpoint/2010/main" val="853171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B6618-32BE-46D0-85E5-8D432F82A41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7DB3A2D-FB75-4C27-909A-902EE10219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6760952-5B2A-413F-BD46-D0B24DD14B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CD64F59-8D92-4544-8722-222D3D6427D5}"/>
              </a:ext>
            </a:extLst>
          </p:cNvPr>
          <p:cNvSpPr>
            <a:spLocks noGrp="1"/>
          </p:cNvSpPr>
          <p:nvPr>
            <p:ph type="dt" sz="half" idx="10"/>
          </p:nvPr>
        </p:nvSpPr>
        <p:spPr/>
        <p:txBody>
          <a:bodyPr/>
          <a:lstStyle/>
          <a:p>
            <a:fld id="{8AE44AF6-B3BF-4B61-A5DD-EDBC263C77E0}" type="datetimeFigureOut">
              <a:rPr lang="en-GB" smtClean="0"/>
              <a:t>26/11/2020</a:t>
            </a:fld>
            <a:endParaRPr lang="en-GB"/>
          </a:p>
        </p:txBody>
      </p:sp>
      <p:sp>
        <p:nvSpPr>
          <p:cNvPr id="6" name="Footer Placeholder 5">
            <a:extLst>
              <a:ext uri="{FF2B5EF4-FFF2-40B4-BE49-F238E27FC236}">
                <a16:creationId xmlns:a16="http://schemas.microsoft.com/office/drawing/2014/main" id="{15816433-49B1-4121-8F99-106F7758D89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38958AB-B9D0-4ACC-BCDB-322D8847A629}"/>
              </a:ext>
            </a:extLst>
          </p:cNvPr>
          <p:cNvSpPr>
            <a:spLocks noGrp="1"/>
          </p:cNvSpPr>
          <p:nvPr>
            <p:ph type="sldNum" sz="quarter" idx="12"/>
          </p:nvPr>
        </p:nvSpPr>
        <p:spPr/>
        <p:txBody>
          <a:bodyPr/>
          <a:lstStyle/>
          <a:p>
            <a:fld id="{ACD9DB76-8F33-45BB-A8D5-13F8C7AB9591}" type="slidenum">
              <a:rPr lang="en-GB" smtClean="0"/>
              <a:t>‹#›</a:t>
            </a:fld>
            <a:endParaRPr lang="en-GB"/>
          </a:p>
        </p:txBody>
      </p:sp>
    </p:spTree>
    <p:extLst>
      <p:ext uri="{BB962C8B-B14F-4D97-AF65-F5344CB8AC3E}">
        <p14:creationId xmlns:p14="http://schemas.microsoft.com/office/powerpoint/2010/main" val="273027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24C88-D442-4969-A27B-035655FE786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A255EB-4C69-4BA4-BFD0-768FBB0340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6ED421-4B64-49D6-817C-B580E66D44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73704A8-CEA2-4D06-812F-536797259C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DD3836-86E0-4481-8DDB-EF4DBEFC0F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8EEB9D8-9A39-4A2D-9AF8-E2F039F631D3}"/>
              </a:ext>
            </a:extLst>
          </p:cNvPr>
          <p:cNvSpPr>
            <a:spLocks noGrp="1"/>
          </p:cNvSpPr>
          <p:nvPr>
            <p:ph type="dt" sz="half" idx="10"/>
          </p:nvPr>
        </p:nvSpPr>
        <p:spPr/>
        <p:txBody>
          <a:bodyPr/>
          <a:lstStyle/>
          <a:p>
            <a:fld id="{8AE44AF6-B3BF-4B61-A5DD-EDBC263C77E0}" type="datetimeFigureOut">
              <a:rPr lang="en-GB" smtClean="0"/>
              <a:t>26/11/2020</a:t>
            </a:fld>
            <a:endParaRPr lang="en-GB"/>
          </a:p>
        </p:txBody>
      </p:sp>
      <p:sp>
        <p:nvSpPr>
          <p:cNvPr id="8" name="Footer Placeholder 7">
            <a:extLst>
              <a:ext uri="{FF2B5EF4-FFF2-40B4-BE49-F238E27FC236}">
                <a16:creationId xmlns:a16="http://schemas.microsoft.com/office/drawing/2014/main" id="{29D0194E-CF0A-4B89-A3ED-1164C308E68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848032D-BEAA-41EA-A83B-8A21E565FCCE}"/>
              </a:ext>
            </a:extLst>
          </p:cNvPr>
          <p:cNvSpPr>
            <a:spLocks noGrp="1"/>
          </p:cNvSpPr>
          <p:nvPr>
            <p:ph type="sldNum" sz="quarter" idx="12"/>
          </p:nvPr>
        </p:nvSpPr>
        <p:spPr/>
        <p:txBody>
          <a:bodyPr/>
          <a:lstStyle/>
          <a:p>
            <a:fld id="{ACD9DB76-8F33-45BB-A8D5-13F8C7AB9591}" type="slidenum">
              <a:rPr lang="en-GB" smtClean="0"/>
              <a:t>‹#›</a:t>
            </a:fld>
            <a:endParaRPr lang="en-GB"/>
          </a:p>
        </p:txBody>
      </p:sp>
    </p:spTree>
    <p:extLst>
      <p:ext uri="{BB962C8B-B14F-4D97-AF65-F5344CB8AC3E}">
        <p14:creationId xmlns:p14="http://schemas.microsoft.com/office/powerpoint/2010/main" val="1768026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7DCA3-8377-436E-A20E-EC7B8F498E3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382EEC6-A169-4043-95A4-B490434CA6DF}"/>
              </a:ext>
            </a:extLst>
          </p:cNvPr>
          <p:cNvSpPr>
            <a:spLocks noGrp="1"/>
          </p:cNvSpPr>
          <p:nvPr>
            <p:ph type="dt" sz="half" idx="10"/>
          </p:nvPr>
        </p:nvSpPr>
        <p:spPr/>
        <p:txBody>
          <a:bodyPr/>
          <a:lstStyle/>
          <a:p>
            <a:fld id="{8AE44AF6-B3BF-4B61-A5DD-EDBC263C77E0}" type="datetimeFigureOut">
              <a:rPr lang="en-GB" smtClean="0"/>
              <a:t>26/11/2020</a:t>
            </a:fld>
            <a:endParaRPr lang="en-GB"/>
          </a:p>
        </p:txBody>
      </p:sp>
      <p:sp>
        <p:nvSpPr>
          <p:cNvPr id="4" name="Footer Placeholder 3">
            <a:extLst>
              <a:ext uri="{FF2B5EF4-FFF2-40B4-BE49-F238E27FC236}">
                <a16:creationId xmlns:a16="http://schemas.microsoft.com/office/drawing/2014/main" id="{AC0FB3CA-9230-4ECB-86AF-1BA5B1E71A0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3B83786-67B1-438E-88D0-19557560EA21}"/>
              </a:ext>
            </a:extLst>
          </p:cNvPr>
          <p:cNvSpPr>
            <a:spLocks noGrp="1"/>
          </p:cNvSpPr>
          <p:nvPr>
            <p:ph type="sldNum" sz="quarter" idx="12"/>
          </p:nvPr>
        </p:nvSpPr>
        <p:spPr/>
        <p:txBody>
          <a:bodyPr/>
          <a:lstStyle/>
          <a:p>
            <a:fld id="{ACD9DB76-8F33-45BB-A8D5-13F8C7AB9591}" type="slidenum">
              <a:rPr lang="en-GB" smtClean="0"/>
              <a:t>‹#›</a:t>
            </a:fld>
            <a:endParaRPr lang="en-GB"/>
          </a:p>
        </p:txBody>
      </p:sp>
    </p:spTree>
    <p:extLst>
      <p:ext uri="{BB962C8B-B14F-4D97-AF65-F5344CB8AC3E}">
        <p14:creationId xmlns:p14="http://schemas.microsoft.com/office/powerpoint/2010/main" val="2851404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E9617A-D288-4DE6-9EC2-C71C6513FB11}"/>
              </a:ext>
            </a:extLst>
          </p:cNvPr>
          <p:cNvSpPr>
            <a:spLocks noGrp="1"/>
          </p:cNvSpPr>
          <p:nvPr>
            <p:ph type="dt" sz="half" idx="10"/>
          </p:nvPr>
        </p:nvSpPr>
        <p:spPr/>
        <p:txBody>
          <a:bodyPr/>
          <a:lstStyle/>
          <a:p>
            <a:fld id="{8AE44AF6-B3BF-4B61-A5DD-EDBC263C77E0}" type="datetimeFigureOut">
              <a:rPr lang="en-GB" smtClean="0"/>
              <a:t>26/11/2020</a:t>
            </a:fld>
            <a:endParaRPr lang="en-GB"/>
          </a:p>
        </p:txBody>
      </p:sp>
      <p:sp>
        <p:nvSpPr>
          <p:cNvPr id="3" name="Footer Placeholder 2">
            <a:extLst>
              <a:ext uri="{FF2B5EF4-FFF2-40B4-BE49-F238E27FC236}">
                <a16:creationId xmlns:a16="http://schemas.microsoft.com/office/drawing/2014/main" id="{DC767704-52FA-4808-A3B6-E1B6E6C1620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C5C9A5A-F629-4D3B-92C5-584F98D5E494}"/>
              </a:ext>
            </a:extLst>
          </p:cNvPr>
          <p:cNvSpPr>
            <a:spLocks noGrp="1"/>
          </p:cNvSpPr>
          <p:nvPr>
            <p:ph type="sldNum" sz="quarter" idx="12"/>
          </p:nvPr>
        </p:nvSpPr>
        <p:spPr/>
        <p:txBody>
          <a:bodyPr/>
          <a:lstStyle/>
          <a:p>
            <a:fld id="{ACD9DB76-8F33-45BB-A8D5-13F8C7AB9591}" type="slidenum">
              <a:rPr lang="en-GB" smtClean="0"/>
              <a:t>‹#›</a:t>
            </a:fld>
            <a:endParaRPr lang="en-GB"/>
          </a:p>
        </p:txBody>
      </p:sp>
    </p:spTree>
    <p:extLst>
      <p:ext uri="{BB962C8B-B14F-4D97-AF65-F5344CB8AC3E}">
        <p14:creationId xmlns:p14="http://schemas.microsoft.com/office/powerpoint/2010/main" val="940789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1E272-E061-482E-9E0F-E0DDBE994D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2CBFD7B-5810-4CB1-AECC-DB01EE116C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F2F1B31-2763-4FF4-8069-B9963C8AE6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C11D02-92F2-413A-805F-E2072D555E64}"/>
              </a:ext>
            </a:extLst>
          </p:cNvPr>
          <p:cNvSpPr>
            <a:spLocks noGrp="1"/>
          </p:cNvSpPr>
          <p:nvPr>
            <p:ph type="dt" sz="half" idx="10"/>
          </p:nvPr>
        </p:nvSpPr>
        <p:spPr/>
        <p:txBody>
          <a:bodyPr/>
          <a:lstStyle/>
          <a:p>
            <a:fld id="{8AE44AF6-B3BF-4B61-A5DD-EDBC263C77E0}" type="datetimeFigureOut">
              <a:rPr lang="en-GB" smtClean="0"/>
              <a:t>26/11/2020</a:t>
            </a:fld>
            <a:endParaRPr lang="en-GB"/>
          </a:p>
        </p:txBody>
      </p:sp>
      <p:sp>
        <p:nvSpPr>
          <p:cNvPr id="6" name="Footer Placeholder 5">
            <a:extLst>
              <a:ext uri="{FF2B5EF4-FFF2-40B4-BE49-F238E27FC236}">
                <a16:creationId xmlns:a16="http://schemas.microsoft.com/office/drawing/2014/main" id="{B0D58EF6-1CC3-44DF-860F-9BB08744E7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3930DE1-094F-49ED-B131-28EFC02F8C01}"/>
              </a:ext>
            </a:extLst>
          </p:cNvPr>
          <p:cNvSpPr>
            <a:spLocks noGrp="1"/>
          </p:cNvSpPr>
          <p:nvPr>
            <p:ph type="sldNum" sz="quarter" idx="12"/>
          </p:nvPr>
        </p:nvSpPr>
        <p:spPr/>
        <p:txBody>
          <a:bodyPr/>
          <a:lstStyle/>
          <a:p>
            <a:fld id="{ACD9DB76-8F33-45BB-A8D5-13F8C7AB9591}" type="slidenum">
              <a:rPr lang="en-GB" smtClean="0"/>
              <a:t>‹#›</a:t>
            </a:fld>
            <a:endParaRPr lang="en-GB"/>
          </a:p>
        </p:txBody>
      </p:sp>
    </p:spTree>
    <p:extLst>
      <p:ext uri="{BB962C8B-B14F-4D97-AF65-F5344CB8AC3E}">
        <p14:creationId xmlns:p14="http://schemas.microsoft.com/office/powerpoint/2010/main" val="994523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3040F-D6DB-4E5B-913C-A81F494081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646FA0A-5366-47A6-9D98-970A4C50D6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E5344A6-5CAF-4AD8-A6E5-74DDBFD32F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102D07-7A25-453D-BB0C-9762EF15CDA1}"/>
              </a:ext>
            </a:extLst>
          </p:cNvPr>
          <p:cNvSpPr>
            <a:spLocks noGrp="1"/>
          </p:cNvSpPr>
          <p:nvPr>
            <p:ph type="dt" sz="half" idx="10"/>
          </p:nvPr>
        </p:nvSpPr>
        <p:spPr/>
        <p:txBody>
          <a:bodyPr/>
          <a:lstStyle/>
          <a:p>
            <a:fld id="{8AE44AF6-B3BF-4B61-A5DD-EDBC263C77E0}" type="datetimeFigureOut">
              <a:rPr lang="en-GB" smtClean="0"/>
              <a:t>26/11/2020</a:t>
            </a:fld>
            <a:endParaRPr lang="en-GB"/>
          </a:p>
        </p:txBody>
      </p:sp>
      <p:sp>
        <p:nvSpPr>
          <p:cNvPr id="6" name="Footer Placeholder 5">
            <a:extLst>
              <a:ext uri="{FF2B5EF4-FFF2-40B4-BE49-F238E27FC236}">
                <a16:creationId xmlns:a16="http://schemas.microsoft.com/office/drawing/2014/main" id="{E21B703B-EB01-4F0F-BB86-0DB4ADAF4A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164DCB6-B05A-4868-9BCB-0BB03C4585FC}"/>
              </a:ext>
            </a:extLst>
          </p:cNvPr>
          <p:cNvSpPr>
            <a:spLocks noGrp="1"/>
          </p:cNvSpPr>
          <p:nvPr>
            <p:ph type="sldNum" sz="quarter" idx="12"/>
          </p:nvPr>
        </p:nvSpPr>
        <p:spPr/>
        <p:txBody>
          <a:bodyPr/>
          <a:lstStyle/>
          <a:p>
            <a:fld id="{ACD9DB76-8F33-45BB-A8D5-13F8C7AB9591}" type="slidenum">
              <a:rPr lang="en-GB" smtClean="0"/>
              <a:t>‹#›</a:t>
            </a:fld>
            <a:endParaRPr lang="en-GB"/>
          </a:p>
        </p:txBody>
      </p:sp>
    </p:spTree>
    <p:extLst>
      <p:ext uri="{BB962C8B-B14F-4D97-AF65-F5344CB8AC3E}">
        <p14:creationId xmlns:p14="http://schemas.microsoft.com/office/powerpoint/2010/main" val="163833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E2A076-E64F-462A-86D1-B715E7D618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5A4CD7B-81FC-4EAA-96B4-45C284C86D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8140BB-9703-47A2-BEEB-42B5968612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E44AF6-B3BF-4B61-A5DD-EDBC263C77E0}" type="datetimeFigureOut">
              <a:rPr lang="en-GB" smtClean="0"/>
              <a:t>26/11/2020</a:t>
            </a:fld>
            <a:endParaRPr lang="en-GB"/>
          </a:p>
        </p:txBody>
      </p:sp>
      <p:sp>
        <p:nvSpPr>
          <p:cNvPr id="5" name="Footer Placeholder 4">
            <a:extLst>
              <a:ext uri="{FF2B5EF4-FFF2-40B4-BE49-F238E27FC236}">
                <a16:creationId xmlns:a16="http://schemas.microsoft.com/office/drawing/2014/main" id="{2001EFE7-E272-48A3-8400-D94EB8CB4B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1A6E675-5C84-454C-A02E-FF2C173FC1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D9DB76-8F33-45BB-A8D5-13F8C7AB9591}" type="slidenum">
              <a:rPr lang="en-GB" smtClean="0"/>
              <a:t>‹#›</a:t>
            </a:fld>
            <a:endParaRPr lang="en-GB"/>
          </a:p>
        </p:txBody>
      </p:sp>
    </p:spTree>
    <p:extLst>
      <p:ext uri="{BB962C8B-B14F-4D97-AF65-F5344CB8AC3E}">
        <p14:creationId xmlns:p14="http://schemas.microsoft.com/office/powerpoint/2010/main" val="3841019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marcosgarasa.wordpress.com/2014/05/06/del-aula-fisica-al-aula-virtual-como-redisenar-un-curso/"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www.teachingwithtlc.com/2013/09/brain-break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sign on the side of a building&#10;&#10;Description automatically generated">
            <a:extLst>
              <a:ext uri="{FF2B5EF4-FFF2-40B4-BE49-F238E27FC236}">
                <a16:creationId xmlns:a16="http://schemas.microsoft.com/office/drawing/2014/main" id="{FDE7C446-3789-4231-BC0B-62A457956CF5}"/>
              </a:ext>
            </a:extLst>
          </p:cNvPr>
          <p:cNvPicPr>
            <a:picLocks noChangeAspect="1"/>
          </p:cNvPicPr>
          <p:nvPr/>
        </p:nvPicPr>
        <p:blipFill rotWithShape="1">
          <a:blip r:embed="rId3">
            <a:extLst>
              <a:ext uri="{28A0092B-C50C-407E-A947-70E740481C1C}">
                <a14:useLocalDpi xmlns:a14="http://schemas.microsoft.com/office/drawing/2010/main" val="0"/>
              </a:ext>
            </a:extLst>
          </a:blip>
          <a:srcRect t="15029" b="14451"/>
          <a:stretch/>
        </p:blipFill>
        <p:spPr>
          <a:xfrm>
            <a:off x="20" y="1282"/>
            <a:ext cx="12191980" cy="6856718"/>
          </a:xfrm>
          <a:prstGeom prst="rect">
            <a:avLst/>
          </a:prstGeom>
        </p:spPr>
      </p:pic>
    </p:spTree>
    <p:extLst>
      <p:ext uri="{BB962C8B-B14F-4D97-AF65-F5344CB8AC3E}">
        <p14:creationId xmlns:p14="http://schemas.microsoft.com/office/powerpoint/2010/main" val="2482995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82C3BFBA-C4E4-4E5E-AB19-F38E292E075F}"/>
              </a:ext>
            </a:extLst>
          </p:cNvPr>
          <p:cNvSpPr/>
          <p:nvPr/>
        </p:nvSpPr>
        <p:spPr>
          <a:xfrm>
            <a:off x="6656615" y="1379560"/>
            <a:ext cx="4196443" cy="4098879"/>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ct val="0"/>
              </a:spcBef>
              <a:spcAft>
                <a:spcPts val="600"/>
              </a:spcAft>
            </a:pPr>
            <a:r>
              <a:rPr lang="en-US" sz="2800" b="1" u="sng" dirty="0">
                <a:solidFill>
                  <a:schemeClr val="tx2"/>
                </a:solidFill>
                <a:latin typeface="Century Gothic" panose="020B0502020202020204" pitchFamily="34" charset="0"/>
              </a:rPr>
              <a:t>Theme 1</a:t>
            </a:r>
            <a:r>
              <a:rPr lang="en-US" sz="2800" u="sng" dirty="0">
                <a:solidFill>
                  <a:schemeClr val="tx2"/>
                </a:solidFill>
                <a:latin typeface="Century Gothic" panose="020B0502020202020204" pitchFamily="34" charset="0"/>
              </a:rPr>
              <a:t> </a:t>
            </a:r>
          </a:p>
          <a:p>
            <a:pPr algn="ctr">
              <a:lnSpc>
                <a:spcPct val="90000"/>
              </a:lnSpc>
              <a:spcBef>
                <a:spcPct val="0"/>
              </a:spcBef>
              <a:spcAft>
                <a:spcPts val="600"/>
              </a:spcAft>
            </a:pPr>
            <a:endParaRPr lang="en-US" sz="2800" dirty="0">
              <a:solidFill>
                <a:schemeClr val="tx2"/>
              </a:solidFill>
              <a:latin typeface="Century Gothic" panose="020B0502020202020204" pitchFamily="34" charset="0"/>
            </a:endParaRPr>
          </a:p>
          <a:p>
            <a:pPr algn="ctr">
              <a:lnSpc>
                <a:spcPct val="90000"/>
              </a:lnSpc>
              <a:spcBef>
                <a:spcPct val="0"/>
              </a:spcBef>
              <a:spcAft>
                <a:spcPts val="600"/>
              </a:spcAft>
            </a:pPr>
            <a:r>
              <a:rPr lang="en-US" sz="2800" dirty="0">
                <a:solidFill>
                  <a:schemeClr val="tx2"/>
                </a:solidFill>
                <a:latin typeface="Century Gothic" panose="020B0502020202020204" pitchFamily="34" charset="0"/>
              </a:rPr>
              <a:t>Expected </a:t>
            </a:r>
            <a:r>
              <a:rPr lang="en-US" sz="2800" dirty="0" err="1">
                <a:solidFill>
                  <a:schemeClr val="tx2"/>
                </a:solidFill>
                <a:latin typeface="Century Gothic" panose="020B0502020202020204" pitchFamily="34" charset="0"/>
              </a:rPr>
              <a:t>behaviours</a:t>
            </a:r>
            <a:r>
              <a:rPr lang="en-US" sz="2800" dirty="0">
                <a:solidFill>
                  <a:schemeClr val="tx2"/>
                </a:solidFill>
                <a:latin typeface="Century Gothic" panose="020B0502020202020204" pitchFamily="34" charset="0"/>
              </a:rPr>
              <a:t> in a session</a:t>
            </a:r>
          </a:p>
        </p:txBody>
      </p:sp>
      <p:pic>
        <p:nvPicPr>
          <p:cNvPr id="22" name="Picture 21" descr="A picture containing clock, snow, person, person&#10;&#10;Description automatically generated">
            <a:extLst>
              <a:ext uri="{FF2B5EF4-FFF2-40B4-BE49-F238E27FC236}">
                <a16:creationId xmlns:a16="http://schemas.microsoft.com/office/drawing/2014/main" id="{8E005C06-6928-4A68-A709-D9466242189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2819" y="1041853"/>
            <a:ext cx="4662567" cy="4774294"/>
          </a:xfrm>
          <a:prstGeom prst="rect">
            <a:avLst/>
          </a:prstGeom>
        </p:spPr>
      </p:pic>
    </p:spTree>
    <p:extLst>
      <p:ext uri="{BB962C8B-B14F-4D97-AF65-F5344CB8AC3E}">
        <p14:creationId xmlns:p14="http://schemas.microsoft.com/office/powerpoint/2010/main" val="131461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5336BD6-A285-4F9D-B826-F94F3B2653C1}"/>
              </a:ext>
            </a:extLst>
          </p:cNvPr>
          <p:cNvSpPr/>
          <p:nvPr/>
        </p:nvSpPr>
        <p:spPr>
          <a:xfrm>
            <a:off x="6547757" y="1379560"/>
            <a:ext cx="4196443" cy="4098879"/>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u="sng" dirty="0">
                <a:solidFill>
                  <a:schemeClr val="accent1">
                    <a:lumMod val="75000"/>
                  </a:schemeClr>
                </a:solidFill>
                <a:latin typeface="Century Gothic" panose="020B0502020202020204" pitchFamily="34" charset="0"/>
              </a:rPr>
              <a:t>Theme 2</a:t>
            </a:r>
          </a:p>
          <a:p>
            <a:pPr algn="ctr"/>
            <a:endParaRPr lang="en-GB" sz="2800" b="1" u="sng" dirty="0">
              <a:solidFill>
                <a:schemeClr val="accent1">
                  <a:lumMod val="75000"/>
                </a:schemeClr>
              </a:solidFill>
              <a:latin typeface="Century Gothic" panose="020B0502020202020204" pitchFamily="34" charset="0"/>
            </a:endParaRPr>
          </a:p>
          <a:p>
            <a:pPr algn="ctr"/>
            <a:r>
              <a:rPr lang="en-GB" sz="2800" dirty="0">
                <a:solidFill>
                  <a:schemeClr val="accent1">
                    <a:lumMod val="75000"/>
                  </a:schemeClr>
                </a:solidFill>
                <a:latin typeface="Century Gothic" panose="020B0502020202020204" pitchFamily="34" charset="0"/>
              </a:rPr>
              <a:t>Creating a culture of learning online </a:t>
            </a:r>
          </a:p>
          <a:p>
            <a:endParaRPr lang="en-GB" sz="2800" b="1" dirty="0">
              <a:solidFill>
                <a:srgbClr val="0070C0"/>
              </a:solidFill>
              <a:latin typeface="Century Gothic" panose="020B0502020202020204" pitchFamily="34" charset="0"/>
            </a:endParaRPr>
          </a:p>
        </p:txBody>
      </p:sp>
      <p:pic>
        <p:nvPicPr>
          <p:cNvPr id="1026" name="Picture 2" descr="Image result for online culture">
            <a:extLst>
              <a:ext uri="{FF2B5EF4-FFF2-40B4-BE49-F238E27FC236}">
                <a16:creationId xmlns:a16="http://schemas.microsoft.com/office/drawing/2014/main" id="{BA2283BE-D6D4-4198-9A1B-BDEEC1BDCA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888" y="1607777"/>
            <a:ext cx="4565197" cy="3642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140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5336BD6-A285-4F9D-B826-F94F3B2653C1}"/>
              </a:ext>
            </a:extLst>
          </p:cNvPr>
          <p:cNvSpPr/>
          <p:nvPr/>
        </p:nvSpPr>
        <p:spPr>
          <a:xfrm>
            <a:off x="6547757" y="1379560"/>
            <a:ext cx="4196443" cy="4098879"/>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u="sng" dirty="0">
                <a:solidFill>
                  <a:schemeClr val="accent1">
                    <a:lumMod val="75000"/>
                  </a:schemeClr>
                </a:solidFill>
                <a:latin typeface="Century Gothic" panose="020B0502020202020204" pitchFamily="34" charset="0"/>
              </a:rPr>
              <a:t>Theme 3</a:t>
            </a:r>
          </a:p>
          <a:p>
            <a:pPr algn="ctr"/>
            <a:endParaRPr lang="en-GB" sz="2800" b="1" u="sng" dirty="0">
              <a:solidFill>
                <a:schemeClr val="accent1">
                  <a:lumMod val="75000"/>
                </a:schemeClr>
              </a:solidFill>
              <a:latin typeface="Century Gothic" panose="020B0502020202020204" pitchFamily="34" charset="0"/>
            </a:endParaRPr>
          </a:p>
          <a:p>
            <a:pPr algn="ctr"/>
            <a:r>
              <a:rPr lang="en-GB" sz="2800" dirty="0">
                <a:solidFill>
                  <a:schemeClr val="accent1">
                    <a:lumMod val="75000"/>
                  </a:schemeClr>
                </a:solidFill>
                <a:latin typeface="Century Gothic" panose="020B0502020202020204" pitchFamily="34" charset="0"/>
              </a:rPr>
              <a:t>Being human </a:t>
            </a:r>
          </a:p>
          <a:p>
            <a:endParaRPr lang="en-GB" sz="2800" b="1" dirty="0">
              <a:solidFill>
                <a:srgbClr val="0070C0"/>
              </a:solidFill>
              <a:latin typeface="Century Gothic" panose="020B0502020202020204" pitchFamily="34" charset="0"/>
            </a:endParaRPr>
          </a:p>
        </p:txBody>
      </p:sp>
      <p:pic>
        <p:nvPicPr>
          <p:cNvPr id="2050" name="Picture 2" descr="Image result for Bitmoji with Glasses">
            <a:extLst>
              <a:ext uri="{FF2B5EF4-FFF2-40B4-BE49-F238E27FC236}">
                <a16:creationId xmlns:a16="http://schemas.microsoft.com/office/drawing/2014/main" id="{C2DC0778-1456-48FE-A6A7-8E3C5B0273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8251" y="2923496"/>
            <a:ext cx="2440442" cy="30336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39CCC5F-E485-45C3-A0EC-83309146E8C4}"/>
              </a:ext>
            </a:extLst>
          </p:cNvPr>
          <p:cNvPicPr>
            <a:picLocks noChangeAspect="1"/>
          </p:cNvPicPr>
          <p:nvPr/>
        </p:nvPicPr>
        <p:blipFill rotWithShape="1">
          <a:blip r:embed="rId4"/>
          <a:srcRect l="1350" r="2466" b="3"/>
          <a:stretch/>
        </p:blipFill>
        <p:spPr>
          <a:xfrm>
            <a:off x="749905" y="661321"/>
            <a:ext cx="2650571" cy="2615280"/>
          </a:xfrm>
          <a:prstGeom prst="rect">
            <a:avLst/>
          </a:prstGeom>
        </p:spPr>
      </p:pic>
    </p:spTree>
    <p:extLst>
      <p:ext uri="{BB962C8B-B14F-4D97-AF65-F5344CB8AC3E}">
        <p14:creationId xmlns:p14="http://schemas.microsoft.com/office/powerpoint/2010/main" val="12181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5336BD6-A285-4F9D-B826-F94F3B2653C1}"/>
              </a:ext>
            </a:extLst>
          </p:cNvPr>
          <p:cNvSpPr/>
          <p:nvPr/>
        </p:nvSpPr>
        <p:spPr>
          <a:xfrm>
            <a:off x="6547757" y="1379560"/>
            <a:ext cx="4196443" cy="4098879"/>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u="sng" dirty="0">
                <a:solidFill>
                  <a:schemeClr val="accent1">
                    <a:lumMod val="75000"/>
                  </a:schemeClr>
                </a:solidFill>
                <a:latin typeface="Century Gothic" panose="020B0502020202020204" pitchFamily="34" charset="0"/>
              </a:rPr>
              <a:t>Theme 3</a:t>
            </a:r>
          </a:p>
          <a:p>
            <a:pPr algn="ctr"/>
            <a:endParaRPr lang="en-GB" sz="2800" b="1" u="sng" dirty="0">
              <a:solidFill>
                <a:schemeClr val="accent1">
                  <a:lumMod val="75000"/>
                </a:schemeClr>
              </a:solidFill>
              <a:latin typeface="Century Gothic" panose="020B0502020202020204" pitchFamily="34" charset="0"/>
            </a:endParaRPr>
          </a:p>
          <a:p>
            <a:pPr algn="ctr"/>
            <a:r>
              <a:rPr lang="en-GB" sz="2800" dirty="0">
                <a:solidFill>
                  <a:schemeClr val="accent1">
                    <a:lumMod val="75000"/>
                  </a:schemeClr>
                </a:solidFill>
                <a:latin typeface="Century Gothic" panose="020B0502020202020204" pitchFamily="34" charset="0"/>
              </a:rPr>
              <a:t>Engagement </a:t>
            </a:r>
          </a:p>
          <a:p>
            <a:endParaRPr lang="en-GB" sz="2800" b="1" dirty="0">
              <a:solidFill>
                <a:srgbClr val="0070C0"/>
              </a:solidFill>
              <a:latin typeface="Century Gothic" panose="020B0502020202020204" pitchFamily="34" charset="0"/>
            </a:endParaRPr>
          </a:p>
        </p:txBody>
      </p:sp>
      <p:pic>
        <p:nvPicPr>
          <p:cNvPr id="2" name="Picture 1">
            <a:extLst>
              <a:ext uri="{FF2B5EF4-FFF2-40B4-BE49-F238E27FC236}">
                <a16:creationId xmlns:a16="http://schemas.microsoft.com/office/drawing/2014/main" id="{C53713B3-CB39-4E12-B7C4-DA17D2AD17AB}"/>
              </a:ext>
            </a:extLst>
          </p:cNvPr>
          <p:cNvPicPr>
            <a:picLocks noChangeAspect="1"/>
          </p:cNvPicPr>
          <p:nvPr/>
        </p:nvPicPr>
        <p:blipFill>
          <a:blip r:embed="rId3"/>
          <a:stretch>
            <a:fillRect/>
          </a:stretch>
        </p:blipFill>
        <p:spPr>
          <a:xfrm>
            <a:off x="1291507" y="2152574"/>
            <a:ext cx="4538398" cy="2552849"/>
          </a:xfrm>
          <a:prstGeom prst="rect">
            <a:avLst/>
          </a:prstGeom>
        </p:spPr>
      </p:pic>
    </p:spTree>
    <p:extLst>
      <p:ext uri="{BB962C8B-B14F-4D97-AF65-F5344CB8AC3E}">
        <p14:creationId xmlns:p14="http://schemas.microsoft.com/office/powerpoint/2010/main" val="1792976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5336BD6-A285-4F9D-B826-F94F3B2653C1}"/>
              </a:ext>
            </a:extLst>
          </p:cNvPr>
          <p:cNvSpPr/>
          <p:nvPr/>
        </p:nvSpPr>
        <p:spPr>
          <a:xfrm>
            <a:off x="6547757" y="1379560"/>
            <a:ext cx="4196443" cy="4098879"/>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u="sng" dirty="0">
                <a:solidFill>
                  <a:schemeClr val="accent1">
                    <a:lumMod val="75000"/>
                  </a:schemeClr>
                </a:solidFill>
                <a:latin typeface="Century Gothic" panose="020B0502020202020204" pitchFamily="34" charset="0"/>
              </a:rPr>
              <a:t>Theme 4</a:t>
            </a:r>
          </a:p>
          <a:p>
            <a:pPr algn="ctr"/>
            <a:r>
              <a:rPr lang="en-GB" sz="2800" dirty="0">
                <a:solidFill>
                  <a:schemeClr val="accent1">
                    <a:lumMod val="75000"/>
                  </a:schemeClr>
                </a:solidFill>
                <a:latin typeface="Century Gothic" panose="020B0502020202020204" pitchFamily="34" charset="0"/>
              </a:rPr>
              <a:t>Making progress</a:t>
            </a:r>
          </a:p>
        </p:txBody>
      </p:sp>
      <p:pic>
        <p:nvPicPr>
          <p:cNvPr id="3074" name="Picture 2" descr="Image result for assessment">
            <a:extLst>
              <a:ext uri="{FF2B5EF4-FFF2-40B4-BE49-F238E27FC236}">
                <a16:creationId xmlns:a16="http://schemas.microsoft.com/office/drawing/2014/main" id="{FDB42C9A-20A7-4D0A-B1CF-0E79682CAA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6677" y="1123338"/>
            <a:ext cx="2930752" cy="4611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969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plate, cup, drawing&#10;&#10;Description automatically generated">
            <a:extLst>
              <a:ext uri="{FF2B5EF4-FFF2-40B4-BE49-F238E27FC236}">
                <a16:creationId xmlns:a16="http://schemas.microsoft.com/office/drawing/2014/main" id="{33121EA7-08EF-44A4-9367-3634FFDDBD1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13014" y="1815683"/>
            <a:ext cx="6096000" cy="2960018"/>
          </a:xfrm>
          <a:prstGeom prst="rect">
            <a:avLst/>
          </a:prstGeom>
        </p:spPr>
      </p:pic>
      <p:grpSp>
        <p:nvGrpSpPr>
          <p:cNvPr id="10" name="Group 9">
            <a:extLst>
              <a:ext uri="{FF2B5EF4-FFF2-40B4-BE49-F238E27FC236}">
                <a16:creationId xmlns:a16="http://schemas.microsoft.com/office/drawing/2014/main" id="{BE9BE1BE-2080-4FE7-8D6C-F90720CB4C64}"/>
              </a:ext>
            </a:extLst>
          </p:cNvPr>
          <p:cNvGrpSpPr/>
          <p:nvPr/>
        </p:nvGrpSpPr>
        <p:grpSpPr>
          <a:xfrm>
            <a:off x="7644266" y="816430"/>
            <a:ext cx="3834720" cy="2335794"/>
            <a:chOff x="300564" y="1012776"/>
            <a:chExt cx="2291896" cy="1350368"/>
          </a:xfrm>
          <a:solidFill>
            <a:schemeClr val="accent4">
              <a:lumMod val="20000"/>
              <a:lumOff val="80000"/>
            </a:schemeClr>
          </a:solidFill>
        </p:grpSpPr>
        <p:sp>
          <p:nvSpPr>
            <p:cNvPr id="11" name="Rectangle: Rounded Corners 10">
              <a:extLst>
                <a:ext uri="{FF2B5EF4-FFF2-40B4-BE49-F238E27FC236}">
                  <a16:creationId xmlns:a16="http://schemas.microsoft.com/office/drawing/2014/main" id="{83E5208A-9337-4132-94B0-86C5166AEFD9}"/>
                </a:ext>
              </a:extLst>
            </p:cNvPr>
            <p:cNvSpPr/>
            <p:nvPr/>
          </p:nvSpPr>
          <p:spPr>
            <a:xfrm>
              <a:off x="300564" y="1012776"/>
              <a:ext cx="2291896" cy="1350368"/>
            </a:xfrm>
            <a:prstGeom prst="roundRect">
              <a:avLst/>
            </a:prstGeom>
            <a:grpFill/>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sp>
        <p:sp>
          <p:nvSpPr>
            <p:cNvPr id="12" name="Rectangle: Rounded Corners 4">
              <a:extLst>
                <a:ext uri="{FF2B5EF4-FFF2-40B4-BE49-F238E27FC236}">
                  <a16:creationId xmlns:a16="http://schemas.microsoft.com/office/drawing/2014/main" id="{14D4D2DD-84D4-45B9-84C7-F9EE62E2801A}"/>
                </a:ext>
              </a:extLst>
            </p:cNvPr>
            <p:cNvSpPr txBox="1"/>
            <p:nvPr/>
          </p:nvSpPr>
          <p:spPr>
            <a:xfrm>
              <a:off x="366484" y="1078696"/>
              <a:ext cx="2160056" cy="1218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2800" b="1" kern="1200" dirty="0">
                  <a:solidFill>
                    <a:schemeClr val="tx2"/>
                  </a:solidFill>
                  <a:latin typeface="Century Gothic" panose="020B0502020202020204" pitchFamily="34" charset="0"/>
                </a:rPr>
                <a:t>Break time breakout rooms. Chat/music and downtime</a:t>
              </a:r>
              <a:r>
                <a:rPr lang="en-US" sz="1900" b="1" kern="1200" dirty="0">
                  <a:solidFill>
                    <a:schemeClr val="tx2"/>
                  </a:solidFill>
                  <a:latin typeface="Century Gothic" panose="020B0502020202020204" pitchFamily="34" charset="0"/>
                </a:rPr>
                <a:t>. </a:t>
              </a:r>
            </a:p>
          </p:txBody>
        </p:sp>
      </p:grpSp>
      <p:grpSp>
        <p:nvGrpSpPr>
          <p:cNvPr id="13" name="Group 12">
            <a:extLst>
              <a:ext uri="{FF2B5EF4-FFF2-40B4-BE49-F238E27FC236}">
                <a16:creationId xmlns:a16="http://schemas.microsoft.com/office/drawing/2014/main" id="{9AC305B9-7A6C-4A80-8776-4476546B0FC0}"/>
              </a:ext>
            </a:extLst>
          </p:cNvPr>
          <p:cNvGrpSpPr/>
          <p:nvPr/>
        </p:nvGrpSpPr>
        <p:grpSpPr>
          <a:xfrm>
            <a:off x="7611609" y="3705776"/>
            <a:ext cx="3867377" cy="2139851"/>
            <a:chOff x="2722081" y="1012776"/>
            <a:chExt cx="2291896" cy="1350368"/>
          </a:xfrm>
          <a:solidFill>
            <a:schemeClr val="accent4">
              <a:lumMod val="20000"/>
              <a:lumOff val="80000"/>
            </a:schemeClr>
          </a:solidFill>
        </p:grpSpPr>
        <p:sp>
          <p:nvSpPr>
            <p:cNvPr id="14" name="Rectangle: Rounded Corners 13">
              <a:extLst>
                <a:ext uri="{FF2B5EF4-FFF2-40B4-BE49-F238E27FC236}">
                  <a16:creationId xmlns:a16="http://schemas.microsoft.com/office/drawing/2014/main" id="{804510B7-551F-4B71-8F95-9C6FFC8C3730}"/>
                </a:ext>
              </a:extLst>
            </p:cNvPr>
            <p:cNvSpPr/>
            <p:nvPr/>
          </p:nvSpPr>
          <p:spPr>
            <a:xfrm>
              <a:off x="2722081" y="1012776"/>
              <a:ext cx="2291896" cy="1350368"/>
            </a:xfrm>
            <a:prstGeom prst="roundRect">
              <a:avLst/>
            </a:prstGeom>
            <a:grpFill/>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sp>
        <p:sp>
          <p:nvSpPr>
            <p:cNvPr id="15" name="Rectangle: Rounded Corners 4">
              <a:extLst>
                <a:ext uri="{FF2B5EF4-FFF2-40B4-BE49-F238E27FC236}">
                  <a16:creationId xmlns:a16="http://schemas.microsoft.com/office/drawing/2014/main" id="{D25DF4F7-2641-4553-B109-0A571ACA3324}"/>
                </a:ext>
              </a:extLst>
            </p:cNvPr>
            <p:cNvSpPr txBox="1"/>
            <p:nvPr/>
          </p:nvSpPr>
          <p:spPr>
            <a:xfrm>
              <a:off x="2788001" y="1078696"/>
              <a:ext cx="2160056" cy="1218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2800" b="1" kern="1200" dirty="0">
                  <a:solidFill>
                    <a:schemeClr val="tx2"/>
                  </a:solidFill>
                  <a:latin typeface="Century Gothic" panose="020B0502020202020204" pitchFamily="34" charset="0"/>
                </a:rPr>
                <a:t>Walk about, stretch, focus on infinity, drink fluids</a:t>
              </a:r>
            </a:p>
          </p:txBody>
        </p:sp>
      </p:grpSp>
    </p:spTree>
    <p:extLst>
      <p:ext uri="{BB962C8B-B14F-4D97-AF65-F5344CB8AC3E}">
        <p14:creationId xmlns:p14="http://schemas.microsoft.com/office/powerpoint/2010/main" val="25210873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E642A8E78D2B4A81FF462964F96D96" ma:contentTypeVersion="7" ma:contentTypeDescription="Create a new document." ma:contentTypeScope="" ma:versionID="afb0c99a83ef277e5db64316f83f1413">
  <xsd:schema xmlns:xsd="http://www.w3.org/2001/XMLSchema" xmlns:xs="http://www.w3.org/2001/XMLSchema" xmlns:p="http://schemas.microsoft.com/office/2006/metadata/properties" xmlns:ns2="22321896-d354-40da-98ae-64384e0e8fbf" xmlns:ns3="7e4519a4-87f8-44cf-9470-78dac5b61ffd" targetNamespace="http://schemas.microsoft.com/office/2006/metadata/properties" ma:root="true" ma:fieldsID="7c75ff74086620a4f4a9e99594c0a997" ns2:_="" ns3:_="">
    <xsd:import namespace="22321896-d354-40da-98ae-64384e0e8fbf"/>
    <xsd:import namespace="7e4519a4-87f8-44cf-9470-78dac5b61ff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321896-d354-40da-98ae-64384e0e8f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4519a4-87f8-44cf-9470-78dac5b61ffd"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1B399D-93A3-4352-B956-9DE26E665D4D}">
  <ds:schemaRefs>
    <ds:schemaRef ds:uri="22321896-d354-40da-98ae-64384e0e8fbf"/>
    <ds:schemaRef ds:uri="7e4519a4-87f8-44cf-9470-78dac5b61ff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5FA8434-B325-4A9E-870A-10A52D01FD8B}">
  <ds:schemaRefs>
    <ds:schemaRef ds:uri="22321896-d354-40da-98ae-64384e0e8fbf"/>
    <ds:schemaRef ds:uri="7e4519a4-87f8-44cf-9470-78dac5b61ff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2AC25CE-7646-4E3B-B310-BD7E969B26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425</TotalTime>
  <Words>628</Words>
  <Application>Microsoft Office PowerPoint</Application>
  <PresentationFormat>Widescreen</PresentationFormat>
  <Paragraphs>83</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does good look like?</dc:title>
  <dc:creator>Anna Kettlewell</dc:creator>
  <cp:lastModifiedBy>John Sibbald</cp:lastModifiedBy>
  <cp:revision>90</cp:revision>
  <dcterms:created xsi:type="dcterms:W3CDTF">2020-09-02T15:08:04Z</dcterms:created>
  <dcterms:modified xsi:type="dcterms:W3CDTF">2020-11-26T12:05:00Z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0x010100F4E642A8E78D2B4A81FF462964F96D96</vt:lpwstr>
  </property>
</Properties>
</file>