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1" r:id="rId6"/>
    <p:sldId id="288" r:id="rId7"/>
    <p:sldId id="291" r:id="rId8"/>
    <p:sldId id="283" r:id="rId9"/>
    <p:sldId id="290" r:id="rId10"/>
    <p:sldId id="284" r:id="rId11"/>
    <p:sldId id="287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71"/>
            <p14:sldId id="288"/>
            <p14:sldId id="291"/>
            <p14:sldId id="283"/>
            <p14:sldId id="290"/>
            <p14:sldId id="284"/>
          </p14:sldIdLst>
        </p14:section>
        <p14:section name="Learn More" id="{2CC34DB2-6590-42C0-AD4B-A04C6060184E}">
          <p14:sldIdLst>
            <p14:sldId id="287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D7C67-B495-40CA-821A-24A24E520A00}" v="9" dt="2020-12-17T11:50:30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5" autoAdjust="0"/>
    <p:restoredTop sz="94241" autoAdjust="0"/>
  </p:normalViewPr>
  <p:slideViewPr>
    <p:cSldViewPr snapToGrid="0">
      <p:cViewPr varScale="1">
        <p:scale>
          <a:sx n="85" d="100"/>
          <a:sy n="85" d="100"/>
        </p:scale>
        <p:origin x="57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aseline="0" dirty="0"/>
              <a:t>Slide Show mode, select the arrows to visit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2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baseline="0" dirty="0"/>
              <a:t>Slide Show mode, select the arrows to visit links.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QmFRACvxfI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www.tes.com_news_coronavirus-2Donline-2Dlearning-2Dwhy-2Dmy-2Dgo-2Dlearning-2Dtool-2Dnow-2Dvisualiser&amp;d=DwMFAg&amp;c=vV6iYD9FcCg-T4EDRnMWvw&amp;r=7JTTXOUWoHIZjRKcM6xyRPjvD6drN_ykcHv9U551Auk&amp;m=c5PJTg4RVjPSIOZU-BUp3VXAMHpkckW-yknshZeaFI4&amp;s=-BCNCcU6yK9k0vltEDiypf9uAwkGPMXS0NCKNr4kiWI&amp;e=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oasis.col.org/bitstream/handle/11599/3095/2018_Cleveland-Innes-Wilton_Guide-to-Blended-Learning.pdf?sequence=1&amp;isAllowed=y" TargetMode="External"/><Relationship Id="rId5" Type="http://schemas.openxmlformats.org/officeDocument/2006/relationships/hyperlink" Target="https://www.pearson.com/content/dam/one-dot-com/one-dot-com/us/en/pearson-ed/downloads/Teaching-Presence.pdf" TargetMode="External"/><Relationship Id="rId4" Type="http://schemas.openxmlformats.org/officeDocument/2006/relationships/hyperlink" Target="https://cft.vanderbilt.edu/2020/06/active-learning-in-hybrid-and-socially-distanced-classroom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Split teaching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chemeClr val="bg1"/>
                </a:solidFill>
                <a:latin typeface="+mj-lt"/>
              </a:rPr>
              <a:t>Teaching in the classroom with online learners present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rcRect/>
          <a:stretch/>
        </p:blipFill>
        <p:spPr bwMode="invGray">
          <a:xfrm>
            <a:off x="670216" y="5193062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Questions that might resonate?</a:t>
            </a:r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20A2778F-7D42-4B5A-BE00-6F8DFA5437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124" b="13104"/>
          <a:stretch/>
        </p:blipFill>
        <p:spPr>
          <a:xfrm>
            <a:off x="1316424" y="1424790"/>
            <a:ext cx="9559151" cy="5052109"/>
          </a:xfrm>
          <a:custGeom>
            <a:avLst/>
            <a:gdLst/>
            <a:ahLst/>
            <a:cxnLst/>
            <a:rect l="l" t="t" r="r" b="b"/>
            <a:pathLst>
              <a:path w="10485104" h="5523506">
                <a:moveTo>
                  <a:pt x="5949681" y="536"/>
                </a:moveTo>
                <a:cubicBezTo>
                  <a:pt x="6074035" y="-2131"/>
                  <a:pt x="6198411" y="5173"/>
                  <a:pt x="6321822" y="22405"/>
                </a:cubicBezTo>
                <a:cubicBezTo>
                  <a:pt x="6498937" y="51493"/>
                  <a:pt x="6677824" y="73364"/>
                  <a:pt x="6857694" y="55210"/>
                </a:cubicBezTo>
                <a:cubicBezTo>
                  <a:pt x="6981675" y="42526"/>
                  <a:pt x="7105459" y="35089"/>
                  <a:pt x="7230031" y="35528"/>
                </a:cubicBezTo>
                <a:cubicBezTo>
                  <a:pt x="7516370" y="35528"/>
                  <a:pt x="7802902" y="38152"/>
                  <a:pt x="8089242" y="32684"/>
                </a:cubicBezTo>
                <a:cubicBezTo>
                  <a:pt x="8344090" y="27873"/>
                  <a:pt x="8597956" y="17377"/>
                  <a:pt x="8853003" y="43837"/>
                </a:cubicBezTo>
                <a:cubicBezTo>
                  <a:pt x="9229472" y="82767"/>
                  <a:pt x="9607909" y="70300"/>
                  <a:pt x="9985559" y="65708"/>
                </a:cubicBezTo>
                <a:cubicBezTo>
                  <a:pt x="10083101" y="64320"/>
                  <a:pt x="10180599" y="61132"/>
                  <a:pt x="10278047" y="56140"/>
                </a:cubicBezTo>
                <a:lnTo>
                  <a:pt x="10449151" y="44199"/>
                </a:lnTo>
                <a:lnTo>
                  <a:pt x="10468533" y="198724"/>
                </a:lnTo>
                <a:cubicBezTo>
                  <a:pt x="10475933" y="234109"/>
                  <a:pt x="10480462" y="270161"/>
                  <a:pt x="10482057" y="306442"/>
                </a:cubicBezTo>
                <a:cubicBezTo>
                  <a:pt x="10492136" y="438884"/>
                  <a:pt x="10475168" y="569479"/>
                  <a:pt x="10461007" y="700359"/>
                </a:cubicBezTo>
                <a:cubicBezTo>
                  <a:pt x="10451566" y="783776"/>
                  <a:pt x="10437150" y="868045"/>
                  <a:pt x="10461007" y="950608"/>
                </a:cubicBezTo>
                <a:cubicBezTo>
                  <a:pt x="10477350" y="1008147"/>
                  <a:pt x="10480985" y="1069224"/>
                  <a:pt x="10471595" y="1128666"/>
                </a:cubicBezTo>
                <a:cubicBezTo>
                  <a:pt x="10455763" y="1234166"/>
                  <a:pt x="10452459" y="1341527"/>
                  <a:pt x="10461772" y="1447979"/>
                </a:cubicBezTo>
                <a:cubicBezTo>
                  <a:pt x="10467921" y="1518165"/>
                  <a:pt x="10466977" y="1588906"/>
                  <a:pt x="10458965" y="1658865"/>
                </a:cubicBezTo>
                <a:cubicBezTo>
                  <a:pt x="10448377" y="1752939"/>
                  <a:pt x="10431919" y="1848719"/>
                  <a:pt x="10451949" y="1943076"/>
                </a:cubicBezTo>
                <a:cubicBezTo>
                  <a:pt x="10483843" y="2092999"/>
                  <a:pt x="10477464" y="2242779"/>
                  <a:pt x="10464706" y="2393837"/>
                </a:cubicBezTo>
                <a:cubicBezTo>
                  <a:pt x="10455138" y="2506243"/>
                  <a:pt x="10444549" y="2619928"/>
                  <a:pt x="10463686" y="2733613"/>
                </a:cubicBezTo>
                <a:cubicBezTo>
                  <a:pt x="10471914" y="2786362"/>
                  <a:pt x="10471914" y="2840306"/>
                  <a:pt x="10463686" y="2893056"/>
                </a:cubicBezTo>
                <a:cubicBezTo>
                  <a:pt x="10453735" y="2964109"/>
                  <a:pt x="10444294" y="3034452"/>
                  <a:pt x="10457052" y="3106215"/>
                </a:cubicBezTo>
                <a:cubicBezTo>
                  <a:pt x="10462665" y="3137479"/>
                  <a:pt x="10466875" y="3169026"/>
                  <a:pt x="10469810" y="3200574"/>
                </a:cubicBezTo>
                <a:cubicBezTo>
                  <a:pt x="10475653" y="3281119"/>
                  <a:pt x="10473561" y="3362120"/>
                  <a:pt x="10463559" y="3442154"/>
                </a:cubicBezTo>
                <a:cubicBezTo>
                  <a:pt x="10453990" y="3535091"/>
                  <a:pt x="10469554" y="3628597"/>
                  <a:pt x="10456797" y="3721250"/>
                </a:cubicBezTo>
                <a:cubicBezTo>
                  <a:pt x="10447738" y="3795870"/>
                  <a:pt x="10447394" y="3871485"/>
                  <a:pt x="10455776" y="3946204"/>
                </a:cubicBezTo>
                <a:cubicBezTo>
                  <a:pt x="10470855" y="4087457"/>
                  <a:pt x="10469912" y="4230260"/>
                  <a:pt x="10452970" y="4371244"/>
                </a:cubicBezTo>
                <a:cubicBezTo>
                  <a:pt x="10442508" y="4453523"/>
                  <a:pt x="10436512" y="4538218"/>
                  <a:pt x="10455266" y="4618934"/>
                </a:cubicBezTo>
                <a:cubicBezTo>
                  <a:pt x="10499408" y="4808646"/>
                  <a:pt x="10473637" y="4998642"/>
                  <a:pt x="10455266" y="5187359"/>
                </a:cubicBezTo>
                <a:cubicBezTo>
                  <a:pt x="10444103" y="5288708"/>
                  <a:pt x="10443847" y="5391181"/>
                  <a:pt x="10454500" y="5492602"/>
                </a:cubicBezTo>
                <a:lnTo>
                  <a:pt x="10454510" y="5492731"/>
                </a:lnTo>
                <a:lnTo>
                  <a:pt x="10414967" y="5491139"/>
                </a:lnTo>
                <a:cubicBezTo>
                  <a:pt x="10117611" y="5495732"/>
                  <a:pt x="9820450" y="5526349"/>
                  <a:pt x="9523092" y="5507105"/>
                </a:cubicBezTo>
                <a:cubicBezTo>
                  <a:pt x="9272964" y="5490920"/>
                  <a:pt x="9023034" y="5477142"/>
                  <a:pt x="8772711" y="5490483"/>
                </a:cubicBezTo>
                <a:cubicBezTo>
                  <a:pt x="8636774" y="5499549"/>
                  <a:pt x="8500636" y="5503107"/>
                  <a:pt x="8364561" y="5501172"/>
                </a:cubicBezTo>
                <a:lnTo>
                  <a:pt x="8196562" y="5491993"/>
                </a:lnTo>
                <a:lnTo>
                  <a:pt x="8077075" y="5475562"/>
                </a:lnTo>
                <a:lnTo>
                  <a:pt x="7915670" y="5468917"/>
                </a:lnTo>
                <a:lnTo>
                  <a:pt x="7914092" y="5467957"/>
                </a:lnTo>
                <a:lnTo>
                  <a:pt x="7894412" y="5467957"/>
                </a:lnTo>
                <a:lnTo>
                  <a:pt x="7892834" y="5468758"/>
                </a:lnTo>
                <a:lnTo>
                  <a:pt x="7727602" y="5475562"/>
                </a:lnTo>
                <a:lnTo>
                  <a:pt x="7690606" y="5480649"/>
                </a:lnTo>
                <a:lnTo>
                  <a:pt x="7624212" y="5484579"/>
                </a:lnTo>
                <a:cubicBezTo>
                  <a:pt x="7434738" y="5508001"/>
                  <a:pt x="7243868" y="5514147"/>
                  <a:pt x="7053506" y="5502949"/>
                </a:cubicBezTo>
                <a:cubicBezTo>
                  <a:pt x="6777009" y="5485453"/>
                  <a:pt x="6500117" y="5474737"/>
                  <a:pt x="6223029" y="5498574"/>
                </a:cubicBezTo>
                <a:cubicBezTo>
                  <a:pt x="6065592" y="5511916"/>
                  <a:pt x="5908157" y="5526131"/>
                  <a:pt x="5750720" y="5507761"/>
                </a:cubicBezTo>
                <a:cubicBezTo>
                  <a:pt x="5616170" y="5490965"/>
                  <a:pt x="5480520" y="5488253"/>
                  <a:pt x="5345518" y="5499668"/>
                </a:cubicBezTo>
                <a:cubicBezTo>
                  <a:pt x="5197844" y="5511040"/>
                  <a:pt x="5049616" y="5511040"/>
                  <a:pt x="4901942" y="5499668"/>
                </a:cubicBezTo>
                <a:cubicBezTo>
                  <a:pt x="4760445" y="5490920"/>
                  <a:pt x="4618556" y="5476268"/>
                  <a:pt x="4477454" y="5492013"/>
                </a:cubicBezTo>
                <a:cubicBezTo>
                  <a:pt x="4279085" y="5513884"/>
                  <a:pt x="4081305" y="5506667"/>
                  <a:pt x="3883329" y="5493326"/>
                </a:cubicBezTo>
                <a:cubicBezTo>
                  <a:pt x="3719792" y="5482391"/>
                  <a:pt x="3555664" y="5466425"/>
                  <a:pt x="3392914" y="5492233"/>
                </a:cubicBezTo>
                <a:cubicBezTo>
                  <a:pt x="3175771" y="5523222"/>
                  <a:pt x="2956480" y="5531206"/>
                  <a:pt x="2737979" y="5516072"/>
                </a:cubicBezTo>
                <a:cubicBezTo>
                  <a:pt x="2289680" y="5492670"/>
                  <a:pt x="1840986" y="5498574"/>
                  <a:pt x="1392489" y="5480641"/>
                </a:cubicBezTo>
                <a:cubicBezTo>
                  <a:pt x="1244499" y="5474519"/>
                  <a:pt x="1097296" y="5507322"/>
                  <a:pt x="949699" y="5509072"/>
                </a:cubicBezTo>
                <a:cubicBezTo>
                  <a:pt x="684469" y="5512352"/>
                  <a:pt x="418241" y="5493120"/>
                  <a:pt x="151598" y="5492249"/>
                </a:cubicBezTo>
                <a:lnTo>
                  <a:pt x="1415" y="5496057"/>
                </a:lnTo>
                <a:lnTo>
                  <a:pt x="3772" y="5431261"/>
                </a:lnTo>
                <a:cubicBezTo>
                  <a:pt x="7163" y="5398149"/>
                  <a:pt x="12808" y="5364994"/>
                  <a:pt x="20909" y="5331792"/>
                </a:cubicBezTo>
                <a:cubicBezTo>
                  <a:pt x="51502" y="5208362"/>
                  <a:pt x="50009" y="5079152"/>
                  <a:pt x="16572" y="4956462"/>
                </a:cubicBezTo>
                <a:cubicBezTo>
                  <a:pt x="9172" y="4924695"/>
                  <a:pt x="4643" y="4892329"/>
                  <a:pt x="3048" y="4859758"/>
                </a:cubicBezTo>
                <a:cubicBezTo>
                  <a:pt x="-7031" y="4740857"/>
                  <a:pt x="9937" y="4623614"/>
                  <a:pt x="24098" y="4506116"/>
                </a:cubicBezTo>
                <a:cubicBezTo>
                  <a:pt x="33539" y="4431228"/>
                  <a:pt x="47955" y="4355575"/>
                  <a:pt x="24098" y="4281453"/>
                </a:cubicBezTo>
                <a:cubicBezTo>
                  <a:pt x="7755" y="4229797"/>
                  <a:pt x="4120" y="4174965"/>
                  <a:pt x="13510" y="4121600"/>
                </a:cubicBezTo>
                <a:cubicBezTo>
                  <a:pt x="29342" y="4026887"/>
                  <a:pt x="32646" y="3930503"/>
                  <a:pt x="23333" y="3834935"/>
                </a:cubicBezTo>
                <a:cubicBezTo>
                  <a:pt x="17184" y="3771925"/>
                  <a:pt x="18128" y="3708417"/>
                  <a:pt x="26140" y="3645611"/>
                </a:cubicBezTo>
                <a:cubicBezTo>
                  <a:pt x="36728" y="3561155"/>
                  <a:pt x="53186" y="3475168"/>
                  <a:pt x="33156" y="3390458"/>
                </a:cubicBezTo>
                <a:cubicBezTo>
                  <a:pt x="1262" y="3255864"/>
                  <a:pt x="7641" y="3121398"/>
                  <a:pt x="20399" y="2985784"/>
                </a:cubicBezTo>
                <a:cubicBezTo>
                  <a:pt x="29967" y="2884871"/>
                  <a:pt x="40556" y="2782810"/>
                  <a:pt x="21419" y="2680748"/>
                </a:cubicBezTo>
                <a:cubicBezTo>
                  <a:pt x="13191" y="2633392"/>
                  <a:pt x="13191" y="2584964"/>
                  <a:pt x="21419" y="2537607"/>
                </a:cubicBezTo>
                <a:cubicBezTo>
                  <a:pt x="31370" y="2473819"/>
                  <a:pt x="40811" y="2410668"/>
                  <a:pt x="28053" y="2346242"/>
                </a:cubicBezTo>
                <a:cubicBezTo>
                  <a:pt x="22440" y="2318175"/>
                  <a:pt x="18230" y="2289853"/>
                  <a:pt x="15295" y="2261531"/>
                </a:cubicBezTo>
                <a:cubicBezTo>
                  <a:pt x="9452" y="2189221"/>
                  <a:pt x="11544" y="2116502"/>
                  <a:pt x="21546" y="2044651"/>
                </a:cubicBezTo>
                <a:cubicBezTo>
                  <a:pt x="31115" y="1961216"/>
                  <a:pt x="15551" y="1877270"/>
                  <a:pt x="28308" y="1794090"/>
                </a:cubicBezTo>
                <a:cubicBezTo>
                  <a:pt x="37367" y="1727100"/>
                  <a:pt x="37711" y="1659216"/>
                  <a:pt x="29329" y="1592136"/>
                </a:cubicBezTo>
                <a:cubicBezTo>
                  <a:pt x="14250" y="1465325"/>
                  <a:pt x="15193" y="1337123"/>
                  <a:pt x="32135" y="1210554"/>
                </a:cubicBezTo>
                <a:cubicBezTo>
                  <a:pt x="42597" y="1136687"/>
                  <a:pt x="48593" y="1060652"/>
                  <a:pt x="29839" y="988188"/>
                </a:cubicBezTo>
                <a:cubicBezTo>
                  <a:pt x="-14303" y="817873"/>
                  <a:pt x="11468" y="647303"/>
                  <a:pt x="29839" y="477881"/>
                </a:cubicBezTo>
                <a:cubicBezTo>
                  <a:pt x="41002" y="386894"/>
                  <a:pt x="41258" y="294898"/>
                  <a:pt x="30605" y="203847"/>
                </a:cubicBezTo>
                <a:lnTo>
                  <a:pt x="17136" y="42362"/>
                </a:lnTo>
                <a:lnTo>
                  <a:pt x="155390" y="51827"/>
                </a:lnTo>
                <a:cubicBezTo>
                  <a:pt x="380715" y="63616"/>
                  <a:pt x="606095" y="63411"/>
                  <a:pt x="831032" y="41432"/>
                </a:cubicBezTo>
                <a:cubicBezTo>
                  <a:pt x="1107234" y="18075"/>
                  <a:pt x="1384519" y="14708"/>
                  <a:pt x="1661115" y="31372"/>
                </a:cubicBezTo>
                <a:cubicBezTo>
                  <a:pt x="1911045" y="42962"/>
                  <a:pt x="2160581" y="71395"/>
                  <a:pt x="2411103" y="47120"/>
                </a:cubicBezTo>
                <a:cubicBezTo>
                  <a:pt x="2497298" y="38807"/>
                  <a:pt x="2581920" y="18689"/>
                  <a:pt x="2668707" y="14096"/>
                </a:cubicBezTo>
                <a:cubicBezTo>
                  <a:pt x="3075287" y="-7775"/>
                  <a:pt x="3480488" y="25030"/>
                  <a:pt x="3885690" y="51930"/>
                </a:cubicBezTo>
                <a:cubicBezTo>
                  <a:pt x="4033287" y="61770"/>
                  <a:pt x="4180883" y="73799"/>
                  <a:pt x="4328480" y="46900"/>
                </a:cubicBezTo>
                <a:cubicBezTo>
                  <a:pt x="4453032" y="25577"/>
                  <a:pt x="4579453" y="21181"/>
                  <a:pt x="4704949" y="33778"/>
                </a:cubicBezTo>
                <a:cubicBezTo>
                  <a:pt x="4816098" y="46376"/>
                  <a:pt x="4927939" y="49371"/>
                  <a:pt x="5039501" y="42745"/>
                </a:cubicBezTo>
                <a:cubicBezTo>
                  <a:pt x="5342568" y="15407"/>
                  <a:pt x="5645828" y="318"/>
                  <a:pt x="5949681" y="536"/>
                </a:cubicBezTo>
                <a:close/>
              </a:path>
            </a:pathLst>
          </a:cu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55C9087-DE8F-488E-9BCE-6D953C969E18}"/>
              </a:ext>
            </a:extLst>
          </p:cNvPr>
          <p:cNvSpPr/>
          <p:nvPr/>
        </p:nvSpPr>
        <p:spPr>
          <a:xfrm>
            <a:off x="5572762" y="2031598"/>
            <a:ext cx="27172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How can the teacher's</a:t>
            </a:r>
            <a:endParaRPr lang="en-GB" sz="2000" dirty="0">
              <a:solidFill>
                <a:schemeClr val="bg1"/>
              </a:solidFill>
              <a:latin typeface="Open Sans"/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webcam be used for remote learners?</a:t>
            </a:r>
            <a:endParaRPr lang="en-GB" sz="2000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77C24DB-989F-4457-A3BC-B924D4A73292}"/>
              </a:ext>
            </a:extLst>
          </p:cNvPr>
          <p:cNvSpPr/>
          <p:nvPr/>
        </p:nvSpPr>
        <p:spPr>
          <a:xfrm>
            <a:off x="1838796" y="2156615"/>
            <a:ext cx="28051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Should all remote learners use the webcam and microphone by default?</a:t>
            </a:r>
            <a:endParaRPr lang="en-GB" sz="2000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81BCFC1-4794-4BFD-9C8A-5323B903A7F5}"/>
              </a:ext>
            </a:extLst>
          </p:cNvPr>
          <p:cNvSpPr/>
          <p:nvPr/>
        </p:nvSpPr>
        <p:spPr>
          <a:xfrm>
            <a:off x="1660544" y="4378680"/>
            <a:ext cx="27825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What does shared split</a:t>
            </a:r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assessment look like? How, when and where will all </a:t>
            </a:r>
            <a:endParaRPr lang="en-GB" sz="2000" dirty="0">
              <a:solidFill>
                <a:schemeClr val="bg1"/>
              </a:solidFill>
            </a:endParaRPr>
          </a:p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learners send their work?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DC1ECB-2EA3-4D66-8990-BDF16C85F2B5}"/>
              </a:ext>
            </a:extLst>
          </p:cNvPr>
          <p:cNvSpPr/>
          <p:nvPr/>
        </p:nvSpPr>
        <p:spPr>
          <a:xfrm>
            <a:off x="5137447" y="4870617"/>
            <a:ext cx="28972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What strategies can teachers employ to engage all leaners in a split classroom?</a:t>
            </a:r>
            <a:endParaRPr lang="en-GB" sz="2000" b="0" i="0" dirty="0">
              <a:solidFill>
                <a:schemeClr val="bg1"/>
              </a:solidFill>
              <a:effectLst/>
              <a:latin typeface="Open San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B4EFBE-BFFB-484A-AA73-A2E28E04E173}"/>
              </a:ext>
            </a:extLst>
          </p:cNvPr>
          <p:cNvSpPr/>
          <p:nvPr/>
        </p:nvSpPr>
        <p:spPr>
          <a:xfrm>
            <a:off x="4443062" y="3363017"/>
            <a:ext cx="27172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entaur" panose="02030504050205020304" pitchFamily="18" charset="0"/>
              </a:rPr>
              <a:t>What other technologies and apps can be used to develop split teaching?</a:t>
            </a:r>
            <a:endParaRPr lang="en-GB" sz="2000" dirty="0">
              <a:solidFill>
                <a:schemeClr val="bg1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11168769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Split classroom protocols – at the start, during and at the end of a session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6AA27D-233E-49FC-BCA2-29F3A4A5F4CE}"/>
              </a:ext>
            </a:extLst>
          </p:cNvPr>
          <p:cNvSpPr txBox="1"/>
          <p:nvPr/>
        </p:nvSpPr>
        <p:spPr>
          <a:xfrm>
            <a:off x="609600" y="1461247"/>
            <a:ext cx="10972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Do you need the lobby function switched on?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Camera and microphone on at the start, then camera off for the main part of the lesson, back on at the end?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How will you refer to the remote group?</a:t>
            </a:r>
          </a:p>
          <a:p>
            <a:pPr lvl="1"/>
            <a:r>
              <a:rPr lang="en-GB" sz="2000" dirty="0"/>
              <a:t>	‘Those dialling in, remote learners, those of you on Teams.’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Should we expect learners of all ages to engage in the camera, microphone and chat?</a:t>
            </a:r>
          </a:p>
          <a:p>
            <a:r>
              <a:rPr lang="en-GB" sz="2000" dirty="0"/>
              <a:t>	KS3 - all channels available? KS4 - mike and chat?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How or should the class webcam on the teacher laptop be used to share a general view of the class with remote learners?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Screenshare Teams on the class screen at the start and end of the lesson with PowerPoint slides shared on class screen and Teams throughout the majority of the lesson.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Teacher to review chat engagement at the end of the session and give out rewards accordingly including those in the classroom.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Remote register taken at the end and combined with the class register?</a:t>
            </a:r>
          </a:p>
        </p:txBody>
      </p:sp>
    </p:spTree>
    <p:extLst>
      <p:ext uri="{BB962C8B-B14F-4D97-AF65-F5344CB8AC3E}">
        <p14:creationId xmlns:p14="http://schemas.microsoft.com/office/powerpoint/2010/main" val="29639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83522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Research insights….presence</a:t>
            </a:r>
          </a:p>
        </p:txBody>
      </p:sp>
      <p:pic>
        <p:nvPicPr>
          <p:cNvPr id="3" name="Picture 2" descr="Shape, circle, rectangle&#10;&#10;Description automatically generated">
            <a:extLst>
              <a:ext uri="{FF2B5EF4-FFF2-40B4-BE49-F238E27FC236}">
                <a16:creationId xmlns:a16="http://schemas.microsoft.com/office/drawing/2014/main" id="{6B3CBB6B-4164-4042-BC75-D7DF9A686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607" y="1285015"/>
            <a:ext cx="8336605" cy="52113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CA83A5-07DB-412E-8F7E-F5840C27F98B}"/>
              </a:ext>
            </a:extLst>
          </p:cNvPr>
          <p:cNvSpPr txBox="1"/>
          <p:nvPr/>
        </p:nvSpPr>
        <p:spPr>
          <a:xfrm>
            <a:off x="2444835" y="3198167"/>
            <a:ext cx="2008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Social presence</a:t>
            </a:r>
          </a:p>
          <a:p>
            <a:pPr algn="ctr"/>
            <a:r>
              <a:rPr lang="en-GB" sz="1500" dirty="0"/>
              <a:t>– risk-free expression, group cohesion and collaboration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F5394A-7677-4043-AF5A-D37637462C07}"/>
              </a:ext>
            </a:extLst>
          </p:cNvPr>
          <p:cNvSpPr txBox="1"/>
          <p:nvPr/>
        </p:nvSpPr>
        <p:spPr>
          <a:xfrm>
            <a:off x="5096034" y="2617289"/>
            <a:ext cx="231786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Teaching presence</a:t>
            </a:r>
          </a:p>
          <a:p>
            <a:pPr algn="ctr"/>
            <a:r>
              <a:rPr lang="en-GB" sz="1500" dirty="0"/>
              <a:t>– curriculum design, facilitating discourse and focussing/resolving issues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684EE0-078B-4C7E-B11B-8F3FB9E89E12}"/>
              </a:ext>
            </a:extLst>
          </p:cNvPr>
          <p:cNvSpPr txBox="1"/>
          <p:nvPr/>
        </p:nvSpPr>
        <p:spPr>
          <a:xfrm>
            <a:off x="7338183" y="3620709"/>
            <a:ext cx="2008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Emotional presence</a:t>
            </a:r>
          </a:p>
          <a:p>
            <a:pPr algn="ctr"/>
            <a:r>
              <a:rPr lang="en-GB" sz="1500" dirty="0"/>
              <a:t>- use of emotional language and conflict acceptance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39C187-4C2A-4465-A894-E587FCB4CBEE}"/>
              </a:ext>
            </a:extLst>
          </p:cNvPr>
          <p:cNvSpPr txBox="1"/>
          <p:nvPr/>
        </p:nvSpPr>
        <p:spPr>
          <a:xfrm>
            <a:off x="4123764" y="4038915"/>
            <a:ext cx="19029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Cognitive presence </a:t>
            </a:r>
            <a:r>
              <a:rPr lang="en-GB" sz="1500" dirty="0"/>
              <a:t>– curious minds, connecting and applying new ideas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A5E8F6B9-D641-44CB-9065-C8933065BCE1}"/>
              </a:ext>
            </a:extLst>
          </p:cNvPr>
          <p:cNvSpPr/>
          <p:nvPr/>
        </p:nvSpPr>
        <p:spPr>
          <a:xfrm>
            <a:off x="10299153" y="3532513"/>
            <a:ext cx="1492238" cy="681317"/>
          </a:xfrm>
          <a:prstGeom prst="rightArrow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 to find out more</a:t>
            </a:r>
            <a:endParaRPr lang="en-GB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5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336605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Research insights….engagement</a:t>
            </a:r>
          </a:p>
        </p:txBody>
      </p:sp>
      <p:pic>
        <p:nvPicPr>
          <p:cNvPr id="3" name="Picture 2" descr="Shape, circle, rectangle&#10;&#10;Description automatically generated">
            <a:extLst>
              <a:ext uri="{FF2B5EF4-FFF2-40B4-BE49-F238E27FC236}">
                <a16:creationId xmlns:a16="http://schemas.microsoft.com/office/drawing/2014/main" id="{6B3CBB6B-4164-4042-BC75-D7DF9A686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607" y="1285015"/>
            <a:ext cx="8336605" cy="52113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BC87958-E334-495E-BB6E-44045128C60D}"/>
              </a:ext>
            </a:extLst>
          </p:cNvPr>
          <p:cNvSpPr txBox="1"/>
          <p:nvPr/>
        </p:nvSpPr>
        <p:spPr>
          <a:xfrm>
            <a:off x="2407025" y="3132652"/>
            <a:ext cx="202602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Assign a </a:t>
            </a:r>
            <a:r>
              <a:rPr lang="en-GB" sz="1500" b="1" dirty="0"/>
              <a:t>chat moderator</a:t>
            </a:r>
            <a:r>
              <a:rPr lang="en-GB" sz="1500" dirty="0"/>
              <a:t> to monitor backchannel discussion – TA or learner?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F46CD-D01F-4642-9DC3-D11AB5A7232B}"/>
              </a:ext>
            </a:extLst>
          </p:cNvPr>
          <p:cNvSpPr txBox="1"/>
          <p:nvPr/>
        </p:nvSpPr>
        <p:spPr>
          <a:xfrm>
            <a:off x="7171766" y="3581450"/>
            <a:ext cx="22602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/>
              <a:t>Breakout rooms with </a:t>
            </a:r>
            <a:r>
              <a:rPr lang="en-GB" sz="1500" b="1" dirty="0"/>
              <a:t>discussion or feedback leaders </a:t>
            </a:r>
            <a:r>
              <a:rPr lang="en-GB" sz="1500" dirty="0"/>
              <a:t>reporting to the class group.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793B5C-E025-444F-95E9-F476F010E348}"/>
              </a:ext>
            </a:extLst>
          </p:cNvPr>
          <p:cNvSpPr txBox="1"/>
          <p:nvPr/>
        </p:nvSpPr>
        <p:spPr>
          <a:xfrm>
            <a:off x="4085970" y="4098246"/>
            <a:ext cx="19223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Research leaders </a:t>
            </a:r>
            <a:r>
              <a:rPr lang="en-GB" sz="1500" dirty="0"/>
              <a:t>who ensure all online learners engage.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199E4A-85EF-467C-AC7F-6F7A2EA38D25}"/>
              </a:ext>
            </a:extLst>
          </p:cNvPr>
          <p:cNvSpPr txBox="1"/>
          <p:nvPr/>
        </p:nvSpPr>
        <p:spPr>
          <a:xfrm>
            <a:off x="5254467" y="2655517"/>
            <a:ext cx="2026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Chat moderator to engage online learners </a:t>
            </a:r>
            <a:r>
              <a:rPr lang="en-GB" sz="1500" dirty="0"/>
              <a:t>in class via the microphone.</a:t>
            </a:r>
          </a:p>
        </p:txBody>
      </p:sp>
    </p:spTree>
    <p:extLst>
      <p:ext uri="{BB962C8B-B14F-4D97-AF65-F5344CB8AC3E}">
        <p14:creationId xmlns:p14="http://schemas.microsoft.com/office/powerpoint/2010/main" val="3074417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83522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Teacher insights….communication</a:t>
            </a:r>
          </a:p>
        </p:txBody>
      </p:sp>
      <p:pic>
        <p:nvPicPr>
          <p:cNvPr id="3" name="Picture 2" descr="Shape, circle, rectangle&#10;&#10;Description automatically generated">
            <a:extLst>
              <a:ext uri="{FF2B5EF4-FFF2-40B4-BE49-F238E27FC236}">
                <a16:creationId xmlns:a16="http://schemas.microsoft.com/office/drawing/2014/main" id="{6B3CBB6B-4164-4042-BC75-D7DF9A686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607" y="1285015"/>
            <a:ext cx="8336605" cy="52113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CA83A5-07DB-412E-8F7E-F5840C27F98B}"/>
              </a:ext>
            </a:extLst>
          </p:cNvPr>
          <p:cNvSpPr txBox="1"/>
          <p:nvPr/>
        </p:nvSpPr>
        <p:spPr>
          <a:xfrm>
            <a:off x="2444835" y="3198167"/>
            <a:ext cx="2008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 Initiating ideas</a:t>
            </a:r>
          </a:p>
          <a:p>
            <a:pPr algn="ctr"/>
            <a:r>
              <a:rPr lang="en-GB" sz="1500" dirty="0"/>
              <a:t>- directing learners to the microphone to formulate ideas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684EE0-078B-4C7E-B11B-8F3FB9E89E12}"/>
              </a:ext>
            </a:extLst>
          </p:cNvPr>
          <p:cNvSpPr txBox="1"/>
          <p:nvPr/>
        </p:nvSpPr>
        <p:spPr>
          <a:xfrm>
            <a:off x="7284394" y="3593814"/>
            <a:ext cx="2008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SEND learners</a:t>
            </a:r>
          </a:p>
          <a:p>
            <a:pPr algn="ctr"/>
            <a:r>
              <a:rPr lang="en-GB" sz="1500" dirty="0"/>
              <a:t>- empowering learners to work at home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39C187-4C2A-4465-A894-E587FCB4CBEE}"/>
              </a:ext>
            </a:extLst>
          </p:cNvPr>
          <p:cNvSpPr txBox="1"/>
          <p:nvPr/>
        </p:nvSpPr>
        <p:spPr>
          <a:xfrm>
            <a:off x="4087905" y="4059147"/>
            <a:ext cx="2008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Developing ideas</a:t>
            </a:r>
          </a:p>
          <a:p>
            <a:pPr algn="ctr"/>
            <a:r>
              <a:rPr lang="en-GB" sz="1500" dirty="0"/>
              <a:t>– directing learners to the chat to construct argument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F6A792-FF3C-4657-AC1A-9A8EAF466783}"/>
              </a:ext>
            </a:extLst>
          </p:cNvPr>
          <p:cNvSpPr txBox="1"/>
          <p:nvPr/>
        </p:nvSpPr>
        <p:spPr>
          <a:xfrm>
            <a:off x="5074022" y="2539059"/>
            <a:ext cx="23807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Behaviour</a:t>
            </a:r>
          </a:p>
          <a:p>
            <a:pPr algn="ctr"/>
            <a:r>
              <a:rPr lang="en-GB" sz="1500" b="1" dirty="0"/>
              <a:t>management </a:t>
            </a:r>
          </a:p>
          <a:p>
            <a:pPr algn="ctr"/>
            <a:r>
              <a:rPr lang="en-GB" sz="1500" dirty="0"/>
              <a:t>– pastoral team joining the online learners to monitor</a:t>
            </a:r>
          </a:p>
        </p:txBody>
      </p:sp>
    </p:spTree>
    <p:extLst>
      <p:ext uri="{BB962C8B-B14F-4D97-AF65-F5344CB8AC3E}">
        <p14:creationId xmlns:p14="http://schemas.microsoft.com/office/powerpoint/2010/main" val="294343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183522" cy="640080"/>
          </a:xfrm>
        </p:spPr>
        <p:txBody>
          <a:bodyPr>
            <a:no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Teacher insights….collaboration</a:t>
            </a:r>
          </a:p>
        </p:txBody>
      </p:sp>
      <p:pic>
        <p:nvPicPr>
          <p:cNvPr id="3" name="Picture 2" descr="Shape, circle, rectangle&#10;&#10;Description automatically generated">
            <a:extLst>
              <a:ext uri="{FF2B5EF4-FFF2-40B4-BE49-F238E27FC236}">
                <a16:creationId xmlns:a16="http://schemas.microsoft.com/office/drawing/2014/main" id="{6B3CBB6B-4164-4042-BC75-D7DF9A686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607" y="1285015"/>
            <a:ext cx="8336605" cy="52113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CA83A5-07DB-412E-8F7E-F5840C27F98B}"/>
              </a:ext>
            </a:extLst>
          </p:cNvPr>
          <p:cNvSpPr txBox="1"/>
          <p:nvPr/>
        </p:nvSpPr>
        <p:spPr>
          <a:xfrm>
            <a:off x="2451273" y="3213287"/>
            <a:ext cx="20080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Goldfish bowl </a:t>
            </a:r>
            <a:r>
              <a:rPr lang="en-GB" sz="1500" dirty="0"/>
              <a:t>with peer assessment from the observing group then flip.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F5394A-7677-4043-AF5A-D37637462C07}"/>
              </a:ext>
            </a:extLst>
          </p:cNvPr>
          <p:cNvSpPr txBox="1"/>
          <p:nvPr/>
        </p:nvSpPr>
        <p:spPr>
          <a:xfrm>
            <a:off x="5342963" y="2604881"/>
            <a:ext cx="186971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Small whiteboards or visualiser </a:t>
            </a:r>
            <a:r>
              <a:rPr lang="en-GB" sz="1500" dirty="0"/>
              <a:t>for sharing written responses in class and remotely.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684EE0-078B-4C7E-B11B-8F3FB9E89E12}"/>
              </a:ext>
            </a:extLst>
          </p:cNvPr>
          <p:cNvSpPr txBox="1"/>
          <p:nvPr/>
        </p:nvSpPr>
        <p:spPr>
          <a:xfrm>
            <a:off x="7248536" y="3470959"/>
            <a:ext cx="208372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Paired work </a:t>
            </a:r>
            <a:r>
              <a:rPr lang="en-GB" sz="1500" dirty="0"/>
              <a:t>via Teams at the front whilst the class complete work independently.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39C187-4C2A-4465-A894-E587FCB4CBEE}"/>
              </a:ext>
            </a:extLst>
          </p:cNvPr>
          <p:cNvSpPr txBox="1"/>
          <p:nvPr/>
        </p:nvSpPr>
        <p:spPr>
          <a:xfrm>
            <a:off x="4197926" y="4032581"/>
            <a:ext cx="177501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b="1" dirty="0"/>
              <a:t>Split group work </a:t>
            </a:r>
            <a:r>
              <a:rPr lang="en-GB" sz="1500" dirty="0"/>
              <a:t>– class and online.  Two groups report back to one another.</a:t>
            </a:r>
          </a:p>
        </p:txBody>
      </p:sp>
    </p:spTree>
    <p:extLst>
      <p:ext uri="{BB962C8B-B14F-4D97-AF65-F5344CB8AC3E}">
        <p14:creationId xmlns:p14="http://schemas.microsoft.com/office/powerpoint/2010/main" val="224825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Use of technology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EB63E1-D5B7-4EAC-BA30-80360631579B}"/>
              </a:ext>
            </a:extLst>
          </p:cNvPr>
          <p:cNvSpPr txBox="1"/>
          <p:nvPr/>
        </p:nvSpPr>
        <p:spPr>
          <a:xfrm>
            <a:off x="331694" y="2411505"/>
            <a:ext cx="1153757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Class sets of laptops, Chromebooks or MS Surface</a:t>
            </a:r>
          </a:p>
          <a:p>
            <a:r>
              <a:rPr lang="en-GB" sz="1600" dirty="0"/>
              <a:t>Learners in the class room and at home accessing laptops and collaborating via live polls, shared documents and one to one Teams session.  Resourcing implications but Chromebooks/Surfaces now retailing at around £140 – do you need a whole class set if half the class are at home?</a:t>
            </a:r>
          </a:p>
          <a:p>
            <a:r>
              <a:rPr lang="en-GB" sz="1600" b="1" dirty="0"/>
              <a:t>Desk microphone to project class room voices</a:t>
            </a:r>
          </a:p>
          <a:p>
            <a:r>
              <a:rPr lang="en-GB" sz="1600" dirty="0"/>
              <a:t>https://www.ebay.co.uk/itm/USB-Omni-directional-360-Pickup-Condenser-Microphone-Desktop-Computer-Mic-SO7-/353238131349</a:t>
            </a:r>
          </a:p>
          <a:p>
            <a:r>
              <a:rPr lang="en-GB" sz="1600" b="1" dirty="0"/>
              <a:t>Lapel mike for the teacher</a:t>
            </a:r>
          </a:p>
          <a:p>
            <a:r>
              <a:rPr lang="en-GB" sz="1600" dirty="0"/>
              <a:t>https://www.amazon.co.uk/Industry-Standard-Sound-ISSLM420H-Microphone/dp/B07CV4RQXR/ref=asc_df_B07CV4RQXR/?tag=bingshoppinga-21&amp;linkCode=df0&amp;hvadid=&amp;hvpos=&amp;hvnetw=o&amp;hvrand=&amp;hvpone=&amp;hvptwo=&amp;hvqmt=e&amp;hvdev=c&amp;hvdvcmdl=&amp;hvlocint=&amp;hvlocphy=&amp;hvtargid=pla-4584138860240096&amp;psc=1</a:t>
            </a:r>
          </a:p>
          <a:p>
            <a:r>
              <a:rPr lang="en-GB" sz="1600" b="1" dirty="0"/>
              <a:t>Wide angle or 360 webcams?</a:t>
            </a:r>
          </a:p>
          <a:p>
            <a:r>
              <a:rPr lang="en-GB" sz="1600" dirty="0"/>
              <a:t>Good for those learners at home gauging class reaction</a:t>
            </a:r>
          </a:p>
          <a:p>
            <a:r>
              <a:rPr lang="en-GB" sz="1600" b="1" dirty="0"/>
              <a:t>Visualisers</a:t>
            </a:r>
          </a:p>
          <a:p>
            <a:r>
              <a:rPr lang="en-GB" sz="1600" dirty="0"/>
              <a:t>To share work and exemplar with the class and those dialling in.  Retail at around £15.</a:t>
            </a:r>
          </a:p>
        </p:txBody>
      </p:sp>
    </p:spTree>
    <p:extLst>
      <p:ext uri="{BB962C8B-B14F-4D97-AF65-F5344CB8AC3E}">
        <p14:creationId xmlns:p14="http://schemas.microsoft.com/office/powerpoint/2010/main" val="1325670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Further reading….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EB63E1-D5B7-4EAC-BA30-80360631579B}"/>
              </a:ext>
            </a:extLst>
          </p:cNvPr>
          <p:cNvSpPr txBox="1"/>
          <p:nvPr/>
        </p:nvSpPr>
        <p:spPr>
          <a:xfrm>
            <a:off x="1008529" y="2644588"/>
            <a:ext cx="101749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A TES article on using visualisers in the classroom:</a:t>
            </a:r>
            <a:endParaRPr lang="en-GB" sz="1600" dirty="0">
              <a:hlinkClick r:id="rId3"/>
            </a:endParaRPr>
          </a:p>
          <a:p>
            <a:endParaRPr lang="en-GB" sz="1600" u="sng" dirty="0">
              <a:hlinkClick r:id="rId3"/>
            </a:endParaRPr>
          </a:p>
          <a:p>
            <a:r>
              <a:rPr lang="en-GB" sz="1600" u="sng" dirty="0">
                <a:hlinkClick r:id="rId3"/>
              </a:rPr>
              <a:t>https://www.tes.com/news/coronavirus-online-learning-why-my-go-learning-tool-now-visualiser</a:t>
            </a:r>
            <a:endParaRPr lang="en-GB" sz="1600" dirty="0"/>
          </a:p>
          <a:p>
            <a:r>
              <a:rPr lang="en-GB" sz="1600" dirty="0"/>
              <a:t> </a:t>
            </a:r>
            <a:endParaRPr lang="en-GB" sz="1600" u="sng" dirty="0"/>
          </a:p>
          <a:p>
            <a:r>
              <a:rPr lang="en-GB" sz="1600" dirty="0"/>
              <a:t>A U.S. article on split teaching:</a:t>
            </a:r>
          </a:p>
          <a:p>
            <a:endParaRPr lang="en-GB" sz="1600" u="sng" dirty="0"/>
          </a:p>
          <a:p>
            <a:r>
              <a:rPr lang="en-GB" sz="1600" u="sng" dirty="0">
                <a:hlinkClick r:id="rId4"/>
              </a:rPr>
              <a:t>https://cft.vanderbilt.edu/2020/06/active-learning-in-hybrid-and-socially-distanced-classrooms</a:t>
            </a:r>
            <a:endParaRPr lang="en-GB" sz="1600" u="sng" dirty="0"/>
          </a:p>
          <a:p>
            <a:endParaRPr lang="en-GB" sz="1600" dirty="0"/>
          </a:p>
          <a:p>
            <a:r>
              <a:rPr lang="en-GB" sz="1600" dirty="0"/>
              <a:t>Research articles on the importance of presence:</a:t>
            </a:r>
          </a:p>
          <a:p>
            <a:r>
              <a:rPr lang="en-GB" sz="1600" dirty="0"/>
              <a:t> </a:t>
            </a:r>
          </a:p>
          <a:p>
            <a:r>
              <a:rPr lang="en-GB" sz="1600" u="sng" dirty="0">
                <a:hlinkClick r:id="rId5"/>
              </a:rPr>
              <a:t>https://www.pearson.com/content/dam/one-dot-com/one-dot-com/us/en/pearson-ed/downloads/Teaching-Presence.pdf</a:t>
            </a:r>
            <a:endParaRPr lang="en-GB" sz="1600" u="sng" dirty="0"/>
          </a:p>
          <a:p>
            <a:endParaRPr lang="en-GB" sz="1600" u="sng" dirty="0"/>
          </a:p>
          <a:p>
            <a:r>
              <a:rPr lang="en-GB" sz="1600" dirty="0">
                <a:hlinkClick r:id="rId6"/>
              </a:rPr>
              <a:t>http://oasis.col.org/bitstream/handle/11599/3095/2018_Cleveland-Innes-Wilton_Guide-to-Blended-Learning.pdf?sequence=1&amp;isAllowed=y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F25A0713-A64B-439B-91E9-551CE2BAEA8D}" vid="{FD9CE0B8-0910-4446-AF74-F335AEE71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www.w3.org/2000/xmlns/"/>
    <ds:schemaRef ds:uri="71af3243-3dd4-4a8d-8c0d-dd76da1f02a5"/>
    <ds:schemaRef ds:uri="http://www.w3.org/2001/XMLSchema-instan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1af3243-3dd4-4a8d-8c0d-dd76da1f02a5"/>
    <ds:schemaRef ds:uri="16c05727-aa75-4e4a-9b5f-8a80a116589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{FA8D4196-7214-49E2-9982-B83824B37C58}tf10001108_win32</Template>
  <TotalTime>463</TotalTime>
  <Words>819</Words>
  <Application>Microsoft Office PowerPoint</Application>
  <PresentationFormat>Widescreen</PresentationFormat>
  <Paragraphs>81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WelcomeDoc</vt:lpstr>
      <vt:lpstr>Split teaching</vt:lpstr>
      <vt:lpstr>Questions that might resonate?</vt:lpstr>
      <vt:lpstr>Split classroom protocols – at the start, during and at the end of a session</vt:lpstr>
      <vt:lpstr>Research insights….presence</vt:lpstr>
      <vt:lpstr>Research insights….engagement</vt:lpstr>
      <vt:lpstr>Teacher insights….communication</vt:lpstr>
      <vt:lpstr>Teacher insights….collaboration</vt:lpstr>
      <vt:lpstr>Use of technology</vt:lpstr>
      <vt:lpstr>Further reading….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Split or dual teaching</dc:title>
  <dc:creator>John Sibbald</dc:creator>
  <cp:keywords/>
  <cp:lastModifiedBy>John Sibbald</cp:lastModifiedBy>
  <cp:revision>30</cp:revision>
  <dcterms:created xsi:type="dcterms:W3CDTF">2020-12-10T13:23:32Z</dcterms:created>
  <dcterms:modified xsi:type="dcterms:W3CDTF">2021-01-07T10:59:44Z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