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0" r:id="rId6"/>
    <p:sldId id="267" r:id="rId7"/>
    <p:sldId id="283" r:id="rId8"/>
    <p:sldId id="293" r:id="rId9"/>
    <p:sldId id="281" r:id="rId10"/>
    <p:sldId id="259" r:id="rId11"/>
    <p:sldId id="261" r:id="rId12"/>
    <p:sldId id="291" r:id="rId13"/>
    <p:sldId id="294" r:id="rId14"/>
    <p:sldId id="284" r:id="rId15"/>
    <p:sldId id="269" r:id="rId16"/>
    <p:sldId id="288" r:id="rId17"/>
    <p:sldId id="289" r:id="rId18"/>
    <p:sldId id="290" r:id="rId19"/>
    <p:sldId id="301" r:id="rId20"/>
    <p:sldId id="296" r:id="rId21"/>
    <p:sldId id="258" r:id="rId22"/>
    <p:sldId id="297"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Sibbald" initials="JS" lastIdx="1" clrIdx="0">
    <p:extLst>
      <p:ext uri="{19B8F6BF-5375-455C-9EA6-DF929625EA0E}">
        <p15:presenceInfo xmlns:p15="http://schemas.microsoft.com/office/powerpoint/2012/main" userId="S::jsibbald@ltegroup.co.uk::dafe537991f2a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71" autoAdjust="0"/>
  </p:normalViewPr>
  <p:slideViewPr>
    <p:cSldViewPr snapToGrid="0">
      <p:cViewPr varScale="1">
        <p:scale>
          <a:sx n="52" d="100"/>
          <a:sy n="52" d="100"/>
        </p:scale>
        <p:origin x="1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826B4-D2DC-40E9-AEE0-5C3EC3797E1A}" type="datetimeFigureOut">
              <a:rPr lang="en-GB" smtClean="0"/>
              <a:t>17/10/2020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390C6-5626-42E3-8F15-8F0B33772C0C}" type="slidenum">
              <a:rPr lang="en-GB" smtClean="0"/>
              <a:t>‹#›</a:t>
            </a:fld>
            <a:endParaRPr lang="en-GB"/>
          </a:p>
        </p:txBody>
      </p:sp>
    </p:spTree>
    <p:extLst>
      <p:ext uri="{BB962C8B-B14F-4D97-AF65-F5344CB8AC3E}">
        <p14:creationId xmlns:p14="http://schemas.microsoft.com/office/powerpoint/2010/main" val="30794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adlet.com/auth/logi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nswergarden.ch/"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cN5ypuZF1b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adlet.com/auth/logi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nswergarden.ch/"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dlet.com/auth/logi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nswergarden.c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Facilitator to paste any required links for the session in the chat box.</a:t>
            </a:r>
          </a:p>
        </p:txBody>
      </p:sp>
      <p:sp>
        <p:nvSpPr>
          <p:cNvPr id="4" name="Slide Number Placeholder 3"/>
          <p:cNvSpPr>
            <a:spLocks noGrp="1"/>
          </p:cNvSpPr>
          <p:nvPr>
            <p:ph type="sldNum" sz="quarter" idx="5"/>
          </p:nvPr>
        </p:nvSpPr>
        <p:spPr/>
        <p:txBody>
          <a:bodyPr/>
          <a:lstStyle/>
          <a:p>
            <a:fld id="{75A390C6-5626-42E3-8F15-8F0B33772C0C}" type="slidenum">
              <a:rPr lang="en-GB" smtClean="0"/>
              <a:t>1</a:t>
            </a:fld>
            <a:endParaRPr lang="en-GB"/>
          </a:p>
        </p:txBody>
      </p:sp>
    </p:spTree>
    <p:extLst>
      <p:ext uri="{BB962C8B-B14F-4D97-AF65-F5344CB8AC3E}">
        <p14:creationId xmlns:p14="http://schemas.microsoft.com/office/powerpoint/2010/main" val="374460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minutes</a:t>
            </a:r>
          </a:p>
          <a:p>
            <a:r>
              <a:rPr lang="en-GB"/>
              <a:t>1. Facilitator to ask delegates to discuss their findings either in the chat box or using the microphone.  How effective were the teacher and learner activities in relation to synchronous teaching?  Rewind or fast forward the clip to illustrate any points.</a:t>
            </a:r>
            <a:endParaRPr lang="en-GB">
              <a:cs typeface="Calibri"/>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10</a:t>
            </a:fld>
            <a:endParaRPr lang="en-GB"/>
          </a:p>
        </p:txBody>
      </p:sp>
    </p:spTree>
    <p:extLst>
      <p:ext uri="{BB962C8B-B14F-4D97-AF65-F5344CB8AC3E}">
        <p14:creationId xmlns:p14="http://schemas.microsoft.com/office/powerpoint/2010/main" val="157017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minutes</a:t>
            </a:r>
          </a:p>
          <a:p>
            <a:r>
              <a:rPr lang="en-GB"/>
              <a:t>1. Facilitator to ask delegates to discuss their findings either in the chat box or using the microphone.  How effective were the teacher and learner activities in relation to synchronous teaching?  Rewind or fast forward the clip to illustrate any points.</a:t>
            </a:r>
            <a:endParaRPr lang="en-GB">
              <a:cs typeface="Calibri"/>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11</a:t>
            </a:fld>
            <a:endParaRPr lang="en-GB"/>
          </a:p>
        </p:txBody>
      </p:sp>
    </p:spTree>
    <p:extLst>
      <p:ext uri="{BB962C8B-B14F-4D97-AF65-F5344CB8AC3E}">
        <p14:creationId xmlns:p14="http://schemas.microsoft.com/office/powerpoint/2010/main" val="254097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ask delegates to consider a response to the above then share their ideas.  Prompt them to reflect on the ‘content and engagement’ webinar pre-homework if necessary.</a:t>
            </a:r>
            <a:endParaRPr lang="en-GB">
              <a:cs typeface="Calibri"/>
            </a:endParaRPr>
          </a:p>
          <a:p>
            <a:r>
              <a:rPr lang="en-GB"/>
              <a:t>2. This activity can be completed in the chat box but a better way of collating the responses would be in Padlet, Answer garden or a similar online tool.</a:t>
            </a:r>
            <a:endParaRPr lang="en-GB">
              <a:cs typeface="Calibri"/>
            </a:endParaRPr>
          </a:p>
          <a:p>
            <a:r>
              <a:rPr lang="en-GB">
                <a:hlinkClick r:id="rId3"/>
              </a:rPr>
              <a:t>https://padlet.com/auth/login</a:t>
            </a:r>
            <a:endParaRPr lang="en-GB"/>
          </a:p>
          <a:p>
            <a:r>
              <a:rPr lang="en-GB">
                <a:hlinkClick r:id="rId4"/>
              </a:rPr>
              <a:t>https://answergarden.ch/</a:t>
            </a:r>
            <a:endParaRPr lang="en-GB"/>
          </a:p>
          <a:p>
            <a:r>
              <a:rPr lang="en-GB"/>
              <a:t>3. In this case the URL of the Padlet/Answer garden should be shared in the chat box.</a:t>
            </a:r>
          </a:p>
          <a:p>
            <a:r>
              <a:rPr lang="en-GB"/>
              <a:t>4. The facilitator should time the activity them ask delegates to return to the main Teams window.</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12</a:t>
            </a:fld>
            <a:endParaRPr lang="en-GB"/>
          </a:p>
        </p:txBody>
      </p:sp>
    </p:spTree>
    <p:extLst>
      <p:ext uri="{BB962C8B-B14F-4D97-AF65-F5344CB8AC3E}">
        <p14:creationId xmlns:p14="http://schemas.microsoft.com/office/powerpoint/2010/main" val="285969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mins</a:t>
            </a:r>
          </a:p>
          <a:p>
            <a:r>
              <a:rPr lang="en-GB"/>
              <a:t>Facilitator to explain the context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“This second recorded webinar in the series explores how a teacher can use synchronous sessions to support online learning.”</a:t>
            </a:r>
          </a:p>
        </p:txBody>
      </p:sp>
      <p:sp>
        <p:nvSpPr>
          <p:cNvPr id="4" name="Slide Number Placeholder 3"/>
          <p:cNvSpPr>
            <a:spLocks noGrp="1"/>
          </p:cNvSpPr>
          <p:nvPr>
            <p:ph type="sldNum" sz="quarter" idx="5"/>
          </p:nvPr>
        </p:nvSpPr>
        <p:spPr/>
        <p:txBody>
          <a:bodyPr/>
          <a:lstStyle/>
          <a:p>
            <a:fld id="{75A390C6-5626-42E3-8F15-8F0B33772C0C}" type="slidenum">
              <a:rPr lang="en-GB" smtClean="0"/>
              <a:t>13</a:t>
            </a:fld>
            <a:endParaRPr lang="en-GB"/>
          </a:p>
        </p:txBody>
      </p:sp>
    </p:spTree>
    <p:extLst>
      <p:ext uri="{BB962C8B-B14F-4D97-AF65-F5344CB8AC3E}">
        <p14:creationId xmlns:p14="http://schemas.microsoft.com/office/powerpoint/2010/main" val="266556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 mins</a:t>
            </a:r>
          </a:p>
          <a:p>
            <a:pPr marL="228600" indent="-228600">
              <a:buAutoNum type="arabicPeriod"/>
            </a:pPr>
            <a:r>
              <a:rPr lang="en-GB" dirty="0"/>
              <a:t>Facilitator to explain the context. This is a year 7 school teacher that is delivering a session for the first time. He is practicing but he does use it to capture students thoughts.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Start at 9 minutes 4 seconds in only : </a:t>
            </a:r>
            <a:r>
              <a:rPr lang="en-GB" sz="1200" b="0" i="0" u="sng" kern="1200" dirty="0">
                <a:solidFill>
                  <a:schemeClr val="tx1"/>
                </a:solidFill>
                <a:effectLst/>
                <a:latin typeface="+mn-lt"/>
                <a:ea typeface="+mn-ea"/>
                <a:cs typeface="+mn-cs"/>
                <a:hlinkClick r:id="rId3" tooltip="https://www.youtube.com/watch?v=cn5ypuzf1bi"/>
              </a:rPr>
              <a:t>https://www.youtube.com/watch?v=cN5ypuZF1bI</a:t>
            </a:r>
            <a:endParaRPr lang="en-GB" sz="1200" b="0" i="0" kern="1200" dirty="0">
              <a:solidFill>
                <a:schemeClr val="tx1"/>
              </a:solidFill>
              <a:effectLst/>
              <a:latin typeface="+mn-lt"/>
              <a:ea typeface="+mn-ea"/>
              <a:cs typeface="+mn-cs"/>
            </a:endParaRPr>
          </a:p>
          <a:p>
            <a:pPr marL="0" indent="0">
              <a:buNone/>
            </a:pPr>
            <a:r>
              <a:rPr lang="en-GB" dirty="0"/>
              <a:t>Then watch until: 10 minutes </a:t>
            </a:r>
            <a:r>
              <a:rPr lang="en-GB" dirty="0" err="1"/>
              <a:t>ish</a:t>
            </a:r>
            <a:r>
              <a:rPr lang="en-GB" dirty="0"/>
              <a:t> </a:t>
            </a:r>
          </a:p>
          <a:p>
            <a:pPr marL="0" indent="0">
              <a:buNone/>
            </a:pPr>
            <a:r>
              <a:rPr lang="en-GB" dirty="0"/>
              <a:t>Skip to 14 mins 30 seconds – watch for a couple of minutes </a:t>
            </a:r>
          </a:p>
          <a:p>
            <a:pPr marL="0" indent="0">
              <a:buNone/>
            </a:pPr>
            <a:r>
              <a:rPr lang="en-GB" dirty="0"/>
              <a:t>Skip to 16 mins 50 seconds to watch forms – watch for a minute or two </a:t>
            </a:r>
          </a:p>
          <a:p>
            <a:pPr marL="0" indent="0">
              <a:buNone/>
            </a:pPr>
            <a:r>
              <a:rPr lang="en-GB" dirty="0"/>
              <a:t>Skip to 20 mins and watch until 23 minutes 34 seconds (if time) </a:t>
            </a:r>
          </a:p>
          <a:p>
            <a:pPr marL="228600" indent="-228600">
              <a:buAutoNum type="arabicPeriod"/>
            </a:pPr>
            <a:endParaRPr lang="en-GB" dirty="0"/>
          </a:p>
          <a:p>
            <a:pPr marL="228600" indent="-228600">
              <a:buAutoNum type="arabicPeriod"/>
            </a:pPr>
            <a:r>
              <a:rPr lang="en-GB" dirty="0"/>
              <a:t>2. The facilitator should time the activity them ask delegates to return to the main Teams window and discuss their findings.</a:t>
            </a:r>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3. The facilitator should be available to support one to one if required.</a:t>
            </a:r>
          </a:p>
          <a:p>
            <a:r>
              <a:rPr lang="en-GB" dirty="0">
                <a:cs typeface="Calibri" panose="020F0502020204030204"/>
              </a:rPr>
              <a:t>4. Once delegates have returned discuss the key teacher and learner activities and how effective they are in relation to synchronous learning.</a:t>
            </a:r>
          </a:p>
          <a:p>
            <a:endParaRPr lang="en-GB" dirty="0">
              <a:cs typeface="Calibri" panose="020F0502020204030204"/>
            </a:endParaRPr>
          </a:p>
          <a:p>
            <a:r>
              <a:rPr lang="en-GB" dirty="0"/>
              <a:t>Overview of session:</a:t>
            </a:r>
          </a:p>
          <a:p>
            <a:endParaRPr lang="en-GB" dirty="0">
              <a:cs typeface="Calibri"/>
            </a:endParaRPr>
          </a:p>
          <a:p>
            <a:r>
              <a:rPr lang="en-GB" b="1" dirty="0"/>
              <a:t>Teacher activity						Expected learner activity</a:t>
            </a:r>
            <a:endParaRPr lang="en-GB" dirty="0"/>
          </a:p>
          <a:p>
            <a:pPr marL="0" indent="0">
              <a:buNone/>
            </a:pPr>
            <a:r>
              <a:rPr lang="en-GB" dirty="0">
                <a:cs typeface="Calibri" panose="020F0502020204030204"/>
              </a:rPr>
              <a:t>Welcoming everyone </a:t>
            </a:r>
          </a:p>
          <a:p>
            <a:pPr marL="0" indent="0">
              <a:buNone/>
            </a:pPr>
            <a:r>
              <a:rPr lang="en-GB" dirty="0">
                <a:cs typeface="Calibri" panose="020F0502020204030204"/>
              </a:rPr>
              <a:t>Checking everyone has the chat </a:t>
            </a:r>
          </a:p>
          <a:p>
            <a:pPr marL="0" indent="0">
              <a:buNone/>
            </a:pPr>
            <a:r>
              <a:rPr lang="en-GB" dirty="0">
                <a:cs typeface="Calibri" panose="020F0502020204030204"/>
              </a:rPr>
              <a:t>Discusses camera</a:t>
            </a:r>
          </a:p>
          <a:p>
            <a:pPr marL="0" indent="0">
              <a:buNone/>
            </a:pPr>
            <a:r>
              <a:rPr lang="en-GB" dirty="0">
                <a:cs typeface="Calibri" panose="020F0502020204030204"/>
              </a:rPr>
              <a:t>Explains the session and rules on the screen </a:t>
            </a:r>
          </a:p>
          <a:p>
            <a:pPr marL="0" indent="0">
              <a:buNone/>
            </a:pPr>
            <a:r>
              <a:rPr lang="en-GB" dirty="0">
                <a:cs typeface="Calibri" panose="020F0502020204030204"/>
              </a:rPr>
              <a:t>Gets them to use chat to confirm they know what they are to do </a:t>
            </a:r>
          </a:p>
          <a:p>
            <a:pPr marL="0" indent="0">
              <a:buNone/>
            </a:pPr>
            <a:r>
              <a:rPr lang="en-GB" dirty="0">
                <a:cs typeface="Calibri" panose="020F0502020204030204"/>
              </a:rPr>
              <a:t>Shows a Ppt to show the survey </a:t>
            </a:r>
          </a:p>
          <a:p>
            <a:pPr marL="0" indent="0">
              <a:buNone/>
            </a:pPr>
            <a:r>
              <a:rPr lang="en-GB" dirty="0">
                <a:cs typeface="Calibri" panose="020F0502020204030204"/>
              </a:rPr>
              <a:t>Uses Forms to check their understanding of Teams </a:t>
            </a:r>
          </a:p>
          <a:p>
            <a:pPr marL="0" indent="0">
              <a:buNone/>
            </a:pPr>
            <a:r>
              <a:rPr lang="en-GB" dirty="0">
                <a:cs typeface="Calibri" panose="020F0502020204030204"/>
              </a:rPr>
              <a:t>Q&amp;A </a:t>
            </a:r>
          </a:p>
          <a:p>
            <a:pPr marL="0" indent="0">
              <a:buNone/>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14</a:t>
            </a:fld>
            <a:endParaRPr lang="en-GB"/>
          </a:p>
        </p:txBody>
      </p:sp>
    </p:spTree>
    <p:extLst>
      <p:ext uri="{BB962C8B-B14F-4D97-AF65-F5344CB8AC3E}">
        <p14:creationId xmlns:p14="http://schemas.microsoft.com/office/powerpoint/2010/main" val="343177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ask delegates to consider a response to the above then share their responses.</a:t>
            </a:r>
            <a:endParaRPr lang="en-GB">
              <a:cs typeface="Calibri"/>
            </a:endParaRPr>
          </a:p>
          <a:p>
            <a:r>
              <a:rPr lang="en-GB"/>
              <a:t>2. This activity can be completed in the chat box but a better way of collating the responses would be in Padlet, Answer garden or a similar online tool.</a:t>
            </a:r>
            <a:endParaRPr lang="en-GB">
              <a:cs typeface="Calibri"/>
            </a:endParaRPr>
          </a:p>
          <a:p>
            <a:r>
              <a:rPr lang="en-GB">
                <a:hlinkClick r:id="rId3"/>
              </a:rPr>
              <a:t>https://padlet.com/auth/login</a:t>
            </a:r>
            <a:endParaRPr lang="en-GB"/>
          </a:p>
          <a:p>
            <a:r>
              <a:rPr lang="en-GB">
                <a:hlinkClick r:id="rId4"/>
              </a:rPr>
              <a:t>https://answergarden.ch/</a:t>
            </a:r>
            <a:endParaRPr lang="en-GB"/>
          </a:p>
          <a:p>
            <a:r>
              <a:rPr lang="en-GB"/>
              <a:t>3. In this case the URL of the Padlet/Answer garden should be shared in the chat box.</a:t>
            </a:r>
            <a:endParaRPr lang="en-GB">
              <a:cs typeface="Calibri"/>
            </a:endParaRPr>
          </a:p>
          <a:p>
            <a:r>
              <a:rPr lang="en-GB"/>
              <a:t>4. The facilitator should time the activity them ask delegates to return to the main Teams window.</a:t>
            </a: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15</a:t>
            </a:fld>
            <a:endParaRPr lang="en-GB"/>
          </a:p>
        </p:txBody>
      </p:sp>
    </p:spTree>
    <p:extLst>
      <p:ext uri="{BB962C8B-B14F-4D97-AF65-F5344CB8AC3E}">
        <p14:creationId xmlns:p14="http://schemas.microsoft.com/office/powerpoint/2010/main" val="267593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know investigate some themes to consider when using Teams for synchronous lessons </a:t>
            </a:r>
          </a:p>
        </p:txBody>
      </p:sp>
      <p:sp>
        <p:nvSpPr>
          <p:cNvPr id="4" name="Slide Number Placeholder 3"/>
          <p:cNvSpPr>
            <a:spLocks noGrp="1"/>
          </p:cNvSpPr>
          <p:nvPr>
            <p:ph type="sldNum" sz="quarter" idx="5"/>
          </p:nvPr>
        </p:nvSpPr>
        <p:spPr/>
        <p:txBody>
          <a:bodyPr/>
          <a:lstStyle/>
          <a:p>
            <a:fld id="{75A390C6-5626-42E3-8F15-8F0B33772C0C}" type="slidenum">
              <a:rPr lang="en-GB" smtClean="0"/>
              <a:t>16</a:t>
            </a:fld>
            <a:endParaRPr lang="en-GB"/>
          </a:p>
        </p:txBody>
      </p:sp>
    </p:spTree>
    <p:extLst>
      <p:ext uri="{BB962C8B-B14F-4D97-AF65-F5344CB8AC3E}">
        <p14:creationId xmlns:p14="http://schemas.microsoft.com/office/powerpoint/2010/main" val="37412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17</a:t>
            </a:fld>
            <a:endParaRPr lang="en-GB" dirty="0"/>
          </a:p>
        </p:txBody>
      </p:sp>
    </p:spTree>
    <p:extLst>
      <p:ext uri="{BB962C8B-B14F-4D97-AF65-F5344CB8AC3E}">
        <p14:creationId xmlns:p14="http://schemas.microsoft.com/office/powerpoint/2010/main" val="2777363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your students prepared for learning? Why not use the prepare for learning checklist. This can be stored in your Teams area and students can access this as a reminder for your virtual lesson. </a:t>
            </a:r>
          </a:p>
        </p:txBody>
      </p:sp>
      <p:sp>
        <p:nvSpPr>
          <p:cNvPr id="4" name="Slide Number Placeholder 3"/>
          <p:cNvSpPr>
            <a:spLocks noGrp="1"/>
          </p:cNvSpPr>
          <p:nvPr>
            <p:ph type="sldNum" sz="quarter" idx="5"/>
          </p:nvPr>
        </p:nvSpPr>
        <p:spPr/>
        <p:txBody>
          <a:bodyPr/>
          <a:lstStyle/>
          <a:p>
            <a:fld id="{4D10F0E2-4C44-4141-AAF6-54B30AAFF5EF}" type="slidenum">
              <a:rPr lang="en-GB" smtClean="0"/>
              <a:t>18</a:t>
            </a:fld>
            <a:endParaRPr lang="en-GB" dirty="0"/>
          </a:p>
        </p:txBody>
      </p:sp>
    </p:spTree>
    <p:extLst>
      <p:ext uri="{BB962C8B-B14F-4D97-AF65-F5344CB8AC3E}">
        <p14:creationId xmlns:p14="http://schemas.microsoft.com/office/powerpoint/2010/main" val="910485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virtual classroom etiquette to remind your students of the do’s and don’ts – get them to make it and always refer to it at the beginning of every lesson</a:t>
            </a:r>
          </a:p>
          <a:p>
            <a:endParaRPr lang="en-GB" dirty="0"/>
          </a:p>
          <a:p>
            <a:r>
              <a:rPr lang="en-GB" dirty="0"/>
              <a:t>Discussion point – what else would you have on it? </a:t>
            </a:r>
          </a:p>
        </p:txBody>
      </p:sp>
      <p:sp>
        <p:nvSpPr>
          <p:cNvPr id="4" name="Slide Number Placeholder 3"/>
          <p:cNvSpPr>
            <a:spLocks noGrp="1"/>
          </p:cNvSpPr>
          <p:nvPr>
            <p:ph type="sldNum" sz="quarter" idx="5"/>
          </p:nvPr>
        </p:nvSpPr>
        <p:spPr/>
        <p:txBody>
          <a:bodyPr/>
          <a:lstStyle/>
          <a:p>
            <a:fld id="{4D10F0E2-4C44-4141-AAF6-54B30AAFF5EF}" type="slidenum">
              <a:rPr lang="en-GB" smtClean="0"/>
              <a:t>19</a:t>
            </a:fld>
            <a:endParaRPr lang="en-GB" dirty="0"/>
          </a:p>
        </p:txBody>
      </p:sp>
    </p:spTree>
    <p:extLst>
      <p:ext uri="{BB962C8B-B14F-4D97-AF65-F5344CB8AC3E}">
        <p14:creationId xmlns:p14="http://schemas.microsoft.com/office/powerpoint/2010/main" val="45987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a:t>
            </a:r>
          </a:p>
          <a:p>
            <a:r>
              <a:rPr lang="en-GB" dirty="0"/>
              <a:t>1. Invite attendees to introduce themselves and their role in school re: digital.  Ask them to reflect on what they learnt about themselves during lockdown.</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Facilitator to clarify with delegates the terms a school or colleges uses – pupils, students or learners?</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Ask delegates if they are happy to be recorded.</a:t>
            </a:r>
            <a:endParaRPr lang="en-GB" dirty="0">
              <a:cs typeface="Calibri"/>
            </a:endParaRPr>
          </a:p>
          <a:p>
            <a:pPr>
              <a:defRPr/>
            </a:pPr>
            <a:r>
              <a:rPr lang="en-GB" dirty="0"/>
              <a:t>4. Ask delegates to only use the chat to access the web links.  If they have a questions just ask.</a:t>
            </a:r>
            <a:endParaRPr lang="en-GB" dirty="0">
              <a:cs typeface="Calibri"/>
            </a:endParaRPr>
          </a:p>
          <a:p>
            <a:r>
              <a:rPr lang="en-GB" dirty="0">
                <a:cs typeface="Calibri"/>
              </a:rPr>
              <a:t>5. Ask delegates if they are familiar with the terms 'synchronous teaching' and 'asynchronous learning'?</a:t>
            </a:r>
            <a:endParaRPr lang="en-GB" dirty="0"/>
          </a:p>
          <a:p>
            <a:r>
              <a:rPr lang="en-GB" dirty="0"/>
              <a:t>6. Ask them to share their success and concerns regarding developing and delivering synchronous teaching using the question prompts above.</a:t>
            </a:r>
            <a:endParaRPr lang="en-GB" dirty="0">
              <a:cs typeface="Calibri"/>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2</a:t>
            </a:fld>
            <a:endParaRPr lang="en-GB"/>
          </a:p>
        </p:txBody>
      </p:sp>
    </p:spTree>
    <p:extLst>
      <p:ext uri="{BB962C8B-B14F-4D97-AF65-F5344CB8AC3E}">
        <p14:creationId xmlns:p14="http://schemas.microsoft.com/office/powerpoint/2010/main" val="67011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1"/>
                </a:solidFill>
              </a:rPr>
              <a:t>It is important that all students know the Microsoft Teams system and how to work with it. </a:t>
            </a:r>
          </a:p>
          <a:p>
            <a:pPr marL="0" indent="0">
              <a:buNone/>
            </a:pPr>
            <a:r>
              <a:rPr lang="en-GB" sz="1200" dirty="0">
                <a:solidFill>
                  <a:schemeClr val="bg1"/>
                </a:solidFill>
              </a:rPr>
              <a:t>You could have:</a:t>
            </a:r>
          </a:p>
          <a:p>
            <a:pPr marL="171450" indent="-171450">
              <a:buFont typeface="Arial" panose="020B0604020202020204" pitchFamily="34" charset="0"/>
              <a:buChar char="•"/>
            </a:pPr>
            <a:r>
              <a:rPr lang="en-GB" sz="1200" dirty="0">
                <a:solidFill>
                  <a:schemeClr val="bg1"/>
                </a:solidFill>
              </a:rPr>
              <a:t>a pre-induction where you meet each learner individually to get them logged on</a:t>
            </a:r>
          </a:p>
          <a:p>
            <a:pPr marL="171450" indent="-171450">
              <a:buFont typeface="Arial" panose="020B0604020202020204" pitchFamily="34" charset="0"/>
              <a:buChar char="•"/>
            </a:pPr>
            <a:r>
              <a:rPr lang="en-GB" sz="1200" dirty="0">
                <a:solidFill>
                  <a:schemeClr val="bg1"/>
                </a:solidFill>
              </a:rPr>
              <a:t>a set period to ‘play around’ within a meeting setting during induction</a:t>
            </a:r>
          </a:p>
          <a:p>
            <a:pPr marL="0" indent="0">
              <a:buNone/>
            </a:pPr>
            <a:endParaRPr lang="en-GB" dirty="0"/>
          </a:p>
        </p:txBody>
      </p:sp>
      <p:sp>
        <p:nvSpPr>
          <p:cNvPr id="4" name="Slide Number Placeholder 3"/>
          <p:cNvSpPr>
            <a:spLocks noGrp="1"/>
          </p:cNvSpPr>
          <p:nvPr>
            <p:ph type="sldNum" sz="quarter" idx="5"/>
          </p:nvPr>
        </p:nvSpPr>
        <p:spPr/>
        <p:txBody>
          <a:bodyPr/>
          <a:lstStyle/>
          <a:p>
            <a:fld id="{260E23BB-7F9A-47B0-ACB7-5E3DE385430F}" type="slidenum">
              <a:rPr lang="en-GB" smtClean="0"/>
              <a:t>20</a:t>
            </a:fld>
            <a:endParaRPr lang="en-GB" dirty="0"/>
          </a:p>
        </p:txBody>
      </p:sp>
    </p:spTree>
    <p:extLst>
      <p:ext uri="{BB962C8B-B14F-4D97-AF65-F5344CB8AC3E}">
        <p14:creationId xmlns:p14="http://schemas.microsoft.com/office/powerpoint/2010/main" val="219210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explain the task above and ask delegates to contribute.</a:t>
            </a:r>
          </a:p>
          <a:p>
            <a:r>
              <a:rPr lang="en-GB"/>
              <a:t>2. This activity can be completed in the chat box but a better way of collating the responses would be in Padlet, Answer garden or a similar online tool.</a:t>
            </a:r>
          </a:p>
          <a:p>
            <a:r>
              <a:rPr lang="en-GB">
                <a:hlinkClick r:id="rId3"/>
              </a:rPr>
              <a:t>https://padlet.com/auth/login</a:t>
            </a:r>
            <a:endParaRPr lang="en-GB"/>
          </a:p>
          <a:p>
            <a:r>
              <a:rPr lang="en-GB">
                <a:hlinkClick r:id="rId4"/>
              </a:rPr>
              <a:t>https://answergarden.ch/</a:t>
            </a:r>
            <a:endParaRPr lang="en-GB"/>
          </a:p>
          <a:p>
            <a:r>
              <a:rPr lang="en-GB"/>
              <a:t>In this case the URL of the Padlet/Answer garden should be shared in the chat box.</a:t>
            </a:r>
          </a:p>
          <a:p>
            <a:r>
              <a:rPr lang="en-GB"/>
              <a:t>3. The facilitator should time the activity them ask delegates to return to the main Teams window.</a:t>
            </a:r>
          </a:p>
        </p:txBody>
      </p:sp>
      <p:sp>
        <p:nvSpPr>
          <p:cNvPr id="4" name="Slide Number Placeholder 3"/>
          <p:cNvSpPr>
            <a:spLocks noGrp="1"/>
          </p:cNvSpPr>
          <p:nvPr>
            <p:ph type="sldNum" sz="quarter" idx="5"/>
          </p:nvPr>
        </p:nvSpPr>
        <p:spPr/>
        <p:txBody>
          <a:bodyPr/>
          <a:lstStyle/>
          <a:p>
            <a:fld id="{75A390C6-5626-42E3-8F15-8F0B33772C0C}" type="slidenum">
              <a:rPr lang="en-GB" smtClean="0"/>
              <a:t>3</a:t>
            </a:fld>
            <a:endParaRPr lang="en-GB"/>
          </a:p>
        </p:txBody>
      </p:sp>
    </p:spTree>
    <p:extLst>
      <p:ext uri="{BB962C8B-B14F-4D97-AF65-F5344CB8AC3E}">
        <p14:creationId xmlns:p14="http://schemas.microsoft.com/office/powerpoint/2010/main" val="235298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discuss responses with the group and highlight emerging themes encouraging trainees to expand on their contributions.</a:t>
            </a:r>
          </a:p>
        </p:txBody>
      </p:sp>
      <p:sp>
        <p:nvSpPr>
          <p:cNvPr id="4" name="Slide Number Placeholder 3"/>
          <p:cNvSpPr>
            <a:spLocks noGrp="1"/>
          </p:cNvSpPr>
          <p:nvPr>
            <p:ph type="sldNum" sz="quarter" idx="5"/>
          </p:nvPr>
        </p:nvSpPr>
        <p:spPr/>
        <p:txBody>
          <a:bodyPr/>
          <a:lstStyle/>
          <a:p>
            <a:fld id="{75A390C6-5626-42E3-8F15-8F0B33772C0C}" type="slidenum">
              <a:rPr lang="en-GB" smtClean="0"/>
              <a:t>4</a:t>
            </a:fld>
            <a:endParaRPr lang="en-GB"/>
          </a:p>
        </p:txBody>
      </p:sp>
    </p:spTree>
    <p:extLst>
      <p:ext uri="{BB962C8B-B14F-4D97-AF65-F5344CB8AC3E}">
        <p14:creationId xmlns:p14="http://schemas.microsoft.com/office/powerpoint/2010/main" val="255685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What did they learn from the pre-training task ‘Content &amp; engagement’?</a:t>
            </a:r>
            <a:endParaRPr lang="en-GB">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390C6-5626-42E3-8F15-8F0B33772C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minutes</a:t>
            </a:r>
          </a:p>
          <a:p>
            <a:r>
              <a:rPr lang="en-GB"/>
              <a:t>1. Facilitator to explain the purpose of the training session as outlined above.</a:t>
            </a:r>
          </a:p>
          <a:p>
            <a:r>
              <a:rPr lang="en-GB"/>
              <a:t>2. The last point should encourage delegates to consider next steps i.e. sequencing and assessment of learning and will be drawn out at the end of the training.</a:t>
            </a:r>
          </a:p>
        </p:txBody>
      </p:sp>
      <p:sp>
        <p:nvSpPr>
          <p:cNvPr id="4" name="Slide Number Placeholder 3"/>
          <p:cNvSpPr>
            <a:spLocks noGrp="1"/>
          </p:cNvSpPr>
          <p:nvPr>
            <p:ph type="sldNum" sz="quarter" idx="5"/>
          </p:nvPr>
        </p:nvSpPr>
        <p:spPr/>
        <p:txBody>
          <a:bodyPr/>
          <a:lstStyle/>
          <a:p>
            <a:fld id="{75A390C6-5626-42E3-8F15-8F0B33772C0C}" type="slidenum">
              <a:rPr lang="en-GB" smtClean="0"/>
              <a:t>6</a:t>
            </a:fld>
            <a:endParaRPr lang="en-GB"/>
          </a:p>
        </p:txBody>
      </p:sp>
    </p:spTree>
    <p:extLst>
      <p:ext uri="{BB962C8B-B14F-4D97-AF65-F5344CB8AC3E}">
        <p14:creationId xmlns:p14="http://schemas.microsoft.com/office/powerpoint/2010/main" val="304190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explain in further detail about the synchronous teaching review process:</a:t>
            </a:r>
          </a:p>
          <a:p>
            <a:pPr marL="0" indent="0">
              <a:buFont typeface="Arial" panose="020B0604020202020204" pitchFamily="34" charset="0"/>
              <a:buNone/>
            </a:pPr>
            <a:r>
              <a:rPr lang="en-GB"/>
              <a:t>a) Today you will taking part in online lesson reviews.</a:t>
            </a:r>
          </a:p>
          <a:p>
            <a:pPr marL="0" indent="0">
              <a:buFont typeface="Arial" panose="020B0604020202020204" pitchFamily="34" charset="0"/>
              <a:buNone/>
            </a:pPr>
            <a:r>
              <a:rPr lang="en-GB"/>
              <a:t>b) In a session or lesson teachers initiate learning moments with intended learner activity.</a:t>
            </a:r>
          </a:p>
          <a:p>
            <a:pPr marL="0" indent="0">
              <a:buFont typeface="Arial" panose="020B0604020202020204" pitchFamily="34" charset="0"/>
              <a:buNone/>
            </a:pPr>
            <a:r>
              <a:rPr lang="en-GB"/>
              <a:t>c) We’ll then talk about peer review and effective feedback and moving to action - how you might share best practice across your school or college?</a:t>
            </a: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7</a:t>
            </a:fld>
            <a:endParaRPr lang="en-GB"/>
          </a:p>
        </p:txBody>
      </p:sp>
    </p:spTree>
    <p:extLst>
      <p:ext uri="{BB962C8B-B14F-4D97-AF65-F5344CB8AC3E}">
        <p14:creationId xmlns:p14="http://schemas.microsoft.com/office/powerpoint/2010/main" val="332432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mins</a:t>
            </a:r>
          </a:p>
          <a:p>
            <a:r>
              <a:rPr lang="en-GB"/>
              <a:t>1. Facilitator to explain the context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“An Oxford University Press webinar with a global audience explores how a teacher can use asynchronous sessions to support online learning.”		</a:t>
            </a: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8</a:t>
            </a:fld>
            <a:endParaRPr lang="en-GB"/>
          </a:p>
        </p:txBody>
      </p:sp>
    </p:spTree>
    <p:extLst>
      <p:ext uri="{BB962C8B-B14F-4D97-AF65-F5344CB8AC3E}">
        <p14:creationId xmlns:p14="http://schemas.microsoft.com/office/powerpoint/2010/main" val="388314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9</a:t>
            </a:fld>
            <a:endParaRPr lang="en-GB"/>
          </a:p>
        </p:txBody>
      </p:sp>
    </p:spTree>
    <p:extLst>
      <p:ext uri="{BB962C8B-B14F-4D97-AF65-F5344CB8AC3E}">
        <p14:creationId xmlns:p14="http://schemas.microsoft.com/office/powerpoint/2010/main" val="341864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C2AA-C893-470C-9024-4FBD3167F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B98A7A-4360-497B-A561-0892BF848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59C251-2761-4B34-A224-005B80A21162}"/>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5D1D17CF-17B5-4574-82B2-537A7DB44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3AC82-B728-46AC-BD3C-69EEA1D619AF}"/>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48790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5910-0285-428F-B87E-74229E163D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D9683-0484-497E-B22F-9AD769370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68CCE-C6E8-4DF6-8409-A931DAF5FCE8}"/>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DAC73AD4-CCA6-4547-B1E0-EBCA00C94E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520C79-4157-47EA-908B-C83996585C06}"/>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38860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FD674-5CFC-48A0-BD63-2F34C04AA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FD723-0CEA-4FFF-ADE6-D72AB58928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B11D90-10DB-465A-9F99-A565AF260A87}"/>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B95D5600-88F7-4AA5-AB11-56CD2AE33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A8EF0-DE42-4B3A-BCC6-59E5830DE7C8}"/>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8886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C0D8-90A8-4456-91BC-F23C7D52F3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244E52-7376-4C29-9CA4-09E4D0721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20DC0C-3233-4EED-87D8-838B57F4AFDE}"/>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16FC2E81-6050-4911-B457-25F98F5B8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A9299-39F8-4C78-B586-26E443039140}"/>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52783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D2D-8218-4014-8807-BCAA1086B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57C5E6-E3AA-4B7E-A375-44FFC58A7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B226D-D9C7-4E7A-A0BD-481B8DA007FC}"/>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D6876435-F428-4B0A-9F62-2B685B7CF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6BF33-D63D-4B65-B7C0-716302A6A4D3}"/>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85317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6618-32BE-46D0-85E5-8D432F82A4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DB3A2D-FB75-4C27-909A-902EE10219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760952-5B2A-413F-BD46-D0B24DD14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D64F59-8D92-4544-8722-222D3D6427D5}"/>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15816433-49B1-4121-8F99-106F7758D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958AB-B9D0-4ACC-BCDB-322D8847A629}"/>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7302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4C88-D442-4969-A27B-035655FE78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255EB-4C69-4BA4-BFD0-768FBB034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6ED421-4B64-49D6-817C-B580E66D4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3704A8-CEA2-4D06-812F-536797259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D3836-86E0-4481-8DDB-EF4DBEFC0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EB9D8-9A39-4A2D-9AF8-E2F039F631D3}"/>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8" name="Footer Placeholder 7">
            <a:extLst>
              <a:ext uri="{FF2B5EF4-FFF2-40B4-BE49-F238E27FC236}">
                <a16:creationId xmlns:a16="http://schemas.microsoft.com/office/drawing/2014/main" id="{29D0194E-CF0A-4B89-A3ED-1164C308E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48032D-BEAA-41EA-A83B-8A21E565FCCE}"/>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76802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DCA3-8377-436E-A20E-EC7B8F498E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82EEC6-A169-4043-95A4-B490434CA6DF}"/>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4" name="Footer Placeholder 3">
            <a:extLst>
              <a:ext uri="{FF2B5EF4-FFF2-40B4-BE49-F238E27FC236}">
                <a16:creationId xmlns:a16="http://schemas.microsoft.com/office/drawing/2014/main" id="{AC0FB3CA-9230-4ECB-86AF-1BA5B1E71A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B83786-67B1-438E-88D0-19557560EA2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5140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9617A-D288-4DE6-9EC2-C71C6513FB11}"/>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3" name="Footer Placeholder 2">
            <a:extLst>
              <a:ext uri="{FF2B5EF4-FFF2-40B4-BE49-F238E27FC236}">
                <a16:creationId xmlns:a16="http://schemas.microsoft.com/office/drawing/2014/main" id="{DC767704-52FA-4808-A3B6-E1B6E6C162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5C9A5A-F629-4D3B-92C5-584F98D5E494}"/>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4078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E272-E061-482E-9E0F-E0DDBE994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CBFD7B-5810-4CB1-AECC-DB01EE116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2F1B31-2763-4FF4-8069-B9963C8AE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11D02-92F2-413A-805F-E2072D555E64}"/>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B0D58EF6-1CC3-44DF-860F-9BB08744E7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930DE1-094F-49ED-B131-28EFC02F8C0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9452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040F-D6DB-4E5B-913C-A81F49408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46FA0A-5366-47A6-9D98-970A4C50D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5344A6-5CAF-4AD8-A6E5-74DDBFD32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02D07-7A25-453D-BB0C-9762EF15CDA1}"/>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E21B703B-EB01-4F0F-BB86-0DB4ADAF4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64DCB6-B05A-4868-9BCB-0BB03C4585FC}"/>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638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2A076-E64F-462A-86D1-B715E7D618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A4CD7B-81FC-4EAA-96B4-45C284C86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140BB-9703-47A2-BEEB-42B596861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2001EFE7-E272-48A3-8400-D94EB8CB4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A6E675-5C84-454C-A02E-FF2C173FC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9DB76-8F33-45BB-A8D5-13F8C7AB9591}" type="slidenum">
              <a:rPr lang="en-GB" smtClean="0"/>
              <a:t>‹#›</a:t>
            </a:fld>
            <a:endParaRPr lang="en-GB"/>
          </a:p>
        </p:txBody>
      </p:sp>
    </p:spTree>
    <p:extLst>
      <p:ext uri="{BB962C8B-B14F-4D97-AF65-F5344CB8AC3E}">
        <p14:creationId xmlns:p14="http://schemas.microsoft.com/office/powerpoint/2010/main" val="384101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marcosgarasa.wordpress.com/2014/05/06/del-aula-fisica-al-aula-virtual-como-redisenar-un-curs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hyperlink" Target="http://commons.wikimedia.org/wiki/category:green_check_marks"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HoV3LOTtVKM?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A12CE7-89FF-4E73-A272-D87CDB18AB85}"/>
              </a:ext>
            </a:extLst>
          </p:cNvPr>
          <p:cNvSpPr/>
          <p:nvPr/>
        </p:nvSpPr>
        <p:spPr>
          <a:xfrm>
            <a:off x="6096000" y="5595534"/>
            <a:ext cx="1613647" cy="754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FDB9B8-5AE3-4425-8B03-978C81C00D5E}"/>
              </a:ext>
            </a:extLst>
          </p:cNvPr>
          <p:cNvSpPr>
            <a:spLocks noGrp="1"/>
          </p:cNvSpPr>
          <p:nvPr>
            <p:ph type="ctrTitle"/>
          </p:nvPr>
        </p:nvSpPr>
        <p:spPr>
          <a:xfrm>
            <a:off x="6069422" y="1528122"/>
            <a:ext cx="5732929" cy="2387600"/>
          </a:xfrm>
        </p:spPr>
        <p:txBody>
          <a:bodyPr>
            <a:normAutofit fontScale="90000"/>
          </a:bodyPr>
          <a:lstStyle/>
          <a:p>
            <a:pPr algn="l"/>
            <a:r>
              <a:rPr lang="en-GB" sz="6600" b="1">
                <a:solidFill>
                  <a:schemeClr val="accent1">
                    <a:lumMod val="50000"/>
                  </a:schemeClr>
                </a:solidFill>
              </a:rPr>
              <a:t>What does good look like?</a:t>
            </a:r>
          </a:p>
        </p:txBody>
      </p:sp>
      <p:sp>
        <p:nvSpPr>
          <p:cNvPr id="3" name="Subtitle 2">
            <a:extLst>
              <a:ext uri="{FF2B5EF4-FFF2-40B4-BE49-F238E27FC236}">
                <a16:creationId xmlns:a16="http://schemas.microsoft.com/office/drawing/2014/main" id="{098C2F30-E0D7-437A-B2D2-F49ECF5A9869}"/>
              </a:ext>
            </a:extLst>
          </p:cNvPr>
          <p:cNvSpPr>
            <a:spLocks noGrp="1"/>
          </p:cNvSpPr>
          <p:nvPr>
            <p:ph type="subTitle" idx="1"/>
          </p:nvPr>
        </p:nvSpPr>
        <p:spPr>
          <a:xfrm>
            <a:off x="6096000" y="4166304"/>
            <a:ext cx="5172635" cy="728662"/>
          </a:xfrm>
        </p:spPr>
        <p:txBody>
          <a:bodyPr>
            <a:normAutofit lnSpcReduction="10000"/>
          </a:bodyPr>
          <a:lstStyle/>
          <a:p>
            <a:pPr algn="l"/>
            <a:r>
              <a:rPr lang="en-GB" b="1" i="1">
                <a:solidFill>
                  <a:schemeClr val="accent1">
                    <a:lumMod val="50000"/>
                  </a:schemeClr>
                </a:solidFill>
              </a:rPr>
              <a:t>Effective synchronous lesson review and design</a:t>
            </a:r>
          </a:p>
        </p:txBody>
      </p:sp>
      <p:pic>
        <p:nvPicPr>
          <p:cNvPr id="1028" name="Picture 4">
            <a:extLst>
              <a:ext uri="{FF2B5EF4-FFF2-40B4-BE49-F238E27FC236}">
                <a16:creationId xmlns:a16="http://schemas.microsoft.com/office/drawing/2014/main" id="{D0FA4CD0-FA41-4924-9620-C5716FFE9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784" y="5668140"/>
            <a:ext cx="1513111" cy="609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BBD5CB-4E42-4E25-AC17-447D93C872D8}"/>
              </a:ext>
            </a:extLst>
          </p:cNvPr>
          <p:cNvPicPr>
            <a:picLocks noChangeAspect="1"/>
          </p:cNvPicPr>
          <p:nvPr/>
        </p:nvPicPr>
        <p:blipFill>
          <a:blip r:embed="rId5"/>
          <a:stretch>
            <a:fillRect/>
          </a:stretch>
        </p:blipFill>
        <p:spPr>
          <a:xfrm>
            <a:off x="7864605" y="5595534"/>
            <a:ext cx="3142666" cy="754760"/>
          </a:xfrm>
          <a:prstGeom prst="rect">
            <a:avLst/>
          </a:prstGeom>
        </p:spPr>
      </p:pic>
    </p:spTree>
    <p:extLst>
      <p:ext uri="{BB962C8B-B14F-4D97-AF65-F5344CB8AC3E}">
        <p14:creationId xmlns:p14="http://schemas.microsoft.com/office/powerpoint/2010/main" val="309750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685800" y="365125"/>
            <a:ext cx="10668000" cy="1325563"/>
          </a:xfrm>
        </p:spPr>
        <p:txBody>
          <a:bodyPr/>
          <a:lstStyle/>
          <a:p>
            <a:r>
              <a:rPr lang="en-GB" b="1">
                <a:solidFill>
                  <a:schemeClr val="accent1">
                    <a:lumMod val="50000"/>
                  </a:schemeClr>
                </a:solidFill>
              </a:rPr>
              <a:t>Learning moments – something like this….</a:t>
            </a:r>
          </a:p>
        </p:txBody>
      </p:sp>
      <p:graphicFrame>
        <p:nvGraphicFramePr>
          <p:cNvPr id="6" name="Table 2">
            <a:extLst>
              <a:ext uri="{FF2B5EF4-FFF2-40B4-BE49-F238E27FC236}">
                <a16:creationId xmlns:a16="http://schemas.microsoft.com/office/drawing/2014/main" id="{B825808F-0AB1-42A3-B0F0-D3CB1F4F64B6}"/>
              </a:ext>
            </a:extLst>
          </p:cNvPr>
          <p:cNvGraphicFramePr>
            <a:graphicFrameLocks noGrp="1"/>
          </p:cNvGraphicFramePr>
          <p:nvPr>
            <p:extLst>
              <p:ext uri="{D42A27DB-BD31-4B8C-83A1-F6EECF244321}">
                <p14:modId xmlns:p14="http://schemas.microsoft.com/office/powerpoint/2010/main" val="198341295"/>
              </p:ext>
            </p:extLst>
          </p:nvPr>
        </p:nvGraphicFramePr>
        <p:xfrm>
          <a:off x="127322" y="1690688"/>
          <a:ext cx="11912278" cy="4018558"/>
        </p:xfrm>
        <a:graphic>
          <a:graphicData uri="http://schemas.openxmlformats.org/drawingml/2006/table">
            <a:tbl>
              <a:tblPr firstRow="1" bandRow="1">
                <a:tableStyleId>{5C22544A-7EE6-4342-B048-85BDC9FD1C3A}</a:tableStyleId>
              </a:tblPr>
              <a:tblGrid>
                <a:gridCol w="6142182">
                  <a:extLst>
                    <a:ext uri="{9D8B030D-6E8A-4147-A177-3AD203B41FA5}">
                      <a16:colId xmlns:a16="http://schemas.microsoft.com/office/drawing/2014/main" val="2248895541"/>
                    </a:ext>
                  </a:extLst>
                </a:gridCol>
                <a:gridCol w="5770096">
                  <a:extLst>
                    <a:ext uri="{9D8B030D-6E8A-4147-A177-3AD203B41FA5}">
                      <a16:colId xmlns:a16="http://schemas.microsoft.com/office/drawing/2014/main" val="334663151"/>
                    </a:ext>
                  </a:extLst>
                </a:gridCol>
              </a:tblGrid>
              <a:tr h="213164">
                <a:tc>
                  <a:txBody>
                    <a:bodyPr/>
                    <a:lstStyle/>
                    <a:p>
                      <a:r>
                        <a:rPr lang="en-GB"/>
                        <a:t>Teacher activity</a:t>
                      </a:r>
                    </a:p>
                  </a:txBody>
                  <a:tcPr/>
                </a:tc>
                <a:tc>
                  <a:txBody>
                    <a:bodyPr/>
                    <a:lstStyle/>
                    <a:p>
                      <a:r>
                        <a:rPr lang="en-GB"/>
                        <a:t>Student learning</a:t>
                      </a:r>
                    </a:p>
                  </a:txBody>
                  <a:tcPr/>
                </a:tc>
                <a:extLst>
                  <a:ext uri="{0D108BD9-81ED-4DB2-BD59-A6C34878D82A}">
                    <a16:rowId xmlns:a16="http://schemas.microsoft.com/office/drawing/2014/main" val="4287709128"/>
                  </a:ext>
                </a:extLst>
              </a:tr>
              <a:tr h="323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1. True or False quiz statements</a:t>
                      </a:r>
                    </a:p>
                  </a:txBody>
                  <a:tcPr/>
                </a:tc>
                <a:tc>
                  <a:txBody>
                    <a:bodyPr/>
                    <a:lstStyle/>
                    <a:p>
                      <a:r>
                        <a:rPr lang="en-GB"/>
                        <a:t>1. Colleagues answering in the chat box</a:t>
                      </a:r>
                    </a:p>
                  </a:txBody>
                  <a:tcPr/>
                </a:tc>
                <a:extLst>
                  <a:ext uri="{0D108BD9-81ED-4DB2-BD59-A6C34878D82A}">
                    <a16:rowId xmlns:a16="http://schemas.microsoft.com/office/drawing/2014/main" val="1362035887"/>
                  </a:ext>
                </a:extLst>
              </a:tr>
              <a:tr h="373036">
                <a:tc>
                  <a:txBody>
                    <a:bodyPr/>
                    <a:lstStyle/>
                    <a:p>
                      <a:r>
                        <a:rPr lang="en-GB" sz="1800"/>
                        <a:t>2. Incoming answers initiate teacher feedback</a:t>
                      </a:r>
                      <a:endParaRPr lang="en-GB"/>
                    </a:p>
                  </a:txBody>
                  <a:tcPr/>
                </a:tc>
                <a:tc>
                  <a:txBody>
                    <a:bodyPr/>
                    <a:lstStyle/>
                    <a:p>
                      <a:r>
                        <a:rPr lang="en-GB"/>
                        <a:t>2. Colleagues listening and sending more answers</a:t>
                      </a:r>
                    </a:p>
                  </a:txBody>
                  <a:tcPr/>
                </a:tc>
                <a:extLst>
                  <a:ext uri="{0D108BD9-81ED-4DB2-BD59-A6C34878D82A}">
                    <a16:rowId xmlns:a16="http://schemas.microsoft.com/office/drawing/2014/main" val="1587769333"/>
                  </a:ext>
                </a:extLst>
              </a:tr>
              <a:tr h="373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3. Steps out of lesson and explains ELT context – present perfect tense</a:t>
                      </a:r>
                    </a:p>
                  </a:txBody>
                  <a:tcPr/>
                </a:tc>
                <a:tc>
                  <a:txBody>
                    <a:bodyPr/>
                    <a:lstStyle/>
                    <a:p>
                      <a:r>
                        <a:rPr lang="en-GB"/>
                        <a:t>3. Colleagues listening</a:t>
                      </a:r>
                    </a:p>
                  </a:txBody>
                  <a:tcPr/>
                </a:tc>
                <a:extLst>
                  <a:ext uri="{0D108BD9-81ED-4DB2-BD59-A6C34878D82A}">
                    <a16:rowId xmlns:a16="http://schemas.microsoft.com/office/drawing/2014/main" val="3847733819"/>
                  </a:ext>
                </a:extLst>
              </a:tr>
              <a:tr h="532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endParaRPr lang="en-GB" dirty="0"/>
                    </a:p>
                  </a:txBody>
                  <a:tcPr/>
                </a:tc>
                <a:extLst>
                  <a:ext uri="{0D108BD9-81ED-4DB2-BD59-A6C34878D82A}">
                    <a16:rowId xmlns:a16="http://schemas.microsoft.com/office/drawing/2014/main" val="1938143884"/>
                  </a:ext>
                </a:extLst>
              </a:tr>
              <a:tr h="462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dirty="0"/>
                    </a:p>
                  </a:txBody>
                  <a:tcPr/>
                </a:tc>
                <a:extLst>
                  <a:ext uri="{0D108BD9-81ED-4DB2-BD59-A6C34878D82A}">
                    <a16:rowId xmlns:a16="http://schemas.microsoft.com/office/drawing/2014/main" val="2932650862"/>
                  </a:ext>
                </a:extLst>
              </a:tr>
              <a:tr h="373036">
                <a:tc>
                  <a:txBody>
                    <a:bodyPr/>
                    <a:lstStyle/>
                    <a:p>
                      <a:endParaRPr lang="en-GB"/>
                    </a:p>
                  </a:txBody>
                  <a:tcPr/>
                </a:tc>
                <a:tc>
                  <a:txBody>
                    <a:bodyPr/>
                    <a:lstStyle/>
                    <a:p>
                      <a:endParaRPr lang="en-GB" dirty="0"/>
                    </a:p>
                  </a:txBody>
                  <a:tcPr/>
                </a:tc>
                <a:extLst>
                  <a:ext uri="{0D108BD9-81ED-4DB2-BD59-A6C34878D82A}">
                    <a16:rowId xmlns:a16="http://schemas.microsoft.com/office/drawing/2014/main" val="961230799"/>
                  </a:ext>
                </a:extLst>
              </a:tr>
              <a:tr h="373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dirty="0"/>
                    </a:p>
                  </a:txBody>
                  <a:tcPr/>
                </a:tc>
                <a:extLst>
                  <a:ext uri="{0D108BD9-81ED-4DB2-BD59-A6C34878D82A}">
                    <a16:rowId xmlns:a16="http://schemas.microsoft.com/office/drawing/2014/main" val="1931289529"/>
                  </a:ext>
                </a:extLst>
              </a:tr>
              <a:tr h="532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dirty="0"/>
                    </a:p>
                  </a:txBody>
                  <a:tcPr/>
                </a:tc>
                <a:extLst>
                  <a:ext uri="{0D108BD9-81ED-4DB2-BD59-A6C34878D82A}">
                    <a16:rowId xmlns:a16="http://schemas.microsoft.com/office/drawing/2014/main" val="4131909829"/>
                  </a:ext>
                </a:extLst>
              </a:tr>
            </a:tbl>
          </a:graphicData>
        </a:graphic>
      </p:graphicFrame>
    </p:spTree>
    <p:extLst>
      <p:ext uri="{BB962C8B-B14F-4D97-AF65-F5344CB8AC3E}">
        <p14:creationId xmlns:p14="http://schemas.microsoft.com/office/powerpoint/2010/main" val="70187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685800" y="365125"/>
            <a:ext cx="10668000" cy="1325563"/>
          </a:xfrm>
        </p:spPr>
        <p:txBody>
          <a:bodyPr/>
          <a:lstStyle/>
          <a:p>
            <a:r>
              <a:rPr lang="en-GB" b="1">
                <a:solidFill>
                  <a:schemeClr val="accent1">
                    <a:lumMod val="50000"/>
                  </a:schemeClr>
                </a:solidFill>
              </a:rPr>
              <a:t>Learning moments – something like this….</a:t>
            </a:r>
          </a:p>
        </p:txBody>
      </p:sp>
      <p:graphicFrame>
        <p:nvGraphicFramePr>
          <p:cNvPr id="6" name="Table 2">
            <a:extLst>
              <a:ext uri="{FF2B5EF4-FFF2-40B4-BE49-F238E27FC236}">
                <a16:creationId xmlns:a16="http://schemas.microsoft.com/office/drawing/2014/main" id="{B825808F-0AB1-42A3-B0F0-D3CB1F4F64B6}"/>
              </a:ext>
            </a:extLst>
          </p:cNvPr>
          <p:cNvGraphicFramePr>
            <a:graphicFrameLocks noGrp="1"/>
          </p:cNvGraphicFramePr>
          <p:nvPr>
            <p:extLst>
              <p:ext uri="{D42A27DB-BD31-4B8C-83A1-F6EECF244321}">
                <p14:modId xmlns:p14="http://schemas.microsoft.com/office/powerpoint/2010/main" val="1897117095"/>
              </p:ext>
            </p:extLst>
          </p:nvPr>
        </p:nvGraphicFramePr>
        <p:xfrm>
          <a:off x="137160" y="1690688"/>
          <a:ext cx="11902440" cy="4945036"/>
        </p:xfrm>
        <a:graphic>
          <a:graphicData uri="http://schemas.openxmlformats.org/drawingml/2006/table">
            <a:tbl>
              <a:tblPr firstRow="1" bandRow="1">
                <a:tableStyleId>{5C22544A-7EE6-4342-B048-85BDC9FD1C3A}</a:tableStyleId>
              </a:tblPr>
              <a:tblGrid>
                <a:gridCol w="6132344">
                  <a:extLst>
                    <a:ext uri="{9D8B030D-6E8A-4147-A177-3AD203B41FA5}">
                      <a16:colId xmlns:a16="http://schemas.microsoft.com/office/drawing/2014/main" val="2248895541"/>
                    </a:ext>
                  </a:extLst>
                </a:gridCol>
                <a:gridCol w="5770096">
                  <a:extLst>
                    <a:ext uri="{9D8B030D-6E8A-4147-A177-3AD203B41FA5}">
                      <a16:colId xmlns:a16="http://schemas.microsoft.com/office/drawing/2014/main" val="334663151"/>
                    </a:ext>
                  </a:extLst>
                </a:gridCol>
              </a:tblGrid>
              <a:tr h="213164">
                <a:tc>
                  <a:txBody>
                    <a:bodyPr/>
                    <a:lstStyle/>
                    <a:p>
                      <a:r>
                        <a:rPr lang="en-GB"/>
                        <a:t>Teacher activity</a:t>
                      </a:r>
                    </a:p>
                  </a:txBody>
                  <a:tcPr/>
                </a:tc>
                <a:tc>
                  <a:txBody>
                    <a:bodyPr/>
                    <a:lstStyle/>
                    <a:p>
                      <a:r>
                        <a:rPr lang="en-GB"/>
                        <a:t>Student learning</a:t>
                      </a:r>
                    </a:p>
                  </a:txBody>
                  <a:tcPr/>
                </a:tc>
                <a:extLst>
                  <a:ext uri="{0D108BD9-81ED-4DB2-BD59-A6C34878D82A}">
                    <a16:rowId xmlns:a16="http://schemas.microsoft.com/office/drawing/2014/main" val="4287709128"/>
                  </a:ext>
                </a:extLst>
              </a:tr>
              <a:tr h="323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1. True or False quiz statements</a:t>
                      </a:r>
                    </a:p>
                  </a:txBody>
                  <a:tcPr/>
                </a:tc>
                <a:tc>
                  <a:txBody>
                    <a:bodyPr/>
                    <a:lstStyle/>
                    <a:p>
                      <a:r>
                        <a:rPr lang="en-GB"/>
                        <a:t>1. Colleagues answering in the chat box</a:t>
                      </a:r>
                    </a:p>
                  </a:txBody>
                  <a:tcPr/>
                </a:tc>
                <a:extLst>
                  <a:ext uri="{0D108BD9-81ED-4DB2-BD59-A6C34878D82A}">
                    <a16:rowId xmlns:a16="http://schemas.microsoft.com/office/drawing/2014/main" val="1362035887"/>
                  </a:ext>
                </a:extLst>
              </a:tr>
              <a:tr h="373036">
                <a:tc>
                  <a:txBody>
                    <a:bodyPr/>
                    <a:lstStyle/>
                    <a:p>
                      <a:r>
                        <a:rPr lang="en-GB" sz="1800"/>
                        <a:t>2. Incoming answers initiate teacher feedback</a:t>
                      </a:r>
                      <a:endParaRPr lang="en-GB"/>
                    </a:p>
                  </a:txBody>
                  <a:tcPr/>
                </a:tc>
                <a:tc>
                  <a:txBody>
                    <a:bodyPr/>
                    <a:lstStyle/>
                    <a:p>
                      <a:r>
                        <a:rPr lang="en-GB"/>
                        <a:t>2. Colleagues listening and sending more answers</a:t>
                      </a:r>
                    </a:p>
                  </a:txBody>
                  <a:tcPr/>
                </a:tc>
                <a:extLst>
                  <a:ext uri="{0D108BD9-81ED-4DB2-BD59-A6C34878D82A}">
                    <a16:rowId xmlns:a16="http://schemas.microsoft.com/office/drawing/2014/main" val="1587769333"/>
                  </a:ext>
                </a:extLst>
              </a:tr>
              <a:tr h="373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3. Steps out of lesson and explains ELT context – present perfect tense</a:t>
                      </a:r>
                    </a:p>
                  </a:txBody>
                  <a:tcPr/>
                </a:tc>
                <a:tc>
                  <a:txBody>
                    <a:bodyPr/>
                    <a:lstStyle/>
                    <a:p>
                      <a:r>
                        <a:rPr lang="en-GB"/>
                        <a:t>3. Colleagues listening</a:t>
                      </a:r>
                    </a:p>
                  </a:txBody>
                  <a:tcPr/>
                </a:tc>
                <a:extLst>
                  <a:ext uri="{0D108BD9-81ED-4DB2-BD59-A6C34878D82A}">
                    <a16:rowId xmlns:a16="http://schemas.microsoft.com/office/drawing/2014/main" val="3847733819"/>
                  </a:ext>
                </a:extLst>
              </a:tr>
              <a:tr h="532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4. Teacher reveals answers and explanation</a:t>
                      </a:r>
                    </a:p>
                  </a:txBody>
                  <a:tcPr/>
                </a:tc>
                <a:tc>
                  <a:txBody>
                    <a:bodyPr/>
                    <a:lstStyle/>
                    <a:p>
                      <a:r>
                        <a:rPr lang="en-GB"/>
                        <a:t>4. Delegates listening and reviewing their answers and why they might have been incorrect.</a:t>
                      </a:r>
                    </a:p>
                  </a:txBody>
                  <a:tcPr/>
                </a:tc>
                <a:extLst>
                  <a:ext uri="{0D108BD9-81ED-4DB2-BD59-A6C34878D82A}">
                    <a16:rowId xmlns:a16="http://schemas.microsoft.com/office/drawing/2014/main" val="1938143884"/>
                  </a:ext>
                </a:extLst>
              </a:tr>
              <a:tr h="462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5. Teacher recaps on prior learning and asks for two definitions promoting discussion</a:t>
                      </a:r>
                    </a:p>
                  </a:txBody>
                  <a:tcPr/>
                </a:tc>
                <a:tc>
                  <a:txBody>
                    <a:bodyPr/>
                    <a:lstStyle/>
                    <a:p>
                      <a:r>
                        <a:rPr lang="en-GB"/>
                        <a:t>5. Delegates responding in the chat box and listening to the teacher response</a:t>
                      </a:r>
                    </a:p>
                  </a:txBody>
                  <a:tcPr/>
                </a:tc>
                <a:extLst>
                  <a:ext uri="{0D108BD9-81ED-4DB2-BD59-A6C34878D82A}">
                    <a16:rowId xmlns:a16="http://schemas.microsoft.com/office/drawing/2014/main" val="2932650862"/>
                  </a:ext>
                </a:extLst>
              </a:tr>
              <a:tr h="373036">
                <a:tc>
                  <a:txBody>
                    <a:bodyPr/>
                    <a:lstStyle/>
                    <a:p>
                      <a:r>
                        <a:rPr lang="en-GB"/>
                        <a:t>6. Teacher presents OU definition of asynchronous teaching</a:t>
                      </a:r>
                    </a:p>
                  </a:txBody>
                  <a:tcPr/>
                </a:tc>
                <a:tc>
                  <a:txBody>
                    <a:bodyPr/>
                    <a:lstStyle/>
                    <a:p>
                      <a:r>
                        <a:rPr lang="en-GB"/>
                        <a:t>6. Delegates listening</a:t>
                      </a:r>
                    </a:p>
                  </a:txBody>
                  <a:tcPr/>
                </a:tc>
                <a:extLst>
                  <a:ext uri="{0D108BD9-81ED-4DB2-BD59-A6C34878D82A}">
                    <a16:rowId xmlns:a16="http://schemas.microsoft.com/office/drawing/2014/main" val="961230799"/>
                  </a:ext>
                </a:extLst>
              </a:tr>
              <a:tr h="373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7. Teacher adding to the definition and responding to delegate chat box</a:t>
                      </a:r>
                    </a:p>
                  </a:txBody>
                  <a:tcPr/>
                </a:tc>
                <a:tc>
                  <a:txBody>
                    <a:bodyPr/>
                    <a:lstStyle/>
                    <a:p>
                      <a:r>
                        <a:rPr lang="en-GB"/>
                        <a:t>7. Delegates listening and contributing</a:t>
                      </a:r>
                    </a:p>
                  </a:txBody>
                  <a:tcPr/>
                </a:tc>
                <a:extLst>
                  <a:ext uri="{0D108BD9-81ED-4DB2-BD59-A6C34878D82A}">
                    <a16:rowId xmlns:a16="http://schemas.microsoft.com/office/drawing/2014/main" val="1931289529"/>
                  </a:ext>
                </a:extLst>
              </a:tr>
              <a:tr h="532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8. Teacher presents ‘odd one out’ slide then asks delegates to respond then to stop for the reveal</a:t>
                      </a:r>
                    </a:p>
                  </a:txBody>
                  <a:tcPr/>
                </a:tc>
                <a:tc>
                  <a:txBody>
                    <a:bodyPr/>
                    <a:lstStyle/>
                    <a:p>
                      <a:r>
                        <a:rPr lang="en-GB"/>
                        <a:t>8. Delegates responding in the chat box then listening</a:t>
                      </a:r>
                    </a:p>
                  </a:txBody>
                  <a:tcPr/>
                </a:tc>
                <a:extLst>
                  <a:ext uri="{0D108BD9-81ED-4DB2-BD59-A6C34878D82A}">
                    <a16:rowId xmlns:a16="http://schemas.microsoft.com/office/drawing/2014/main" val="4131909829"/>
                  </a:ext>
                </a:extLst>
              </a:tr>
            </a:tbl>
          </a:graphicData>
        </a:graphic>
      </p:graphicFrame>
    </p:spTree>
    <p:extLst>
      <p:ext uri="{BB962C8B-B14F-4D97-AF65-F5344CB8AC3E}">
        <p14:creationId xmlns:p14="http://schemas.microsoft.com/office/powerpoint/2010/main" val="92594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762000" y="365125"/>
            <a:ext cx="10591800" cy="1325563"/>
          </a:xfrm>
        </p:spPr>
        <p:txBody>
          <a:bodyPr/>
          <a:lstStyle/>
          <a:p>
            <a:r>
              <a:rPr lang="en-GB" b="1" dirty="0">
                <a:solidFill>
                  <a:schemeClr val="accent1">
                    <a:lumMod val="50000"/>
                  </a:schemeClr>
                </a:solidFill>
              </a:rPr>
              <a:t>Feedback – strengths and areas for development?</a:t>
            </a:r>
          </a:p>
        </p:txBody>
      </p:sp>
      <p:graphicFrame>
        <p:nvGraphicFramePr>
          <p:cNvPr id="2" name="Table 2">
            <a:extLst>
              <a:ext uri="{FF2B5EF4-FFF2-40B4-BE49-F238E27FC236}">
                <a16:creationId xmlns:a16="http://schemas.microsoft.com/office/drawing/2014/main" id="{8F5031A5-E462-4437-AA69-FD80C37369C9}"/>
              </a:ext>
            </a:extLst>
          </p:cNvPr>
          <p:cNvGraphicFramePr>
            <a:graphicFrameLocks noGrp="1"/>
          </p:cNvGraphicFramePr>
          <p:nvPr>
            <p:extLst>
              <p:ext uri="{D42A27DB-BD31-4B8C-83A1-F6EECF244321}">
                <p14:modId xmlns:p14="http://schemas.microsoft.com/office/powerpoint/2010/main" val="3258820905"/>
              </p:ext>
            </p:extLst>
          </p:nvPr>
        </p:nvGraphicFramePr>
        <p:xfrm>
          <a:off x="762000" y="2067206"/>
          <a:ext cx="10668000" cy="2026920"/>
        </p:xfrm>
        <a:graphic>
          <a:graphicData uri="http://schemas.openxmlformats.org/drawingml/2006/table">
            <a:tbl>
              <a:tblPr firstRow="1" bandRow="1">
                <a:tableStyleId>{5C22544A-7EE6-4342-B048-85BDC9FD1C3A}</a:tableStyleId>
              </a:tblPr>
              <a:tblGrid>
                <a:gridCol w="5496339">
                  <a:extLst>
                    <a:ext uri="{9D8B030D-6E8A-4147-A177-3AD203B41FA5}">
                      <a16:colId xmlns:a16="http://schemas.microsoft.com/office/drawing/2014/main" val="2248895541"/>
                    </a:ext>
                  </a:extLst>
                </a:gridCol>
                <a:gridCol w="5171661">
                  <a:extLst>
                    <a:ext uri="{9D8B030D-6E8A-4147-A177-3AD203B41FA5}">
                      <a16:colId xmlns:a16="http://schemas.microsoft.com/office/drawing/2014/main" val="334663151"/>
                    </a:ext>
                  </a:extLst>
                </a:gridCol>
              </a:tblGrid>
              <a:tr h="0">
                <a:tc>
                  <a:txBody>
                    <a:bodyPr/>
                    <a:lstStyle/>
                    <a:p>
                      <a:r>
                        <a:rPr lang="en-GB"/>
                        <a:t>Three strengths of the lesson where learning was supported well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Two areas for development where learning could be supported better using synchronous best practice</a:t>
                      </a:r>
                    </a:p>
                  </a:txBody>
                  <a:tcPr/>
                </a:tc>
                <a:extLst>
                  <a:ext uri="{0D108BD9-81ED-4DB2-BD59-A6C34878D82A}">
                    <a16:rowId xmlns:a16="http://schemas.microsoft.com/office/drawing/2014/main" val="428770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accent1">
                              <a:lumMod val="50000"/>
                            </a:schemeClr>
                          </a:solidFill>
                        </a:rPr>
                        <a:t>1.</a:t>
                      </a:r>
                    </a:p>
                  </a:txBody>
                  <a:tcPr/>
                </a:tc>
                <a:tc>
                  <a:txBody>
                    <a:bodyPr/>
                    <a:lstStyle/>
                    <a:p>
                      <a:r>
                        <a:rPr lang="en-GB" b="1">
                          <a:solidFill>
                            <a:schemeClr val="accent1">
                              <a:lumMod val="50000"/>
                            </a:schemeClr>
                          </a:solidFill>
                        </a:rPr>
                        <a:t>1.</a:t>
                      </a:r>
                    </a:p>
                  </a:txBody>
                  <a:tcPr/>
                </a:tc>
                <a:extLst>
                  <a:ext uri="{0D108BD9-81ED-4DB2-BD59-A6C34878D82A}">
                    <a16:rowId xmlns:a16="http://schemas.microsoft.com/office/drawing/2014/main" val="1362035887"/>
                  </a:ext>
                </a:extLst>
              </a:tr>
              <a:tr h="370840">
                <a:tc>
                  <a:txBody>
                    <a:bodyPr/>
                    <a:lstStyle/>
                    <a:p>
                      <a:r>
                        <a:rPr lang="en-GB" b="1">
                          <a:solidFill>
                            <a:schemeClr val="accent1">
                              <a:lumMod val="50000"/>
                            </a:schemeClr>
                          </a:solidFill>
                        </a:rPr>
                        <a:t>2.</a:t>
                      </a:r>
                    </a:p>
                  </a:txBody>
                  <a:tcPr/>
                </a:tc>
                <a:tc>
                  <a:txBody>
                    <a:bodyPr/>
                    <a:lstStyle/>
                    <a:p>
                      <a:r>
                        <a:rPr lang="en-GB" b="1">
                          <a:solidFill>
                            <a:schemeClr val="accent1">
                              <a:lumMod val="50000"/>
                            </a:schemeClr>
                          </a:solidFill>
                        </a:rPr>
                        <a:t>2.</a:t>
                      </a:r>
                    </a:p>
                  </a:txBody>
                  <a:tcPr/>
                </a:tc>
                <a:extLst>
                  <a:ext uri="{0D108BD9-81ED-4DB2-BD59-A6C34878D82A}">
                    <a16:rowId xmlns:a16="http://schemas.microsoft.com/office/drawing/2014/main" val="1587769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accent1">
                              <a:lumMod val="50000"/>
                            </a:schemeClr>
                          </a:solidFill>
                        </a:rPr>
                        <a:t>3.</a:t>
                      </a:r>
                    </a:p>
                  </a:txBody>
                  <a:tcPr/>
                </a:tc>
                <a:tc>
                  <a:txBody>
                    <a:bodyPr/>
                    <a:lstStyle/>
                    <a:p>
                      <a:endParaRPr lang="en-GB" b="1">
                        <a:solidFill>
                          <a:schemeClr val="accent1">
                            <a:lumMod val="50000"/>
                          </a:schemeClr>
                        </a:solidFill>
                      </a:endParaRPr>
                    </a:p>
                  </a:txBody>
                  <a:tcPr/>
                </a:tc>
                <a:extLst>
                  <a:ext uri="{0D108BD9-81ED-4DB2-BD59-A6C34878D82A}">
                    <a16:rowId xmlns:a16="http://schemas.microsoft.com/office/drawing/2014/main" val="3847733819"/>
                  </a:ext>
                </a:extLst>
              </a:tr>
            </a:tbl>
          </a:graphicData>
        </a:graphic>
      </p:graphicFrame>
    </p:spTree>
    <p:extLst>
      <p:ext uri="{BB962C8B-B14F-4D97-AF65-F5344CB8AC3E}">
        <p14:creationId xmlns:p14="http://schemas.microsoft.com/office/powerpoint/2010/main" val="251870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2F-0ACD-4FCF-8635-A79FA57F5B1F}"/>
              </a:ext>
            </a:extLst>
          </p:cNvPr>
          <p:cNvSpPr>
            <a:spLocks noGrp="1"/>
          </p:cNvSpPr>
          <p:nvPr>
            <p:ph type="title"/>
          </p:nvPr>
        </p:nvSpPr>
        <p:spPr/>
        <p:txBody>
          <a:bodyPr/>
          <a:lstStyle/>
          <a:p>
            <a:r>
              <a:rPr lang="en-GB" b="1">
                <a:solidFill>
                  <a:schemeClr val="accent1">
                    <a:lumMod val="50000"/>
                  </a:schemeClr>
                </a:solidFill>
              </a:rPr>
              <a:t>Second lesson review – the context</a:t>
            </a:r>
          </a:p>
        </p:txBody>
      </p:sp>
      <p:sp>
        <p:nvSpPr>
          <p:cNvPr id="3" name="Content Placeholder 2">
            <a:extLst>
              <a:ext uri="{FF2B5EF4-FFF2-40B4-BE49-F238E27FC236}">
                <a16:creationId xmlns:a16="http://schemas.microsoft.com/office/drawing/2014/main" id="{FE392BDE-6AC5-47F8-BBE9-B035D1D871AE}"/>
              </a:ext>
            </a:extLst>
          </p:cNvPr>
          <p:cNvSpPr>
            <a:spLocks noGrp="1"/>
          </p:cNvSpPr>
          <p:nvPr>
            <p:ph idx="1"/>
          </p:nvPr>
        </p:nvSpPr>
        <p:spPr>
          <a:xfrm>
            <a:off x="838200" y="1521465"/>
            <a:ext cx="10515600" cy="1796806"/>
          </a:xfrm>
        </p:spPr>
        <p:txBody>
          <a:bodyPr>
            <a:normAutofit/>
          </a:bodyPr>
          <a:lstStyle/>
          <a:p>
            <a:pPr marL="0" indent="0">
              <a:buNone/>
            </a:pPr>
            <a:r>
              <a:rPr lang="en-GB">
                <a:solidFill>
                  <a:schemeClr val="accent1">
                    <a:lumMod val="50000"/>
                  </a:schemeClr>
                </a:solidFill>
              </a:rPr>
              <a:t>Grab a pen and paper.</a:t>
            </a:r>
          </a:p>
          <a:p>
            <a:pPr marL="0" indent="0">
              <a:buNone/>
            </a:pPr>
            <a:r>
              <a:rPr lang="en-GB">
                <a:solidFill>
                  <a:schemeClr val="accent1">
                    <a:lumMod val="50000"/>
                  </a:schemeClr>
                </a:solidFill>
              </a:rPr>
              <a:t>As before draw and label two columns as follows:</a:t>
            </a:r>
          </a:p>
          <a:p>
            <a:pPr marL="0" indent="0">
              <a:buNone/>
            </a:pPr>
            <a:endParaRPr lang="en-GB">
              <a:solidFill>
                <a:schemeClr val="accent1">
                  <a:lumMod val="50000"/>
                </a:schemeClr>
              </a:solidFill>
            </a:endParaRPr>
          </a:p>
        </p:txBody>
      </p:sp>
      <p:graphicFrame>
        <p:nvGraphicFramePr>
          <p:cNvPr id="5" name="Table 2">
            <a:extLst>
              <a:ext uri="{FF2B5EF4-FFF2-40B4-BE49-F238E27FC236}">
                <a16:creationId xmlns:a16="http://schemas.microsoft.com/office/drawing/2014/main" id="{2E935AD9-4B73-4561-AD63-74CC8C0B3241}"/>
              </a:ext>
            </a:extLst>
          </p:cNvPr>
          <p:cNvGraphicFramePr>
            <a:graphicFrameLocks noGrp="1"/>
          </p:cNvGraphicFramePr>
          <p:nvPr>
            <p:extLst>
              <p:ext uri="{D42A27DB-BD31-4B8C-83A1-F6EECF244321}">
                <p14:modId xmlns:p14="http://schemas.microsoft.com/office/powerpoint/2010/main" val="1289296712"/>
              </p:ext>
            </p:extLst>
          </p:nvPr>
        </p:nvGraphicFramePr>
        <p:xfrm>
          <a:off x="838200" y="2684827"/>
          <a:ext cx="10376647" cy="3579568"/>
        </p:xfrm>
        <a:graphic>
          <a:graphicData uri="http://schemas.openxmlformats.org/drawingml/2006/table">
            <a:tbl>
              <a:tblPr firstRow="1" bandRow="1">
                <a:tableStyleId>{5C22544A-7EE6-4342-B048-85BDC9FD1C3A}</a:tableStyleId>
              </a:tblPr>
              <a:tblGrid>
                <a:gridCol w="4863353">
                  <a:extLst>
                    <a:ext uri="{9D8B030D-6E8A-4147-A177-3AD203B41FA5}">
                      <a16:colId xmlns:a16="http://schemas.microsoft.com/office/drawing/2014/main" val="2248895541"/>
                    </a:ext>
                  </a:extLst>
                </a:gridCol>
                <a:gridCol w="5513294">
                  <a:extLst>
                    <a:ext uri="{9D8B030D-6E8A-4147-A177-3AD203B41FA5}">
                      <a16:colId xmlns:a16="http://schemas.microsoft.com/office/drawing/2014/main" val="334663151"/>
                    </a:ext>
                  </a:extLst>
                </a:gridCol>
              </a:tblGrid>
              <a:tr h="447446">
                <a:tc>
                  <a:txBody>
                    <a:bodyPr/>
                    <a:lstStyle/>
                    <a:p>
                      <a:r>
                        <a:rPr lang="en-GB"/>
                        <a:t>Teacher activity</a:t>
                      </a:r>
                    </a:p>
                  </a:txBody>
                  <a:tcPr/>
                </a:tc>
                <a:tc>
                  <a:txBody>
                    <a:bodyPr/>
                    <a:lstStyle/>
                    <a:p>
                      <a:r>
                        <a:rPr lang="en-GB"/>
                        <a:t>Expected learner activity</a:t>
                      </a:r>
                    </a:p>
                  </a:txBody>
                  <a:tcPr/>
                </a:tc>
                <a:extLst>
                  <a:ext uri="{0D108BD9-81ED-4DB2-BD59-A6C34878D82A}">
                    <a16:rowId xmlns:a16="http://schemas.microsoft.com/office/drawing/2014/main" val="4287709128"/>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362035887"/>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1587769333"/>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384773381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938143884"/>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2932650862"/>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96123079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145090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2F-0ACD-4FCF-8635-A79FA57F5B1F}"/>
              </a:ext>
            </a:extLst>
          </p:cNvPr>
          <p:cNvSpPr>
            <a:spLocks noGrp="1"/>
          </p:cNvSpPr>
          <p:nvPr>
            <p:ph type="title"/>
          </p:nvPr>
        </p:nvSpPr>
        <p:spPr/>
        <p:txBody>
          <a:bodyPr/>
          <a:lstStyle/>
          <a:p>
            <a:r>
              <a:rPr lang="en-GB" b="1">
                <a:solidFill>
                  <a:schemeClr val="accent1">
                    <a:lumMod val="50000"/>
                  </a:schemeClr>
                </a:solidFill>
              </a:rPr>
              <a:t>Second lesson review</a:t>
            </a:r>
          </a:p>
        </p:txBody>
      </p:sp>
      <p:sp>
        <p:nvSpPr>
          <p:cNvPr id="3" name="Content Placeholder 2">
            <a:extLst>
              <a:ext uri="{FF2B5EF4-FFF2-40B4-BE49-F238E27FC236}">
                <a16:creationId xmlns:a16="http://schemas.microsoft.com/office/drawing/2014/main" id="{FE392BDE-6AC5-47F8-BBE9-B035D1D871AE}"/>
              </a:ext>
            </a:extLst>
          </p:cNvPr>
          <p:cNvSpPr>
            <a:spLocks noGrp="1"/>
          </p:cNvSpPr>
          <p:nvPr>
            <p:ph idx="1"/>
          </p:nvPr>
        </p:nvSpPr>
        <p:spPr>
          <a:xfrm>
            <a:off x="838200" y="1690688"/>
            <a:ext cx="10515600" cy="4351338"/>
          </a:xfrm>
        </p:spPr>
        <p:txBody>
          <a:bodyPr>
            <a:normAutofit/>
          </a:bodyPr>
          <a:lstStyle/>
          <a:p>
            <a:pPr marL="0" indent="0">
              <a:buNone/>
            </a:pPr>
            <a:r>
              <a:rPr lang="en-GB">
                <a:solidFill>
                  <a:schemeClr val="accent1">
                    <a:lumMod val="50000"/>
                  </a:schemeClr>
                </a:solidFill>
              </a:rPr>
              <a:t>Open the clip in the chat and watch until the end.</a:t>
            </a:r>
          </a:p>
          <a:p>
            <a:pPr marL="0" indent="0">
              <a:buNone/>
            </a:pPr>
            <a:r>
              <a:rPr lang="en-GB">
                <a:solidFill>
                  <a:schemeClr val="accent1">
                    <a:lumMod val="50000"/>
                  </a:schemeClr>
                </a:solidFill>
              </a:rPr>
              <a:t>Make notes as you go along as before.</a:t>
            </a:r>
          </a:p>
        </p:txBody>
      </p:sp>
      <p:graphicFrame>
        <p:nvGraphicFramePr>
          <p:cNvPr id="5" name="Table 2">
            <a:extLst>
              <a:ext uri="{FF2B5EF4-FFF2-40B4-BE49-F238E27FC236}">
                <a16:creationId xmlns:a16="http://schemas.microsoft.com/office/drawing/2014/main" id="{91945195-5CA4-4CF0-8DB6-E20579C3FD5A}"/>
              </a:ext>
            </a:extLst>
          </p:cNvPr>
          <p:cNvGraphicFramePr>
            <a:graphicFrameLocks noGrp="1"/>
          </p:cNvGraphicFramePr>
          <p:nvPr>
            <p:extLst>
              <p:ext uri="{D42A27DB-BD31-4B8C-83A1-F6EECF244321}">
                <p14:modId xmlns:p14="http://schemas.microsoft.com/office/powerpoint/2010/main" val="3636306209"/>
              </p:ext>
            </p:extLst>
          </p:nvPr>
        </p:nvGraphicFramePr>
        <p:xfrm>
          <a:off x="941294" y="3081020"/>
          <a:ext cx="10412506" cy="2992120"/>
        </p:xfrm>
        <a:graphic>
          <a:graphicData uri="http://schemas.openxmlformats.org/drawingml/2006/table">
            <a:tbl>
              <a:tblPr firstRow="1" bandRow="1">
                <a:tableStyleId>{5C22544A-7EE6-4342-B048-85BDC9FD1C3A}</a:tableStyleId>
              </a:tblPr>
              <a:tblGrid>
                <a:gridCol w="5364704">
                  <a:extLst>
                    <a:ext uri="{9D8B030D-6E8A-4147-A177-3AD203B41FA5}">
                      <a16:colId xmlns:a16="http://schemas.microsoft.com/office/drawing/2014/main" val="2248895541"/>
                    </a:ext>
                  </a:extLst>
                </a:gridCol>
                <a:gridCol w="5047802">
                  <a:extLst>
                    <a:ext uri="{9D8B030D-6E8A-4147-A177-3AD203B41FA5}">
                      <a16:colId xmlns:a16="http://schemas.microsoft.com/office/drawing/2014/main" val="334663151"/>
                    </a:ext>
                  </a:extLst>
                </a:gridCol>
              </a:tblGrid>
              <a:tr h="0">
                <a:tc>
                  <a:txBody>
                    <a:bodyPr/>
                    <a:lstStyle/>
                    <a:p>
                      <a:r>
                        <a:rPr lang="en-GB" sz="2000"/>
                        <a:t>Teacher activity</a:t>
                      </a:r>
                    </a:p>
                  </a:txBody>
                  <a:tcPr/>
                </a:tc>
                <a:tc>
                  <a:txBody>
                    <a:bodyPr/>
                    <a:lstStyle/>
                    <a:p>
                      <a:r>
                        <a:rPr lang="en-GB" sz="2000"/>
                        <a:t>Expected learner activity</a:t>
                      </a:r>
                    </a:p>
                  </a:txBody>
                  <a:tcPr/>
                </a:tc>
                <a:extLst>
                  <a:ext uri="{0D108BD9-81ED-4DB2-BD59-A6C34878D82A}">
                    <a16:rowId xmlns:a16="http://schemas.microsoft.com/office/drawing/2014/main" val="428770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1">
                              <a:lumMod val="50000"/>
                            </a:schemeClr>
                          </a:solidFill>
                        </a:rPr>
                        <a:t>1. Teacher introduces session</a:t>
                      </a:r>
                    </a:p>
                  </a:txBody>
                  <a:tcPr/>
                </a:tc>
                <a:tc>
                  <a:txBody>
                    <a:bodyPr/>
                    <a:lstStyle/>
                    <a:p>
                      <a:r>
                        <a:rPr lang="en-GB">
                          <a:solidFill>
                            <a:schemeClr val="accent1">
                              <a:lumMod val="50000"/>
                            </a:schemeClr>
                          </a:solidFill>
                        </a:rPr>
                        <a:t>1. Learners prepare for learning</a:t>
                      </a:r>
                    </a:p>
                  </a:txBody>
                  <a:tcPr/>
                </a:tc>
                <a:extLst>
                  <a:ext uri="{0D108BD9-81ED-4DB2-BD59-A6C34878D82A}">
                    <a16:rowId xmlns:a16="http://schemas.microsoft.com/office/drawing/2014/main" val="1362035887"/>
                  </a:ext>
                </a:extLst>
              </a:tr>
              <a:tr h="370840">
                <a:tc>
                  <a:txBody>
                    <a:bodyPr/>
                    <a:lstStyle/>
                    <a:p>
                      <a:r>
                        <a:rPr lang="en-GB" sz="1800">
                          <a:solidFill>
                            <a:schemeClr val="accent1">
                              <a:lumMod val="50000"/>
                            </a:schemeClr>
                          </a:solidFill>
                        </a:rPr>
                        <a:t>2. </a:t>
                      </a:r>
                      <a:endParaRPr lang="en-GB">
                        <a:solidFill>
                          <a:schemeClr val="accent1">
                            <a:lumMod val="50000"/>
                          </a:schemeClr>
                        </a:solidFill>
                      </a:endParaRPr>
                    </a:p>
                  </a:txBody>
                  <a:tcPr/>
                </a:tc>
                <a:tc>
                  <a:txBody>
                    <a:bodyPr/>
                    <a:lstStyle/>
                    <a:p>
                      <a:r>
                        <a:rPr lang="en-GB">
                          <a:solidFill>
                            <a:schemeClr val="accent1">
                              <a:lumMod val="50000"/>
                            </a:schemeClr>
                          </a:solidFill>
                        </a:rPr>
                        <a:t>2. </a:t>
                      </a:r>
                    </a:p>
                  </a:txBody>
                  <a:tcPr/>
                </a:tc>
                <a:extLst>
                  <a:ext uri="{0D108BD9-81ED-4DB2-BD59-A6C34878D82A}">
                    <a16:rowId xmlns:a16="http://schemas.microsoft.com/office/drawing/2014/main" val="1587769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1">
                              <a:lumMod val="50000"/>
                            </a:schemeClr>
                          </a:solidFill>
                        </a:rPr>
                        <a:t>3. </a:t>
                      </a:r>
                    </a:p>
                  </a:txBody>
                  <a:tcPr/>
                </a:tc>
                <a:tc>
                  <a:txBody>
                    <a:bodyPr/>
                    <a:lstStyle/>
                    <a:p>
                      <a:r>
                        <a:rPr lang="en-GB">
                          <a:solidFill>
                            <a:schemeClr val="accent1">
                              <a:lumMod val="50000"/>
                            </a:schemeClr>
                          </a:solidFill>
                        </a:rPr>
                        <a:t>3. </a:t>
                      </a:r>
                    </a:p>
                  </a:txBody>
                  <a:tcPr/>
                </a:tc>
                <a:extLst>
                  <a:ext uri="{0D108BD9-81ED-4DB2-BD59-A6C34878D82A}">
                    <a16:rowId xmlns:a16="http://schemas.microsoft.com/office/drawing/2014/main" val="3847733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9381438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293265086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9612307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360129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685800" y="365125"/>
            <a:ext cx="10668000" cy="1325563"/>
          </a:xfrm>
        </p:spPr>
        <p:txBody>
          <a:bodyPr/>
          <a:lstStyle/>
          <a:p>
            <a:r>
              <a:rPr lang="en-GB" b="1" dirty="0">
                <a:solidFill>
                  <a:schemeClr val="accent1">
                    <a:lumMod val="50000"/>
                  </a:schemeClr>
                </a:solidFill>
              </a:rPr>
              <a:t>Feedback - Feedback – strengths and areas for development?</a:t>
            </a:r>
          </a:p>
        </p:txBody>
      </p:sp>
      <p:graphicFrame>
        <p:nvGraphicFramePr>
          <p:cNvPr id="2" name="Table 2">
            <a:extLst>
              <a:ext uri="{FF2B5EF4-FFF2-40B4-BE49-F238E27FC236}">
                <a16:creationId xmlns:a16="http://schemas.microsoft.com/office/drawing/2014/main" id="{8F5031A5-E462-4437-AA69-FD80C37369C9}"/>
              </a:ext>
            </a:extLst>
          </p:cNvPr>
          <p:cNvGraphicFramePr>
            <a:graphicFrameLocks noGrp="1"/>
          </p:cNvGraphicFramePr>
          <p:nvPr>
            <p:extLst>
              <p:ext uri="{D42A27DB-BD31-4B8C-83A1-F6EECF244321}">
                <p14:modId xmlns:p14="http://schemas.microsoft.com/office/powerpoint/2010/main" val="944692201"/>
              </p:ext>
            </p:extLst>
          </p:nvPr>
        </p:nvGraphicFramePr>
        <p:xfrm>
          <a:off x="685800" y="1673600"/>
          <a:ext cx="10668000" cy="2103120"/>
        </p:xfrm>
        <a:graphic>
          <a:graphicData uri="http://schemas.openxmlformats.org/drawingml/2006/table">
            <a:tbl>
              <a:tblPr firstRow="1" bandRow="1">
                <a:tableStyleId>{5C22544A-7EE6-4342-B048-85BDC9FD1C3A}</a:tableStyleId>
              </a:tblPr>
              <a:tblGrid>
                <a:gridCol w="5496339">
                  <a:extLst>
                    <a:ext uri="{9D8B030D-6E8A-4147-A177-3AD203B41FA5}">
                      <a16:colId xmlns:a16="http://schemas.microsoft.com/office/drawing/2014/main" val="2248895541"/>
                    </a:ext>
                  </a:extLst>
                </a:gridCol>
                <a:gridCol w="5171661">
                  <a:extLst>
                    <a:ext uri="{9D8B030D-6E8A-4147-A177-3AD203B41FA5}">
                      <a16:colId xmlns:a16="http://schemas.microsoft.com/office/drawing/2014/main" val="334663151"/>
                    </a:ext>
                  </a:extLst>
                </a:gridCol>
              </a:tblGrid>
              <a:tr h="0">
                <a:tc>
                  <a:txBody>
                    <a:bodyPr/>
                    <a:lstStyle/>
                    <a:p>
                      <a:r>
                        <a:rPr lang="en-GB"/>
                        <a:t>Three strengths of the lesson where learning was supported well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Two areas for development where learning could be supported better using synchronous best practice</a:t>
                      </a:r>
                    </a:p>
                  </a:txBody>
                  <a:tcPr/>
                </a:tc>
                <a:extLst>
                  <a:ext uri="{0D108BD9-81ED-4DB2-BD59-A6C34878D82A}">
                    <a16:rowId xmlns:a16="http://schemas.microsoft.com/office/drawing/2014/main" val="428770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chemeClr val="accent1">
                              <a:lumMod val="50000"/>
                            </a:schemeClr>
                          </a:solidFill>
                        </a:rPr>
                        <a:t>1.</a:t>
                      </a:r>
                    </a:p>
                  </a:txBody>
                  <a:tcPr/>
                </a:tc>
                <a:tc>
                  <a:txBody>
                    <a:bodyPr/>
                    <a:lstStyle/>
                    <a:p>
                      <a:r>
                        <a:rPr lang="en-GB" sz="2000" b="1">
                          <a:solidFill>
                            <a:schemeClr val="accent1">
                              <a:lumMod val="50000"/>
                            </a:schemeClr>
                          </a:solidFill>
                        </a:rPr>
                        <a:t>1.</a:t>
                      </a:r>
                    </a:p>
                  </a:txBody>
                  <a:tcPr/>
                </a:tc>
                <a:extLst>
                  <a:ext uri="{0D108BD9-81ED-4DB2-BD59-A6C34878D82A}">
                    <a16:rowId xmlns:a16="http://schemas.microsoft.com/office/drawing/2014/main" val="1362035887"/>
                  </a:ext>
                </a:extLst>
              </a:tr>
              <a:tr h="370840">
                <a:tc>
                  <a:txBody>
                    <a:bodyPr/>
                    <a:lstStyle/>
                    <a:p>
                      <a:r>
                        <a:rPr lang="en-GB" sz="2000" b="1">
                          <a:solidFill>
                            <a:schemeClr val="accent1">
                              <a:lumMod val="50000"/>
                            </a:schemeClr>
                          </a:solidFill>
                        </a:rPr>
                        <a:t>2.</a:t>
                      </a:r>
                    </a:p>
                  </a:txBody>
                  <a:tcPr/>
                </a:tc>
                <a:tc>
                  <a:txBody>
                    <a:bodyPr/>
                    <a:lstStyle/>
                    <a:p>
                      <a:r>
                        <a:rPr lang="en-GB" sz="2000" b="1">
                          <a:solidFill>
                            <a:schemeClr val="accent1">
                              <a:lumMod val="50000"/>
                            </a:schemeClr>
                          </a:solidFill>
                        </a:rPr>
                        <a:t>2.</a:t>
                      </a:r>
                    </a:p>
                  </a:txBody>
                  <a:tcPr/>
                </a:tc>
                <a:extLst>
                  <a:ext uri="{0D108BD9-81ED-4DB2-BD59-A6C34878D82A}">
                    <a16:rowId xmlns:a16="http://schemas.microsoft.com/office/drawing/2014/main" val="1587769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chemeClr val="accent1">
                              <a:lumMod val="50000"/>
                            </a:schemeClr>
                          </a:solidFill>
                        </a:rPr>
                        <a:t>3.</a:t>
                      </a:r>
                    </a:p>
                  </a:txBody>
                  <a:tcPr/>
                </a:tc>
                <a:tc>
                  <a:txBody>
                    <a:bodyPr/>
                    <a:lstStyle/>
                    <a:p>
                      <a:endParaRPr lang="en-GB" sz="2000" b="1">
                        <a:solidFill>
                          <a:schemeClr val="accent1">
                            <a:lumMod val="50000"/>
                          </a:schemeClr>
                        </a:solidFill>
                      </a:endParaRPr>
                    </a:p>
                  </a:txBody>
                  <a:tcPr/>
                </a:tc>
                <a:extLst>
                  <a:ext uri="{0D108BD9-81ED-4DB2-BD59-A6C34878D82A}">
                    <a16:rowId xmlns:a16="http://schemas.microsoft.com/office/drawing/2014/main" val="3847733819"/>
                  </a:ext>
                </a:extLst>
              </a:tr>
            </a:tbl>
          </a:graphicData>
        </a:graphic>
      </p:graphicFrame>
    </p:spTree>
    <p:extLst>
      <p:ext uri="{BB962C8B-B14F-4D97-AF65-F5344CB8AC3E}">
        <p14:creationId xmlns:p14="http://schemas.microsoft.com/office/powerpoint/2010/main" val="330397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gn on the side of a building&#10;&#10;Description automatically generated">
            <a:extLst>
              <a:ext uri="{FF2B5EF4-FFF2-40B4-BE49-F238E27FC236}">
                <a16:creationId xmlns:a16="http://schemas.microsoft.com/office/drawing/2014/main" id="{FDE7C446-3789-4231-BC0B-62A457956CF5}"/>
              </a:ext>
            </a:extLst>
          </p:cNvPr>
          <p:cNvPicPr>
            <a:picLocks noChangeAspect="1"/>
          </p:cNvPicPr>
          <p:nvPr/>
        </p:nvPicPr>
        <p:blipFill rotWithShape="1">
          <a:blip r:embed="rId3">
            <a:extLst>
              <a:ext uri="{28A0092B-C50C-407E-A947-70E740481C1C}">
                <a14:useLocalDpi xmlns:a14="http://schemas.microsoft.com/office/drawing/2010/main" val="0"/>
              </a:ext>
            </a:extLst>
          </a:blip>
          <a:srcRect t="15029" b="14451"/>
          <a:stretch/>
        </p:blipFill>
        <p:spPr>
          <a:xfrm>
            <a:off x="20" y="1282"/>
            <a:ext cx="12191980" cy="6856718"/>
          </a:xfrm>
          <a:prstGeom prst="rect">
            <a:avLst/>
          </a:prstGeom>
        </p:spPr>
      </p:pic>
    </p:spTree>
    <p:extLst>
      <p:ext uri="{BB962C8B-B14F-4D97-AF65-F5344CB8AC3E}">
        <p14:creationId xmlns:p14="http://schemas.microsoft.com/office/powerpoint/2010/main" val="248299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2C3BFBA-C4E4-4E5E-AB19-F38E292E075F}"/>
              </a:ext>
            </a:extLst>
          </p:cNvPr>
          <p:cNvSpPr/>
          <p:nvPr/>
        </p:nvSpPr>
        <p:spPr>
          <a:xfrm>
            <a:off x="6972300" y="947748"/>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n-US" sz="2800" b="1" u="sng" dirty="0">
                <a:solidFill>
                  <a:schemeClr val="tx2"/>
                </a:solidFill>
                <a:latin typeface="Century Gothic" panose="020B0502020202020204" pitchFamily="34" charset="0"/>
              </a:rPr>
              <a:t>Theme 1</a:t>
            </a:r>
            <a:r>
              <a:rPr lang="en-US" sz="2800" u="sng" dirty="0">
                <a:solidFill>
                  <a:schemeClr val="tx2"/>
                </a:solidFill>
                <a:latin typeface="Century Gothic" panose="020B0502020202020204" pitchFamily="34" charset="0"/>
              </a:rPr>
              <a:t> </a:t>
            </a:r>
          </a:p>
          <a:p>
            <a:pPr algn="ctr">
              <a:lnSpc>
                <a:spcPct val="90000"/>
              </a:lnSpc>
              <a:spcBef>
                <a:spcPct val="0"/>
              </a:spcBef>
              <a:spcAft>
                <a:spcPts val="600"/>
              </a:spcAft>
            </a:pPr>
            <a:endParaRPr lang="en-US" sz="2800" dirty="0">
              <a:solidFill>
                <a:schemeClr val="tx2"/>
              </a:solidFill>
              <a:latin typeface="Century Gothic" panose="020B0502020202020204" pitchFamily="34" charset="0"/>
            </a:endParaRPr>
          </a:p>
          <a:p>
            <a:pPr algn="ctr">
              <a:lnSpc>
                <a:spcPct val="90000"/>
              </a:lnSpc>
              <a:spcBef>
                <a:spcPct val="0"/>
              </a:spcBef>
              <a:spcAft>
                <a:spcPts val="600"/>
              </a:spcAft>
            </a:pPr>
            <a:r>
              <a:rPr lang="en-US" sz="2800" b="1" dirty="0">
                <a:solidFill>
                  <a:schemeClr val="tx2"/>
                </a:solidFill>
                <a:latin typeface="Century Gothic" panose="020B0502020202020204" pitchFamily="34" charset="0"/>
              </a:rPr>
              <a:t>Virtual classroom etiquette, rules and Teams orientation</a:t>
            </a:r>
          </a:p>
        </p:txBody>
      </p:sp>
      <p:pic>
        <p:nvPicPr>
          <p:cNvPr id="22" name="Picture 21" descr="A picture containing clock, snow, person, person&#10;&#10;Description automatically generated">
            <a:extLst>
              <a:ext uri="{FF2B5EF4-FFF2-40B4-BE49-F238E27FC236}">
                <a16:creationId xmlns:a16="http://schemas.microsoft.com/office/drawing/2014/main" id="{8E005C06-6928-4A68-A709-D946624218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3256" y="814614"/>
            <a:ext cx="5072743" cy="5194299"/>
          </a:xfrm>
          <a:prstGeom prst="rect">
            <a:avLst/>
          </a:prstGeom>
        </p:spPr>
      </p:pic>
    </p:spTree>
    <p:extLst>
      <p:ext uri="{BB962C8B-B14F-4D97-AF65-F5344CB8AC3E}">
        <p14:creationId xmlns:p14="http://schemas.microsoft.com/office/powerpoint/2010/main" val="131461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ncil, stationary, implement, water&#10;&#10;Description automatically generated">
            <a:extLst>
              <a:ext uri="{FF2B5EF4-FFF2-40B4-BE49-F238E27FC236}">
                <a16:creationId xmlns:a16="http://schemas.microsoft.com/office/drawing/2014/main" id="{9270D50D-5065-4ABB-97CA-A4E921ED1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2C50C1C-CD8E-4EDD-9D0D-2BA193316D01}"/>
              </a:ext>
            </a:extLst>
          </p:cNvPr>
          <p:cNvSpPr/>
          <p:nvPr/>
        </p:nvSpPr>
        <p:spPr>
          <a:xfrm>
            <a:off x="264160" y="3474570"/>
            <a:ext cx="8514080" cy="793294"/>
          </a:xfrm>
          <a:prstGeom prst="rect">
            <a:avLst/>
          </a:prstGeom>
        </p:spPr>
        <p:txBody>
          <a:bodyPr wrap="square">
            <a:spAutoFit/>
          </a:bodyPr>
          <a:lstStyle/>
          <a:p>
            <a:pPr marL="342900" indent="-342900">
              <a:lnSpc>
                <a:spcPct val="118000"/>
              </a:lnSpc>
              <a:spcAft>
                <a:spcPts val="600"/>
              </a:spcAft>
              <a:buFont typeface="Arial" panose="020B0604020202020204" pitchFamily="34" charset="0"/>
              <a:buChar char="•"/>
            </a:pPr>
            <a:r>
              <a:rPr lang="en-GB" sz="2000" kern="1400" dirty="0">
                <a:solidFill>
                  <a:srgbClr val="000000"/>
                </a:solidFill>
                <a:latin typeface="Century Gothic" panose="020B0502020202020204" pitchFamily="34" charset="0"/>
                <a:ea typeface="Times New Roman" panose="02020603050405020304" pitchFamily="18" charset="0"/>
              </a:rPr>
              <a:t>Have you familiarised yourself with the Teams icons using the Teams orientation handout? </a:t>
            </a:r>
            <a:endParaRPr lang="en-GB" sz="2000" kern="1400" dirty="0">
              <a:solidFill>
                <a:srgbClr val="000000"/>
              </a:solidFill>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C6422740-4E93-4D03-B127-6ADD1B107185}"/>
              </a:ext>
            </a:extLst>
          </p:cNvPr>
          <p:cNvSpPr txBox="1"/>
          <p:nvPr/>
        </p:nvSpPr>
        <p:spPr>
          <a:xfrm>
            <a:off x="2875280" y="254000"/>
            <a:ext cx="5039360" cy="497444"/>
          </a:xfrm>
          <a:prstGeom prst="rect">
            <a:avLst/>
          </a:prstGeom>
          <a:noFill/>
        </p:spPr>
        <p:txBody>
          <a:bodyPr wrap="square" rtlCol="0">
            <a:spAutoFit/>
          </a:bodyPr>
          <a:lstStyle/>
          <a:p>
            <a:pPr algn="ctr">
              <a:lnSpc>
                <a:spcPct val="118000"/>
              </a:lnSpc>
              <a:spcAft>
                <a:spcPts val="600"/>
              </a:spcAft>
            </a:pPr>
            <a:r>
              <a:rPr lang="en-GB" sz="2400" b="1" kern="1400" dirty="0">
                <a:solidFill>
                  <a:srgbClr val="000000"/>
                </a:solidFill>
                <a:latin typeface="Century Gothic" panose="020B0502020202020204" pitchFamily="34" charset="0"/>
                <a:ea typeface="Times New Roman" panose="02020603050405020304" pitchFamily="18" charset="0"/>
              </a:rPr>
              <a:t>Prepare for learning checklist </a:t>
            </a:r>
            <a:endParaRPr lang="en-GB" sz="2400" b="1" kern="1400" dirty="0">
              <a:solidFill>
                <a:srgbClr val="000000"/>
              </a:solidFill>
              <a:latin typeface="Calibri" panose="020F05020202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48689256-9D32-4ED3-9334-BB16250D7BF5}"/>
              </a:ext>
            </a:extLst>
          </p:cNvPr>
          <p:cNvSpPr txBox="1"/>
          <p:nvPr/>
        </p:nvSpPr>
        <p:spPr>
          <a:xfrm>
            <a:off x="212089" y="1109010"/>
            <a:ext cx="9499600" cy="793294"/>
          </a:xfrm>
          <a:prstGeom prst="rect">
            <a:avLst/>
          </a:prstGeom>
          <a:noFill/>
        </p:spPr>
        <p:txBody>
          <a:bodyPr wrap="square" rtlCol="0">
            <a:spAutoFit/>
          </a:bodyPr>
          <a:lstStyle/>
          <a:p>
            <a:pPr marL="342900" indent="-342900">
              <a:lnSpc>
                <a:spcPct val="118000"/>
              </a:lnSpc>
              <a:spcAft>
                <a:spcPts val="600"/>
              </a:spcAft>
              <a:buFont typeface="Arial" panose="020B0604020202020204" pitchFamily="34" charset="0"/>
              <a:buChar char="•"/>
            </a:pPr>
            <a:r>
              <a:rPr lang="en-GB" sz="2000" kern="1400" dirty="0">
                <a:solidFill>
                  <a:srgbClr val="000000"/>
                </a:solidFill>
                <a:latin typeface="Century Gothic" panose="020B0502020202020204" pitchFamily="34" charset="0"/>
                <a:ea typeface="Times New Roman" panose="02020603050405020304" pitchFamily="18" charset="0"/>
              </a:rPr>
              <a:t>Are you prepared and ready to start your lesson? (Pen and Paper, on time)</a:t>
            </a:r>
            <a:endParaRPr lang="en-GB" sz="2000" kern="1400" dirty="0">
              <a:solidFill>
                <a:srgbClr val="000000"/>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1F79C9FB-07D5-4742-9BF5-0BE89A70605B}"/>
              </a:ext>
            </a:extLst>
          </p:cNvPr>
          <p:cNvSpPr txBox="1"/>
          <p:nvPr/>
        </p:nvSpPr>
        <p:spPr>
          <a:xfrm>
            <a:off x="212089" y="1921200"/>
            <a:ext cx="8230871" cy="793294"/>
          </a:xfrm>
          <a:prstGeom prst="rect">
            <a:avLst/>
          </a:prstGeom>
          <a:noFill/>
        </p:spPr>
        <p:txBody>
          <a:bodyPr wrap="square" rtlCol="0">
            <a:spAutoFit/>
          </a:bodyPr>
          <a:lstStyle/>
          <a:p>
            <a:pPr marL="342900" indent="-342900">
              <a:lnSpc>
                <a:spcPct val="118000"/>
              </a:lnSpc>
              <a:spcAft>
                <a:spcPts val="600"/>
              </a:spcAft>
              <a:buFont typeface="Arial" panose="020B0604020202020204" pitchFamily="34" charset="0"/>
              <a:buChar char="•"/>
            </a:pPr>
            <a:r>
              <a:rPr lang="en-GB" sz="2000" kern="1400" dirty="0">
                <a:solidFill>
                  <a:srgbClr val="000000"/>
                </a:solidFill>
                <a:latin typeface="Century Gothic" panose="020B0502020202020204" pitchFamily="34" charset="0"/>
                <a:ea typeface="Times New Roman" panose="02020603050405020304" pitchFamily="18" charset="0"/>
              </a:rPr>
              <a:t>Are you in the right environment to learn. Free from distractions (emails, social media, TV, colleagues, family etc.)</a:t>
            </a:r>
            <a:endParaRPr lang="en-GB" sz="2000" kern="1400" dirty="0">
              <a:solidFill>
                <a:srgbClr val="000000"/>
              </a:solidFill>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D49A8216-0AAA-4F6A-830A-AF87D06797FE}"/>
              </a:ext>
            </a:extLst>
          </p:cNvPr>
          <p:cNvSpPr txBox="1"/>
          <p:nvPr/>
        </p:nvSpPr>
        <p:spPr>
          <a:xfrm>
            <a:off x="264160" y="2824480"/>
            <a:ext cx="8178800" cy="430118"/>
          </a:xfrm>
          <a:prstGeom prst="rect">
            <a:avLst/>
          </a:prstGeom>
          <a:noFill/>
        </p:spPr>
        <p:txBody>
          <a:bodyPr wrap="square" rtlCol="0">
            <a:spAutoFit/>
          </a:bodyPr>
          <a:lstStyle/>
          <a:p>
            <a:pPr marL="342900" indent="-342900">
              <a:lnSpc>
                <a:spcPct val="118000"/>
              </a:lnSpc>
              <a:spcAft>
                <a:spcPts val="600"/>
              </a:spcAft>
              <a:buFont typeface="Arial" panose="020B0604020202020204" pitchFamily="34" charset="0"/>
              <a:buChar char="•"/>
            </a:pPr>
            <a:r>
              <a:rPr lang="en-GB" sz="2000" kern="1400" dirty="0">
                <a:solidFill>
                  <a:srgbClr val="000000"/>
                </a:solidFill>
                <a:latin typeface="Century Gothic" panose="020B0502020202020204" pitchFamily="34" charset="0"/>
                <a:ea typeface="Times New Roman" panose="02020603050405020304" pitchFamily="18" charset="0"/>
              </a:rPr>
              <a:t>Are you dressed suitably for learning? (i.e. not in pyjamas)</a:t>
            </a:r>
            <a:endParaRPr lang="en-GB" sz="2000" kern="1400" dirty="0">
              <a:solidFill>
                <a:srgbClr val="000000"/>
              </a:solidFill>
              <a:latin typeface="Calibri" panose="020F0502020204030204" pitchFamily="34" charset="0"/>
              <a:ea typeface="Times New Roman" panose="02020603050405020304" pitchFamily="18" charset="0"/>
            </a:endParaRPr>
          </a:p>
        </p:txBody>
      </p:sp>
      <p:pic>
        <p:nvPicPr>
          <p:cNvPr id="10" name="Picture 9" descr="A close up of a plant&#10;&#10;Description automatically generated">
            <a:extLst>
              <a:ext uri="{FF2B5EF4-FFF2-40B4-BE49-F238E27FC236}">
                <a16:creationId xmlns:a16="http://schemas.microsoft.com/office/drawing/2014/main" id="{6BDE58CD-2925-42E6-8923-65514F5A339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95011" y="991700"/>
            <a:ext cx="495469" cy="572008"/>
          </a:xfrm>
          <a:prstGeom prst="rect">
            <a:avLst/>
          </a:prstGeom>
        </p:spPr>
      </p:pic>
      <p:pic>
        <p:nvPicPr>
          <p:cNvPr id="12" name="Picture 11" descr="A close up of a plant&#10;&#10;Description automatically generated">
            <a:extLst>
              <a:ext uri="{FF2B5EF4-FFF2-40B4-BE49-F238E27FC236}">
                <a16:creationId xmlns:a16="http://schemas.microsoft.com/office/drawing/2014/main" id="{90AC1D2A-8A5E-4F7B-BB4E-8714B43500F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63955" y="1980664"/>
            <a:ext cx="495469" cy="572008"/>
          </a:xfrm>
          <a:prstGeom prst="rect">
            <a:avLst/>
          </a:prstGeom>
        </p:spPr>
      </p:pic>
      <p:pic>
        <p:nvPicPr>
          <p:cNvPr id="13" name="Picture 12" descr="A close up of a plant&#10;&#10;Description automatically generated">
            <a:extLst>
              <a:ext uri="{FF2B5EF4-FFF2-40B4-BE49-F238E27FC236}">
                <a16:creationId xmlns:a16="http://schemas.microsoft.com/office/drawing/2014/main" id="{DE3F53AD-12A8-4389-90D2-800F293410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6154" y="2705738"/>
            <a:ext cx="495469" cy="572008"/>
          </a:xfrm>
          <a:prstGeom prst="rect">
            <a:avLst/>
          </a:prstGeom>
        </p:spPr>
      </p:pic>
      <p:pic>
        <p:nvPicPr>
          <p:cNvPr id="14" name="Picture 13" descr="A close up of a plant&#10;&#10;Description automatically generated">
            <a:extLst>
              <a:ext uri="{FF2B5EF4-FFF2-40B4-BE49-F238E27FC236}">
                <a16:creationId xmlns:a16="http://schemas.microsoft.com/office/drawing/2014/main" id="{7D7E1A58-C0F2-4A9F-8C22-77BAC92151F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6155" y="3534978"/>
            <a:ext cx="495469" cy="572008"/>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09C9217B-5E36-4F0A-8605-61537D1B26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679" y="4971462"/>
            <a:ext cx="4943475" cy="14458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30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80">
                                          <p:stCondLst>
                                            <p:cond delay="0"/>
                                          </p:stCondLst>
                                        </p:cTn>
                                        <p:tgtEl>
                                          <p:spTgt spid="16"/>
                                        </p:tgtEl>
                                      </p:cBhvr>
                                    </p:animEffect>
                                    <p:anim calcmode="lin" valueType="num">
                                      <p:cBhvr>
                                        <p:cTn id="8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5" dur="26">
                                          <p:stCondLst>
                                            <p:cond delay="650"/>
                                          </p:stCondLst>
                                        </p:cTn>
                                        <p:tgtEl>
                                          <p:spTgt spid="16"/>
                                        </p:tgtEl>
                                      </p:cBhvr>
                                      <p:to x="100000" y="60000"/>
                                    </p:animScale>
                                    <p:animScale>
                                      <p:cBhvr>
                                        <p:cTn id="86" dur="166" decel="50000">
                                          <p:stCondLst>
                                            <p:cond delay="676"/>
                                          </p:stCondLst>
                                        </p:cTn>
                                        <p:tgtEl>
                                          <p:spTgt spid="16"/>
                                        </p:tgtEl>
                                      </p:cBhvr>
                                      <p:to x="100000" y="100000"/>
                                    </p:animScale>
                                    <p:animScale>
                                      <p:cBhvr>
                                        <p:cTn id="87" dur="26">
                                          <p:stCondLst>
                                            <p:cond delay="1312"/>
                                          </p:stCondLst>
                                        </p:cTn>
                                        <p:tgtEl>
                                          <p:spTgt spid="16"/>
                                        </p:tgtEl>
                                      </p:cBhvr>
                                      <p:to x="100000" y="80000"/>
                                    </p:animScale>
                                    <p:animScale>
                                      <p:cBhvr>
                                        <p:cTn id="88" dur="166" decel="50000">
                                          <p:stCondLst>
                                            <p:cond delay="1338"/>
                                          </p:stCondLst>
                                        </p:cTn>
                                        <p:tgtEl>
                                          <p:spTgt spid="16"/>
                                        </p:tgtEl>
                                      </p:cBhvr>
                                      <p:to x="100000" y="100000"/>
                                    </p:animScale>
                                    <p:animScale>
                                      <p:cBhvr>
                                        <p:cTn id="89" dur="26">
                                          <p:stCondLst>
                                            <p:cond delay="1642"/>
                                          </p:stCondLst>
                                        </p:cTn>
                                        <p:tgtEl>
                                          <p:spTgt spid="16"/>
                                        </p:tgtEl>
                                      </p:cBhvr>
                                      <p:to x="100000" y="90000"/>
                                    </p:animScale>
                                    <p:animScale>
                                      <p:cBhvr>
                                        <p:cTn id="90" dur="166" decel="50000">
                                          <p:stCondLst>
                                            <p:cond delay="1668"/>
                                          </p:stCondLst>
                                        </p:cTn>
                                        <p:tgtEl>
                                          <p:spTgt spid="16"/>
                                        </p:tgtEl>
                                      </p:cBhvr>
                                      <p:to x="100000" y="100000"/>
                                    </p:animScale>
                                    <p:animScale>
                                      <p:cBhvr>
                                        <p:cTn id="91" dur="26">
                                          <p:stCondLst>
                                            <p:cond delay="1808"/>
                                          </p:stCondLst>
                                        </p:cTn>
                                        <p:tgtEl>
                                          <p:spTgt spid="16"/>
                                        </p:tgtEl>
                                      </p:cBhvr>
                                      <p:to x="100000" y="95000"/>
                                    </p:animScale>
                                    <p:animScale>
                                      <p:cBhvr>
                                        <p:cTn id="9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esktop computer monitor sitting on top of a computer&#10;&#10;Description automatically generated">
            <a:extLst>
              <a:ext uri="{FF2B5EF4-FFF2-40B4-BE49-F238E27FC236}">
                <a16:creationId xmlns:a16="http://schemas.microsoft.com/office/drawing/2014/main" id="{E56A2DE0-DBF3-46F9-8EBD-9A1850B56EC3}"/>
              </a:ext>
            </a:extLst>
          </p:cNvPr>
          <p:cNvPicPr>
            <a:picLocks noChangeAspect="1"/>
          </p:cNvPicPr>
          <p:nvPr/>
        </p:nvPicPr>
        <p:blipFill rotWithShape="1">
          <a:blip r:embed="rId3">
            <a:extLst>
              <a:ext uri="{28A0092B-C50C-407E-A947-70E740481C1C}">
                <a14:useLocalDpi xmlns:a14="http://schemas.microsoft.com/office/drawing/2010/main" val="0"/>
              </a:ext>
            </a:extLst>
          </a:blip>
          <a:srcRect l="6722" t="4306" r="5676" b="7500"/>
          <a:stretch/>
        </p:blipFill>
        <p:spPr>
          <a:xfrm>
            <a:off x="146958" y="457199"/>
            <a:ext cx="12045042" cy="6217104"/>
          </a:xfrm>
          <a:prstGeom prst="rect">
            <a:avLst/>
          </a:prstGeom>
        </p:spPr>
      </p:pic>
      <p:sp>
        <p:nvSpPr>
          <p:cNvPr id="5" name="Rectangle 4">
            <a:extLst>
              <a:ext uri="{FF2B5EF4-FFF2-40B4-BE49-F238E27FC236}">
                <a16:creationId xmlns:a16="http://schemas.microsoft.com/office/drawing/2014/main" id="{8C4E0803-860D-46A0-AD60-0C7F10DC54D6}"/>
              </a:ext>
            </a:extLst>
          </p:cNvPr>
          <p:cNvSpPr/>
          <p:nvPr/>
        </p:nvSpPr>
        <p:spPr>
          <a:xfrm>
            <a:off x="1926771" y="951140"/>
            <a:ext cx="8390845" cy="43053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lnSpc>
                <a:spcPct val="150000"/>
              </a:lnSpc>
              <a:spcAft>
                <a:spcPts val="0"/>
              </a:spcAft>
            </a:pPr>
            <a:r>
              <a:rPr lang="en-GB" sz="1600" b="1" u="sng" kern="1400" dirty="0">
                <a:solidFill>
                  <a:schemeClr val="accent1">
                    <a:lumMod val="50000"/>
                  </a:schemeClr>
                </a:solidFill>
                <a:latin typeface="Century Gothic" panose="020B0502020202020204" pitchFamily="34" charset="0"/>
                <a:ea typeface="Times New Roman" panose="02020603050405020304" pitchFamily="18" charset="0"/>
              </a:rPr>
              <a:t>Virtual classroom etiquette </a:t>
            </a:r>
          </a:p>
          <a:p>
            <a:pPr marL="228600" algn="ctr">
              <a:lnSpc>
                <a:spcPct val="150000"/>
              </a:lnSpc>
              <a:spcAft>
                <a:spcPts val="0"/>
              </a:spcAft>
            </a:pPr>
            <a:endParaRPr lang="en-GB" sz="1600" b="1" u="sng" kern="1400" dirty="0">
              <a:solidFill>
                <a:schemeClr val="accent1">
                  <a:lumMod val="50000"/>
                </a:schemeClr>
              </a:solidFill>
              <a:latin typeface="Century Gothic" panose="020B0502020202020204" pitchFamily="34" charset="0"/>
              <a:ea typeface="Times New Roman" panose="02020603050405020304" pitchFamily="18" charset="0"/>
            </a:endParaRPr>
          </a:p>
          <a:p>
            <a:pPr marL="571500" indent="-342900">
              <a:lnSpc>
                <a:spcPct val="150000"/>
              </a:lnSpc>
              <a:spcAft>
                <a:spcPts val="0"/>
              </a:spcAft>
              <a:buFont typeface="+mj-lt"/>
              <a:buAutoNum type="arabicPeriod"/>
            </a:pPr>
            <a:r>
              <a:rPr lang="en-GB" sz="1600" b="1" kern="1400" dirty="0">
                <a:solidFill>
                  <a:schemeClr val="accent1">
                    <a:lumMod val="50000"/>
                  </a:schemeClr>
                </a:solidFill>
                <a:latin typeface="Century Gothic" panose="020B0502020202020204" pitchFamily="34" charset="0"/>
                <a:ea typeface="Times New Roman" panose="02020603050405020304" pitchFamily="18" charset="0"/>
              </a:rPr>
              <a:t>Participate in learning activities via Chat &amp; Audio, using the icons and text box as appropriate.</a:t>
            </a:r>
          </a:p>
          <a:p>
            <a:pPr marL="571500" indent="-342900">
              <a:lnSpc>
                <a:spcPct val="150000"/>
              </a:lnSpc>
              <a:spcAft>
                <a:spcPts val="0"/>
              </a:spcAft>
              <a:buFont typeface="+mj-lt"/>
              <a:buAutoNum type="arabicPeriod"/>
            </a:pPr>
            <a:endParaRPr lang="en-GB" sz="1600" b="1" kern="1400" dirty="0">
              <a:solidFill>
                <a:schemeClr val="accent1">
                  <a:lumMod val="50000"/>
                </a:schemeClr>
              </a:solidFill>
              <a:latin typeface="Century Gothic" panose="020B0502020202020204" pitchFamily="34" charset="0"/>
              <a:ea typeface="Times New Roman" panose="02020603050405020304" pitchFamily="18" charset="0"/>
            </a:endParaRPr>
          </a:p>
          <a:p>
            <a:pPr marL="571500" indent="-342900">
              <a:lnSpc>
                <a:spcPct val="150000"/>
              </a:lnSpc>
              <a:spcAft>
                <a:spcPts val="0"/>
              </a:spcAft>
              <a:buFont typeface="+mj-lt"/>
              <a:buAutoNum type="arabicPeriod"/>
            </a:pPr>
            <a:r>
              <a:rPr lang="en-GB" sz="1600" b="1" kern="1400" dirty="0">
                <a:solidFill>
                  <a:schemeClr val="accent1">
                    <a:lumMod val="50000"/>
                  </a:schemeClr>
                </a:solidFill>
                <a:latin typeface="Century Gothic" panose="020B0502020202020204" pitchFamily="34" charset="0"/>
                <a:ea typeface="Times New Roman" panose="02020603050405020304" pitchFamily="18" charset="0"/>
              </a:rPr>
              <a:t>Always show respect for the ideas of others when commenting verbally or via Chat. Do not use any offensive or discriminatory language. </a:t>
            </a:r>
          </a:p>
          <a:p>
            <a:pPr marL="571500" indent="-342900">
              <a:lnSpc>
                <a:spcPct val="150000"/>
              </a:lnSpc>
              <a:spcAft>
                <a:spcPts val="0"/>
              </a:spcAft>
              <a:buFont typeface="+mj-lt"/>
              <a:buAutoNum type="arabicPeriod"/>
            </a:pPr>
            <a:endParaRPr lang="en-GB" sz="1600" b="1" kern="1400" dirty="0">
              <a:solidFill>
                <a:schemeClr val="accent1">
                  <a:lumMod val="50000"/>
                </a:schemeClr>
              </a:solidFill>
              <a:latin typeface="Century Gothic" panose="020B0502020202020204" pitchFamily="34" charset="0"/>
              <a:ea typeface="Times New Roman" panose="02020603050405020304" pitchFamily="18" charset="0"/>
            </a:endParaRPr>
          </a:p>
          <a:p>
            <a:pPr marL="571500" indent="-342900">
              <a:lnSpc>
                <a:spcPct val="150000"/>
              </a:lnSpc>
              <a:buFont typeface="+mj-lt"/>
              <a:buAutoNum type="arabicPeriod"/>
            </a:pPr>
            <a:r>
              <a:rPr lang="en-GB" sz="1600" b="1" dirty="0">
                <a:solidFill>
                  <a:schemeClr val="accent1">
                    <a:lumMod val="50000"/>
                  </a:schemeClr>
                </a:solidFill>
                <a:latin typeface="Century Gothic" panose="020B0502020202020204" pitchFamily="34" charset="0"/>
              </a:rPr>
              <a:t> Be a ‘good digital citizen’ and be aware of your responsibility to keep your log-in details and passwords safe. Do not share these with others. </a:t>
            </a:r>
          </a:p>
          <a:p>
            <a:pPr marL="571500" indent="-342900">
              <a:lnSpc>
                <a:spcPct val="150000"/>
              </a:lnSpc>
              <a:spcAft>
                <a:spcPts val="0"/>
              </a:spcAft>
              <a:buFont typeface="+mj-lt"/>
              <a:buAutoNum type="arabicPeriod"/>
            </a:pPr>
            <a:endParaRPr lang="en-GB" sz="1600" b="1" kern="1400" dirty="0">
              <a:solidFill>
                <a:schemeClr val="accent1">
                  <a:lumMod val="50000"/>
                </a:schemeClr>
              </a:solidFill>
              <a:latin typeface="Century Gothic" panose="020B0502020202020204" pitchFamily="34" charset="0"/>
              <a:ea typeface="Times New Roman" panose="02020603050405020304" pitchFamily="18" charset="0"/>
            </a:endParaRPr>
          </a:p>
          <a:p>
            <a:pPr marL="228600">
              <a:lnSpc>
                <a:spcPct val="150000"/>
              </a:lnSpc>
              <a:spcAft>
                <a:spcPts val="0"/>
              </a:spcAft>
            </a:pPr>
            <a:endParaRPr lang="en-GB" sz="1200" b="1" kern="1400" dirty="0">
              <a:solidFill>
                <a:schemeClr val="accent1">
                  <a:lumMod val="50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22361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83B-BEC4-42EF-8118-661EB9A447E0}"/>
              </a:ext>
            </a:extLst>
          </p:cNvPr>
          <p:cNvSpPr>
            <a:spLocks noGrp="1"/>
          </p:cNvSpPr>
          <p:nvPr>
            <p:ph type="title"/>
          </p:nvPr>
        </p:nvSpPr>
        <p:spPr>
          <a:xfrm>
            <a:off x="930954" y="85363"/>
            <a:ext cx="10608354" cy="831663"/>
          </a:xfrm>
        </p:spPr>
        <p:txBody>
          <a:bodyPr>
            <a:normAutofit/>
          </a:bodyPr>
          <a:lstStyle/>
          <a:p>
            <a:r>
              <a:rPr lang="en-GB" sz="3600" b="1">
                <a:solidFill>
                  <a:schemeClr val="bg1"/>
                </a:solidFill>
              </a:rPr>
              <a:t>In the classroom vs synchronous teaching</a:t>
            </a:r>
          </a:p>
        </p:txBody>
      </p:sp>
      <p:sp>
        <p:nvSpPr>
          <p:cNvPr id="3" name="Content Placeholder 2">
            <a:extLst>
              <a:ext uri="{FF2B5EF4-FFF2-40B4-BE49-F238E27FC236}">
                <a16:creationId xmlns:a16="http://schemas.microsoft.com/office/drawing/2014/main" id="{E58C23C2-E4CD-4FC7-AE90-9D721044B88A}"/>
              </a:ext>
            </a:extLst>
          </p:cNvPr>
          <p:cNvSpPr>
            <a:spLocks noGrp="1"/>
          </p:cNvSpPr>
          <p:nvPr>
            <p:ph idx="1"/>
          </p:nvPr>
        </p:nvSpPr>
        <p:spPr>
          <a:xfrm>
            <a:off x="930954" y="781075"/>
            <a:ext cx="10515600" cy="565883"/>
          </a:xfrm>
        </p:spPr>
        <p:txBody>
          <a:bodyPr>
            <a:normAutofit/>
          </a:bodyPr>
          <a:lstStyle/>
          <a:p>
            <a:pPr marL="0" indent="0">
              <a:buNone/>
            </a:pPr>
            <a:r>
              <a:rPr lang="en-GB" sz="2000" b="1" i="1">
                <a:solidFill>
                  <a:schemeClr val="bg1"/>
                </a:solidFill>
              </a:rPr>
              <a:t>Reflecting on last term and the accelerated pace of change….</a:t>
            </a:r>
          </a:p>
        </p:txBody>
      </p:sp>
      <p:sp>
        <p:nvSpPr>
          <p:cNvPr id="4" name="Rectangle 3">
            <a:extLst>
              <a:ext uri="{FF2B5EF4-FFF2-40B4-BE49-F238E27FC236}">
                <a16:creationId xmlns:a16="http://schemas.microsoft.com/office/drawing/2014/main" id="{5B21C162-3B6D-440D-B2E9-1768451290CD}"/>
              </a:ext>
            </a:extLst>
          </p:cNvPr>
          <p:cNvSpPr/>
          <p:nvPr/>
        </p:nvSpPr>
        <p:spPr>
          <a:xfrm>
            <a:off x="1588858" y="2685489"/>
            <a:ext cx="2209800" cy="923330"/>
          </a:xfrm>
          <a:prstGeom prst="rect">
            <a:avLst/>
          </a:prstGeom>
        </p:spPr>
        <p:txBody>
          <a:bodyPr wrap="square">
            <a:spAutoFit/>
          </a:bodyPr>
          <a:lstStyle/>
          <a:p>
            <a:pPr algn="ctr"/>
            <a:r>
              <a:rPr lang="en-GB" b="1" dirty="0">
                <a:solidFill>
                  <a:schemeClr val="accent1">
                    <a:lumMod val="50000"/>
                  </a:schemeClr>
                </a:solidFill>
              </a:rPr>
              <a:t>How do you know they know?  What have they learnt?</a:t>
            </a:r>
          </a:p>
        </p:txBody>
      </p:sp>
      <p:sp>
        <p:nvSpPr>
          <p:cNvPr id="5" name="Rectangle 4">
            <a:extLst>
              <a:ext uri="{FF2B5EF4-FFF2-40B4-BE49-F238E27FC236}">
                <a16:creationId xmlns:a16="http://schemas.microsoft.com/office/drawing/2014/main" id="{07413A84-B459-45EF-86BA-3E183168ACF0}"/>
              </a:ext>
            </a:extLst>
          </p:cNvPr>
          <p:cNvSpPr/>
          <p:nvPr/>
        </p:nvSpPr>
        <p:spPr>
          <a:xfrm>
            <a:off x="5648260" y="1785148"/>
            <a:ext cx="2325845" cy="923330"/>
          </a:xfrm>
          <a:prstGeom prst="rect">
            <a:avLst/>
          </a:prstGeom>
        </p:spPr>
        <p:txBody>
          <a:bodyPr wrap="square">
            <a:spAutoFit/>
          </a:bodyPr>
          <a:lstStyle/>
          <a:p>
            <a:pPr algn="ctr"/>
            <a:r>
              <a:rPr lang="en-GB" b="1">
                <a:solidFill>
                  <a:schemeClr val="accent1">
                    <a:lumMod val="50000"/>
                  </a:schemeClr>
                </a:solidFill>
              </a:rPr>
              <a:t>What does ‘good synchronous learning’ look like?</a:t>
            </a:r>
          </a:p>
        </p:txBody>
      </p:sp>
      <p:sp>
        <p:nvSpPr>
          <p:cNvPr id="6" name="Rectangle 5">
            <a:extLst>
              <a:ext uri="{FF2B5EF4-FFF2-40B4-BE49-F238E27FC236}">
                <a16:creationId xmlns:a16="http://schemas.microsoft.com/office/drawing/2014/main" id="{32946744-B8FD-4188-A0F9-FD5124890744}"/>
              </a:ext>
            </a:extLst>
          </p:cNvPr>
          <p:cNvSpPr/>
          <p:nvPr/>
        </p:nvSpPr>
        <p:spPr>
          <a:xfrm>
            <a:off x="3779930" y="3902800"/>
            <a:ext cx="2647941" cy="923330"/>
          </a:xfrm>
          <a:prstGeom prst="rect">
            <a:avLst/>
          </a:prstGeom>
        </p:spPr>
        <p:txBody>
          <a:bodyPr wrap="square">
            <a:spAutoFit/>
          </a:bodyPr>
          <a:lstStyle/>
          <a:p>
            <a:pPr algn="ctr"/>
            <a:r>
              <a:rPr lang="en-GB" b="1">
                <a:solidFill>
                  <a:schemeClr val="accent1">
                    <a:lumMod val="50000"/>
                  </a:schemeClr>
                </a:solidFill>
              </a:rPr>
              <a:t>How can we learn from one another and get better?</a:t>
            </a:r>
          </a:p>
        </p:txBody>
      </p:sp>
      <p:sp>
        <p:nvSpPr>
          <p:cNvPr id="7" name="Rectangle 6">
            <a:extLst>
              <a:ext uri="{FF2B5EF4-FFF2-40B4-BE49-F238E27FC236}">
                <a16:creationId xmlns:a16="http://schemas.microsoft.com/office/drawing/2014/main" id="{E790DE46-9008-4786-AD1C-1DFC567A444C}"/>
              </a:ext>
            </a:extLst>
          </p:cNvPr>
          <p:cNvSpPr/>
          <p:nvPr/>
        </p:nvSpPr>
        <p:spPr>
          <a:xfrm>
            <a:off x="8897585" y="3285653"/>
            <a:ext cx="1981633" cy="646331"/>
          </a:xfrm>
          <a:prstGeom prst="rect">
            <a:avLst/>
          </a:prstGeom>
        </p:spPr>
        <p:txBody>
          <a:bodyPr wrap="none">
            <a:spAutoFit/>
          </a:bodyPr>
          <a:lstStyle/>
          <a:p>
            <a:pPr algn="ctr"/>
            <a:r>
              <a:rPr lang="en-GB" b="1">
                <a:solidFill>
                  <a:schemeClr val="accent1">
                    <a:lumMod val="50000"/>
                  </a:schemeClr>
                </a:solidFill>
              </a:rPr>
              <a:t>What are your </a:t>
            </a:r>
          </a:p>
          <a:p>
            <a:pPr algn="ctr"/>
            <a:r>
              <a:rPr lang="en-GB" b="1">
                <a:solidFill>
                  <a:schemeClr val="accent1">
                    <a:lumMod val="50000"/>
                  </a:schemeClr>
                </a:solidFill>
              </a:rPr>
              <a:t>main concerns?</a:t>
            </a:r>
          </a:p>
        </p:txBody>
      </p:sp>
    </p:spTree>
    <p:extLst>
      <p:ext uri="{BB962C8B-B14F-4D97-AF65-F5344CB8AC3E}">
        <p14:creationId xmlns:p14="http://schemas.microsoft.com/office/powerpoint/2010/main" val="856850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FFB3-FCED-4A97-B3BF-2224599C3B2D}"/>
              </a:ext>
            </a:extLst>
          </p:cNvPr>
          <p:cNvSpPr>
            <a:spLocks noGrp="1"/>
          </p:cNvSpPr>
          <p:nvPr>
            <p:ph type="title"/>
          </p:nvPr>
        </p:nvSpPr>
        <p:spPr>
          <a:xfrm>
            <a:off x="4965430" y="629268"/>
            <a:ext cx="6586491" cy="1286160"/>
          </a:xfrm>
        </p:spPr>
        <p:txBody>
          <a:bodyPr anchor="b">
            <a:normAutofit/>
          </a:bodyPr>
          <a:lstStyle/>
          <a:p>
            <a:r>
              <a:rPr lang="en-GB" sz="4000" b="1" dirty="0">
                <a:solidFill>
                  <a:schemeClr val="accent1">
                    <a:lumMod val="75000"/>
                  </a:schemeClr>
                </a:solidFill>
                <a:latin typeface="Century Gothic" panose="020B0502020202020204" pitchFamily="34" charset="0"/>
              </a:rPr>
              <a:t>Orientation</a:t>
            </a:r>
            <a:r>
              <a:rPr lang="en-GB" sz="4000" b="1"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832D6B1F-B25A-4AFF-8A84-3688AFBC0FC9}"/>
              </a:ext>
            </a:extLst>
          </p:cNvPr>
          <p:cNvSpPr>
            <a:spLocks noGrp="1"/>
          </p:cNvSpPr>
          <p:nvPr>
            <p:ph idx="1"/>
          </p:nvPr>
        </p:nvSpPr>
        <p:spPr>
          <a:xfrm>
            <a:off x="4965431" y="2438400"/>
            <a:ext cx="6586489" cy="3785419"/>
          </a:xfrm>
        </p:spPr>
        <p:txBody>
          <a:bodyPr>
            <a:normAutofit/>
          </a:bodyPr>
          <a:lstStyle/>
          <a:p>
            <a:pPr marL="0" indent="0">
              <a:buNone/>
            </a:pPr>
            <a:endParaRPr lang="en-GB" sz="2000" dirty="0">
              <a:latin typeface="Century Gothic" panose="020B0502020202020204" pitchFamily="34" charset="0"/>
            </a:endParaRPr>
          </a:p>
          <a:p>
            <a:r>
              <a:rPr lang="en-GB" dirty="0">
                <a:solidFill>
                  <a:schemeClr val="accent1">
                    <a:lumMod val="75000"/>
                  </a:schemeClr>
                </a:solidFill>
                <a:latin typeface="Century Gothic" panose="020B0502020202020204" pitchFamily="34" charset="0"/>
              </a:rPr>
              <a:t>A pre-induction where you meet each student individually to get them logged on</a:t>
            </a:r>
          </a:p>
          <a:p>
            <a:pPr marL="0" indent="0">
              <a:buNone/>
            </a:pPr>
            <a:endParaRPr lang="en-GB" dirty="0">
              <a:solidFill>
                <a:schemeClr val="accent1">
                  <a:lumMod val="75000"/>
                </a:schemeClr>
              </a:solidFill>
              <a:latin typeface="Century Gothic" panose="020B0502020202020204" pitchFamily="34" charset="0"/>
            </a:endParaRPr>
          </a:p>
          <a:p>
            <a:r>
              <a:rPr lang="en-GB" dirty="0">
                <a:solidFill>
                  <a:schemeClr val="accent1">
                    <a:lumMod val="75000"/>
                  </a:schemeClr>
                </a:solidFill>
                <a:latin typeface="Century Gothic" panose="020B0502020202020204" pitchFamily="34" charset="0"/>
              </a:rPr>
              <a:t>A set period to ‘play around’ within a meeting setting during induction</a:t>
            </a:r>
          </a:p>
          <a:p>
            <a:pPr marL="0" indent="0">
              <a:buNone/>
            </a:pPr>
            <a:endParaRPr lang="en-GB" sz="2000" dirty="0"/>
          </a:p>
        </p:txBody>
      </p:sp>
      <p:pic>
        <p:nvPicPr>
          <p:cNvPr id="5" name="Picture 4">
            <a:extLst>
              <a:ext uri="{FF2B5EF4-FFF2-40B4-BE49-F238E27FC236}">
                <a16:creationId xmlns:a16="http://schemas.microsoft.com/office/drawing/2014/main" id="{9B9B9672-70EA-4DD8-8490-FF54822D62B2}"/>
              </a:ext>
            </a:extLst>
          </p:cNvPr>
          <p:cNvPicPr>
            <a:picLocks noChangeAspect="1"/>
          </p:cNvPicPr>
          <p:nvPr/>
        </p:nvPicPr>
        <p:blipFill rotWithShape="1">
          <a:blip r:embed="rId3">
            <a:extLst>
              <a:ext uri="{28A0092B-C50C-407E-A947-70E740481C1C}">
                <a14:useLocalDpi xmlns:a14="http://schemas.microsoft.com/office/drawing/2010/main" val="0"/>
              </a:ext>
            </a:extLst>
          </a:blip>
          <a:srcRect l="20894" r="17258" b="2"/>
          <a:stretch/>
        </p:blipFill>
        <p:spPr>
          <a:xfrm>
            <a:off x="20" y="10"/>
            <a:ext cx="4635571" cy="6857990"/>
          </a:xfrm>
          <a:prstGeom prst="rect">
            <a:avLst/>
          </a:prstGeom>
          <a:effectLst/>
        </p:spPr>
      </p:pic>
    </p:spTree>
    <p:extLst>
      <p:ext uri="{BB962C8B-B14F-4D97-AF65-F5344CB8AC3E}">
        <p14:creationId xmlns:p14="http://schemas.microsoft.com/office/powerpoint/2010/main" val="231039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C884-6A1A-4AF3-B2B9-62AB9E1B5EAE}"/>
              </a:ext>
            </a:extLst>
          </p:cNvPr>
          <p:cNvSpPr>
            <a:spLocks noGrp="1"/>
          </p:cNvSpPr>
          <p:nvPr>
            <p:ph type="title"/>
          </p:nvPr>
        </p:nvSpPr>
        <p:spPr>
          <a:xfrm>
            <a:off x="4965430" y="629268"/>
            <a:ext cx="6586491" cy="1286160"/>
          </a:xfrm>
        </p:spPr>
        <p:txBody>
          <a:bodyPr anchor="b">
            <a:normAutofit/>
          </a:bodyPr>
          <a:lstStyle/>
          <a:p>
            <a:r>
              <a:rPr lang="en-GB" sz="4100" b="1">
                <a:solidFill>
                  <a:schemeClr val="accent1">
                    <a:lumMod val="50000"/>
                  </a:schemeClr>
                </a:solidFill>
              </a:rPr>
              <a:t>Synchronous teaching – what have we learnt?</a:t>
            </a:r>
          </a:p>
        </p:txBody>
      </p:sp>
      <p:sp>
        <p:nvSpPr>
          <p:cNvPr id="3" name="Content Placeholder 2">
            <a:extLst>
              <a:ext uri="{FF2B5EF4-FFF2-40B4-BE49-F238E27FC236}">
                <a16:creationId xmlns:a16="http://schemas.microsoft.com/office/drawing/2014/main" id="{858A99C6-2670-47C8-8BA4-9F629A83369F}"/>
              </a:ext>
            </a:extLst>
          </p:cNvPr>
          <p:cNvSpPr>
            <a:spLocks noGrp="1"/>
          </p:cNvSpPr>
          <p:nvPr>
            <p:ph idx="1"/>
          </p:nvPr>
        </p:nvSpPr>
        <p:spPr>
          <a:xfrm>
            <a:off x="4965431" y="2438400"/>
            <a:ext cx="6586489" cy="3785419"/>
          </a:xfrm>
        </p:spPr>
        <p:txBody>
          <a:bodyPr>
            <a:normAutofit/>
          </a:bodyPr>
          <a:lstStyle/>
          <a:p>
            <a:r>
              <a:rPr lang="en-GB">
                <a:solidFill>
                  <a:schemeClr val="accent1">
                    <a:lumMod val="50000"/>
                  </a:schemeClr>
                </a:solidFill>
              </a:rPr>
              <a:t>What has gone well in your teaching?</a:t>
            </a:r>
          </a:p>
          <a:p>
            <a:r>
              <a:rPr lang="en-GB">
                <a:solidFill>
                  <a:schemeClr val="accent1">
                    <a:lumMod val="50000"/>
                  </a:schemeClr>
                </a:solidFill>
              </a:rPr>
              <a:t>What hasn’t gone as well as you would have liked?</a:t>
            </a:r>
          </a:p>
          <a:p>
            <a:pPr marL="0" indent="0">
              <a:buNone/>
            </a:pPr>
            <a:endParaRPr lang="en-GB" sz="2000">
              <a:solidFill>
                <a:schemeClr val="accent1">
                  <a:lumMod val="50000"/>
                </a:schemeClr>
              </a:solidFill>
            </a:endParaRPr>
          </a:p>
          <a:p>
            <a:pPr marL="0" indent="0">
              <a:buNone/>
            </a:pPr>
            <a:r>
              <a:rPr lang="en-GB" sz="2000">
                <a:solidFill>
                  <a:schemeClr val="accent1">
                    <a:lumMod val="50000"/>
                  </a:schemeClr>
                </a:solidFill>
              </a:rPr>
              <a:t>Your facilitator will explain how to complete this activity.</a:t>
            </a:r>
          </a:p>
        </p:txBody>
      </p:sp>
      <p:pic>
        <p:nvPicPr>
          <p:cNvPr id="4" name="Picture 2">
            <a:extLst>
              <a:ext uri="{FF2B5EF4-FFF2-40B4-BE49-F238E27FC236}">
                <a16:creationId xmlns:a16="http://schemas.microsoft.com/office/drawing/2014/main" id="{CB6260BF-D783-4AB3-8616-8AF4CC603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0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Connector 7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67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3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8A548CD4-4AB9-45AF-8D3D-674F13D1C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638"/>
            <a:ext cx="12192000" cy="7620000"/>
          </a:xfrm>
          <a:prstGeom prst="rect">
            <a:avLst/>
          </a:prstGeom>
        </p:spPr>
      </p:pic>
      <p:sp>
        <p:nvSpPr>
          <p:cNvPr id="2" name="Title 1">
            <a:extLst>
              <a:ext uri="{FF2B5EF4-FFF2-40B4-BE49-F238E27FC236}">
                <a16:creationId xmlns:a16="http://schemas.microsoft.com/office/drawing/2014/main" id="{EB96C884-6A1A-4AF3-B2B9-62AB9E1B5EAE}"/>
              </a:ext>
            </a:extLst>
          </p:cNvPr>
          <p:cNvSpPr>
            <a:spLocks noGrp="1"/>
          </p:cNvSpPr>
          <p:nvPr>
            <p:ph type="title"/>
          </p:nvPr>
        </p:nvSpPr>
        <p:spPr>
          <a:xfrm>
            <a:off x="606011" y="474802"/>
            <a:ext cx="5932990" cy="1325563"/>
          </a:xfrm>
        </p:spPr>
        <p:txBody>
          <a:bodyPr>
            <a:normAutofit fontScale="90000"/>
          </a:bodyPr>
          <a:lstStyle/>
          <a:p>
            <a:r>
              <a:rPr lang="en-GB" b="1">
                <a:solidFill>
                  <a:schemeClr val="bg1"/>
                </a:solidFill>
              </a:rPr>
              <a:t>Synchronous teaching – what </a:t>
            </a:r>
            <a:br>
              <a:rPr lang="en-GB" b="1">
                <a:solidFill>
                  <a:schemeClr val="bg1"/>
                </a:solidFill>
              </a:rPr>
            </a:br>
            <a:r>
              <a:rPr lang="en-GB" b="1">
                <a:solidFill>
                  <a:schemeClr val="bg1"/>
                </a:solidFill>
              </a:rPr>
              <a:t>have we learnt?</a:t>
            </a:r>
          </a:p>
        </p:txBody>
      </p:sp>
      <p:sp>
        <p:nvSpPr>
          <p:cNvPr id="3" name="Content Placeholder 2">
            <a:extLst>
              <a:ext uri="{FF2B5EF4-FFF2-40B4-BE49-F238E27FC236}">
                <a16:creationId xmlns:a16="http://schemas.microsoft.com/office/drawing/2014/main" id="{858A99C6-2670-47C8-8BA4-9F629A83369F}"/>
              </a:ext>
            </a:extLst>
          </p:cNvPr>
          <p:cNvSpPr>
            <a:spLocks noGrp="1"/>
          </p:cNvSpPr>
          <p:nvPr>
            <p:ph idx="1"/>
          </p:nvPr>
        </p:nvSpPr>
        <p:spPr>
          <a:xfrm>
            <a:off x="2895333" y="3177024"/>
            <a:ext cx="2727445" cy="4351338"/>
          </a:xfrm>
        </p:spPr>
        <p:txBody>
          <a:bodyPr/>
          <a:lstStyle/>
          <a:p>
            <a:pPr marL="0" indent="0" algn="ctr">
              <a:buNone/>
            </a:pPr>
            <a:r>
              <a:rPr lang="en-GB" b="1">
                <a:solidFill>
                  <a:schemeClr val="accent1">
                    <a:lumMod val="50000"/>
                  </a:schemeClr>
                </a:solidFill>
              </a:rPr>
              <a:t>What has gone well in your teaching?</a:t>
            </a:r>
          </a:p>
          <a:p>
            <a:pPr marL="0" indent="0" algn="ctr">
              <a:buNone/>
            </a:pPr>
            <a:endParaRPr lang="en-GB" b="1">
              <a:solidFill>
                <a:schemeClr val="accent1">
                  <a:lumMod val="50000"/>
                </a:schemeClr>
              </a:solidFill>
            </a:endParaRPr>
          </a:p>
        </p:txBody>
      </p:sp>
      <p:sp>
        <p:nvSpPr>
          <p:cNvPr id="7" name="Rectangle 6">
            <a:extLst>
              <a:ext uri="{FF2B5EF4-FFF2-40B4-BE49-F238E27FC236}">
                <a16:creationId xmlns:a16="http://schemas.microsoft.com/office/drawing/2014/main" id="{05777D92-710E-4C8C-AFFB-ACDC88EF77B6}"/>
              </a:ext>
            </a:extLst>
          </p:cNvPr>
          <p:cNvSpPr/>
          <p:nvPr/>
        </p:nvSpPr>
        <p:spPr>
          <a:xfrm>
            <a:off x="8626356" y="5592188"/>
            <a:ext cx="2868093" cy="584775"/>
          </a:xfrm>
          <a:prstGeom prst="rect">
            <a:avLst/>
          </a:prstGeom>
        </p:spPr>
        <p:txBody>
          <a:bodyPr wrap="none">
            <a:spAutoFit/>
          </a:bodyPr>
          <a:lstStyle/>
          <a:p>
            <a:r>
              <a:rPr lang="en-GB" sz="3200" b="1" dirty="0">
                <a:solidFill>
                  <a:schemeClr val="bg1"/>
                </a:solidFill>
              </a:rPr>
              <a:t>Padlet review</a:t>
            </a:r>
          </a:p>
        </p:txBody>
      </p:sp>
      <p:sp>
        <p:nvSpPr>
          <p:cNvPr id="8" name="Rectangle 7">
            <a:extLst>
              <a:ext uri="{FF2B5EF4-FFF2-40B4-BE49-F238E27FC236}">
                <a16:creationId xmlns:a16="http://schemas.microsoft.com/office/drawing/2014/main" id="{2A42D084-B432-4C27-B3DD-F772D630AE6D}"/>
              </a:ext>
            </a:extLst>
          </p:cNvPr>
          <p:cNvSpPr/>
          <p:nvPr/>
        </p:nvSpPr>
        <p:spPr>
          <a:xfrm>
            <a:off x="6531926" y="1608955"/>
            <a:ext cx="2956098" cy="1815882"/>
          </a:xfrm>
          <a:prstGeom prst="rect">
            <a:avLst/>
          </a:prstGeom>
        </p:spPr>
        <p:txBody>
          <a:bodyPr wrap="square">
            <a:spAutoFit/>
          </a:bodyPr>
          <a:lstStyle/>
          <a:p>
            <a:pPr algn="ctr"/>
            <a:r>
              <a:rPr lang="en-GB" sz="2800" b="1">
                <a:solidFill>
                  <a:schemeClr val="accent1">
                    <a:lumMod val="50000"/>
                  </a:schemeClr>
                </a:solidFill>
              </a:rPr>
              <a:t>What hasn’t gone as well as you would have liked?</a:t>
            </a:r>
          </a:p>
        </p:txBody>
      </p:sp>
    </p:spTree>
    <p:extLst>
      <p:ext uri="{BB962C8B-B14F-4D97-AF65-F5344CB8AC3E}">
        <p14:creationId xmlns:p14="http://schemas.microsoft.com/office/powerpoint/2010/main" val="751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83B-BEC4-42EF-8118-661EB9A447E0}"/>
              </a:ext>
            </a:extLst>
          </p:cNvPr>
          <p:cNvSpPr>
            <a:spLocks noGrp="1"/>
          </p:cNvSpPr>
          <p:nvPr>
            <p:ph type="title"/>
          </p:nvPr>
        </p:nvSpPr>
        <p:spPr>
          <a:xfrm>
            <a:off x="930954" y="85363"/>
            <a:ext cx="10608354" cy="831663"/>
          </a:xfrm>
        </p:spPr>
        <p:txBody>
          <a:bodyPr>
            <a:normAutofit fontScale="90000"/>
          </a:bodyPr>
          <a:lstStyle/>
          <a:p>
            <a:r>
              <a:rPr lang="en-GB" sz="3600" b="1">
                <a:solidFill>
                  <a:schemeClr val="bg1"/>
                </a:solidFill>
              </a:rPr>
              <a:t>What did you learn from the pre-training webinar?</a:t>
            </a:r>
          </a:p>
        </p:txBody>
      </p:sp>
      <p:sp>
        <p:nvSpPr>
          <p:cNvPr id="3" name="Content Placeholder 2">
            <a:extLst>
              <a:ext uri="{FF2B5EF4-FFF2-40B4-BE49-F238E27FC236}">
                <a16:creationId xmlns:a16="http://schemas.microsoft.com/office/drawing/2014/main" id="{E58C23C2-E4CD-4FC7-AE90-9D721044B88A}"/>
              </a:ext>
            </a:extLst>
          </p:cNvPr>
          <p:cNvSpPr>
            <a:spLocks noGrp="1"/>
          </p:cNvSpPr>
          <p:nvPr>
            <p:ph idx="1"/>
          </p:nvPr>
        </p:nvSpPr>
        <p:spPr>
          <a:xfrm>
            <a:off x="930954" y="781075"/>
            <a:ext cx="10515600" cy="565883"/>
          </a:xfrm>
        </p:spPr>
        <p:txBody>
          <a:bodyPr vert="horz" lIns="91440" tIns="45720" rIns="91440" bIns="45720" rtlCol="0" anchor="t">
            <a:normAutofit/>
          </a:bodyPr>
          <a:lstStyle/>
          <a:p>
            <a:pPr marL="0" indent="0">
              <a:buNone/>
            </a:pPr>
            <a:r>
              <a:rPr lang="en-GB" sz="2000" b="1" i="1">
                <a:solidFill>
                  <a:schemeClr val="bg1"/>
                </a:solidFill>
              </a:rPr>
              <a:t>Reflections might include....</a:t>
            </a:r>
          </a:p>
        </p:txBody>
      </p:sp>
      <p:sp>
        <p:nvSpPr>
          <p:cNvPr id="4" name="Rectangle 3">
            <a:extLst>
              <a:ext uri="{FF2B5EF4-FFF2-40B4-BE49-F238E27FC236}">
                <a16:creationId xmlns:a16="http://schemas.microsoft.com/office/drawing/2014/main" id="{5B21C162-3B6D-440D-B2E9-1768451290CD}"/>
              </a:ext>
            </a:extLst>
          </p:cNvPr>
          <p:cNvSpPr/>
          <p:nvPr/>
        </p:nvSpPr>
        <p:spPr>
          <a:xfrm>
            <a:off x="1588858" y="2524622"/>
            <a:ext cx="2209800" cy="1569660"/>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F0302020204030204"/>
                <a:ea typeface="+mn-lt"/>
                <a:cs typeface="+mn-lt"/>
              </a:rPr>
              <a:t>Setting the weather</a:t>
            </a:r>
            <a:endParaRPr kumimoji="0" lang="en-US"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•Specifying goals</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•Motivating action</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•Planning action</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•Relaunching habits</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07413A84-B459-45EF-86BA-3E183168ACF0}"/>
              </a:ext>
            </a:extLst>
          </p:cNvPr>
          <p:cNvSpPr/>
          <p:nvPr/>
        </p:nvSpPr>
        <p:spPr>
          <a:xfrm>
            <a:off x="5648260" y="1658148"/>
            <a:ext cx="2393578" cy="1815882"/>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F0302020204030204"/>
                <a:ea typeface="+mn-lt"/>
                <a:cs typeface="+mn-lt"/>
              </a:rPr>
              <a:t>Mobile-ready content</a:t>
            </a:r>
            <a:endParaRPr kumimoji="0" lang="en-US"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•Readability</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•High-contrast colours</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•Minimal text</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•Powerful images</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•Simplicity</a:t>
            </a:r>
            <a:endParaRPr kumimoji="0" lang="en-GB"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endParaRPr>
          </a:p>
        </p:txBody>
      </p:sp>
      <p:sp>
        <p:nvSpPr>
          <p:cNvPr id="6" name="Rectangle 5">
            <a:extLst>
              <a:ext uri="{FF2B5EF4-FFF2-40B4-BE49-F238E27FC236}">
                <a16:creationId xmlns:a16="http://schemas.microsoft.com/office/drawing/2014/main" id="{32946744-B8FD-4188-A0F9-FD5124890744}"/>
              </a:ext>
            </a:extLst>
          </p:cNvPr>
          <p:cNvSpPr/>
          <p:nvPr/>
        </p:nvSpPr>
        <p:spPr>
          <a:xfrm>
            <a:off x="3779930" y="3657267"/>
            <a:ext cx="2647941" cy="1569660"/>
          </a:xfrm>
          <a:prstGeom prst="rect">
            <a:avLst/>
          </a:prstGeom>
        </p:spPr>
        <p:txBody>
          <a:bodyPr wrap="square" lIns="91440" tIns="45720" rIns="91440" bIns="45720" anchor="t">
            <a:spAutoFit/>
          </a:bodyPr>
          <a:lstStyle/>
          <a:p>
            <a:pPr algn="ctr">
              <a:defRPr/>
            </a:pPr>
            <a:r>
              <a:rPr lang="en-GB" sz="1600" b="1">
                <a:latin typeface="Century Gothic" panose="020F0302020204030204"/>
              </a:rPr>
              <a:t>Going 'off platform'</a:t>
            </a:r>
            <a:endParaRPr lang="en-GB" sz="1600" b="1" i="0" u="none" strike="noStrike" kern="1200" cap="none" spc="0" normalizeH="0" baseline="0" noProof="0">
              <a:ln>
                <a:noFill/>
              </a:ln>
              <a:effectLst/>
              <a:uLnTx/>
              <a:uFillTx/>
              <a:latin typeface="Century Gothic" panose="020F0302020204030204"/>
            </a:endParaRPr>
          </a:p>
          <a:p>
            <a:pPr algn="ctr">
              <a:defRPr/>
            </a:pPr>
            <a:r>
              <a:rPr lang="en-GB" sz="1600">
                <a:ea typeface="+mn-lt"/>
                <a:cs typeface="+mn-lt"/>
              </a:rPr>
              <a:t>• Asking learners to collaborate off platform e.g. Padlet</a:t>
            </a:r>
          </a:p>
          <a:p>
            <a:pPr algn="ctr">
              <a:defRPr/>
            </a:pPr>
            <a:r>
              <a:rPr lang="en-GB" sz="1600">
                <a:ea typeface="+mn-lt"/>
                <a:cs typeface="+mn-lt"/>
              </a:rPr>
              <a:t>• Learners carrying out a task then returning</a:t>
            </a:r>
            <a:endParaRPr lang="en-GB" sz="1600"/>
          </a:p>
        </p:txBody>
      </p:sp>
      <p:sp>
        <p:nvSpPr>
          <p:cNvPr id="7" name="Rectangle 6">
            <a:extLst>
              <a:ext uri="{FF2B5EF4-FFF2-40B4-BE49-F238E27FC236}">
                <a16:creationId xmlns:a16="http://schemas.microsoft.com/office/drawing/2014/main" id="{E790DE46-9008-4786-AD1C-1DFC567A444C}"/>
              </a:ext>
            </a:extLst>
          </p:cNvPr>
          <p:cNvSpPr/>
          <p:nvPr/>
        </p:nvSpPr>
        <p:spPr>
          <a:xfrm>
            <a:off x="8422434" y="2845385"/>
            <a:ext cx="2931934" cy="209288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F0302020204030204"/>
                <a:ea typeface="+mn-lt"/>
                <a:cs typeface="+mn-lt"/>
              </a:rPr>
              <a:t>Consistency</a:t>
            </a:r>
            <a:endParaRPr kumimoji="0" lang="en-US" sz="1600" b="0" i="0" u="none" strike="noStrike" kern="1200" cap="none" spc="0" normalizeH="0" baseline="0" noProof="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F0302020204030204"/>
                <a:ea typeface="+mn-lt"/>
                <a:cs typeface="+mn-lt"/>
              </a:rPr>
              <a:t>•Icons to indicate expected activity</a:t>
            </a:r>
          </a:p>
          <a:p>
            <a:pPr algn="ctr">
              <a:defRPr/>
            </a:pPr>
            <a:r>
              <a:rPr kumimoji="0" lang="en-GB" sz="1600" b="0" i="0" u="none" strike="noStrike" kern="1200" cap="none" spc="0" normalizeH="0" baseline="0" noProof="0">
                <a:ln>
                  <a:noFill/>
                </a:ln>
                <a:effectLst/>
                <a:uLnTx/>
                <a:uFillTx/>
                <a:latin typeface="Century Gothic" panose="020F0302020204030204"/>
                <a:ea typeface="+mn-lt"/>
                <a:cs typeface="+mn-lt"/>
              </a:rPr>
              <a:t>•</a:t>
            </a:r>
            <a:r>
              <a:rPr lang="en-GB" sz="1600">
                <a:latin typeface="Century Gothic" panose="020F0302020204030204"/>
                <a:ea typeface="+mn-lt"/>
                <a:cs typeface="+mn-lt"/>
              </a:rPr>
              <a:t>Use of chat box and higher/lower order questioning for</a:t>
            </a:r>
          </a:p>
          <a:p>
            <a:pPr algn="ctr">
              <a:defRPr/>
            </a:pPr>
            <a:r>
              <a:rPr lang="en-GB" sz="1600">
                <a:latin typeface="Century Gothic" panose="020F0302020204030204"/>
                <a:ea typeface="+mn-lt"/>
                <a:cs typeface="+mn-lt"/>
              </a:rPr>
              <a:t>assessment</a:t>
            </a:r>
            <a:endParaRPr lang="en-GB" sz="1600" b="0" i="0" u="none" strike="noStrike" kern="1200" cap="none" spc="0" normalizeH="0" baseline="0" noProof="0">
              <a:ln>
                <a:noFill/>
              </a:ln>
              <a:effectLst/>
              <a:uLnTx/>
              <a:uFillTx/>
              <a:latin typeface="Century Gothic" panose="020F0302020204030204"/>
            </a:endParaRPr>
          </a:p>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kumimoji="0" lang="en-GB" sz="18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7769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C884-6A1A-4AF3-B2B9-62AB9E1B5EAE}"/>
              </a:ext>
            </a:extLst>
          </p:cNvPr>
          <p:cNvSpPr>
            <a:spLocks noGrp="1"/>
          </p:cNvSpPr>
          <p:nvPr>
            <p:ph type="title"/>
          </p:nvPr>
        </p:nvSpPr>
        <p:spPr>
          <a:xfrm>
            <a:off x="5081016" y="231736"/>
            <a:ext cx="6586491" cy="1286160"/>
          </a:xfrm>
        </p:spPr>
        <p:txBody>
          <a:bodyPr anchor="b">
            <a:normAutofit/>
          </a:bodyPr>
          <a:lstStyle/>
          <a:p>
            <a:r>
              <a:rPr lang="en-GB" b="1">
                <a:solidFill>
                  <a:schemeClr val="accent1">
                    <a:lumMod val="50000"/>
                  </a:schemeClr>
                </a:solidFill>
              </a:rPr>
              <a:t>Today we will….</a:t>
            </a:r>
          </a:p>
        </p:txBody>
      </p:sp>
      <p:sp>
        <p:nvSpPr>
          <p:cNvPr id="3" name="Content Placeholder 2">
            <a:extLst>
              <a:ext uri="{FF2B5EF4-FFF2-40B4-BE49-F238E27FC236}">
                <a16:creationId xmlns:a16="http://schemas.microsoft.com/office/drawing/2014/main" id="{858A99C6-2670-47C8-8BA4-9F629A83369F}"/>
              </a:ext>
            </a:extLst>
          </p:cNvPr>
          <p:cNvSpPr>
            <a:spLocks noGrp="1"/>
          </p:cNvSpPr>
          <p:nvPr>
            <p:ph idx="1"/>
          </p:nvPr>
        </p:nvSpPr>
        <p:spPr>
          <a:xfrm>
            <a:off x="4965431" y="2438400"/>
            <a:ext cx="6586489" cy="3785419"/>
          </a:xfrm>
        </p:spPr>
        <p:txBody>
          <a:bodyPr>
            <a:normAutofit/>
          </a:bodyPr>
          <a:lstStyle/>
          <a:p>
            <a:r>
              <a:rPr lang="en-GB" sz="2000" b="1">
                <a:solidFill>
                  <a:schemeClr val="accent1">
                    <a:lumMod val="50000"/>
                  </a:schemeClr>
                </a:solidFill>
              </a:rPr>
              <a:t>Explore what good synchronous teaching looks like and how we can improve our practice when designing remote learning.</a:t>
            </a:r>
          </a:p>
          <a:p>
            <a:r>
              <a:rPr lang="en-GB" sz="2000" b="1">
                <a:solidFill>
                  <a:schemeClr val="accent1">
                    <a:lumMod val="50000"/>
                  </a:schemeClr>
                </a:solidFill>
              </a:rPr>
              <a:t>Review two or three synchronous learning sessions identifying strengths and areas for development.</a:t>
            </a:r>
          </a:p>
          <a:p>
            <a:r>
              <a:rPr lang="en-GB" sz="2000" b="1">
                <a:solidFill>
                  <a:schemeClr val="accent1">
                    <a:lumMod val="50000"/>
                  </a:schemeClr>
                </a:solidFill>
              </a:rPr>
              <a:t>Consider effective ways of cascading training and providing feedback to peers.</a:t>
            </a:r>
          </a:p>
          <a:p>
            <a:r>
              <a:rPr lang="en-GB" sz="2000" b="1">
                <a:solidFill>
                  <a:schemeClr val="accent1">
                    <a:lumMod val="50000"/>
                  </a:schemeClr>
                </a:solidFill>
              </a:rPr>
              <a:t>Reflect on next steps – what is missing?</a:t>
            </a:r>
          </a:p>
        </p:txBody>
      </p:sp>
      <p:pic>
        <p:nvPicPr>
          <p:cNvPr id="5" name="Picture 4" descr="A close up of a logo&#10;&#10;Description automatically generated">
            <a:extLst>
              <a:ext uri="{FF2B5EF4-FFF2-40B4-BE49-F238E27FC236}">
                <a16:creationId xmlns:a16="http://schemas.microsoft.com/office/drawing/2014/main" id="{0CED725C-DF96-4DF8-B8E4-907FEE39D72F}"/>
              </a:ext>
            </a:extLst>
          </p:cNvPr>
          <p:cNvPicPr>
            <a:picLocks noChangeAspect="1"/>
          </p:cNvPicPr>
          <p:nvPr/>
        </p:nvPicPr>
        <p:blipFill rotWithShape="1">
          <a:blip r:embed="rId3">
            <a:extLst>
              <a:ext uri="{28A0092B-C50C-407E-A947-70E740481C1C}">
                <a14:useLocalDpi xmlns:a14="http://schemas.microsoft.com/office/drawing/2010/main" val="0"/>
              </a:ext>
            </a:extLst>
          </a:blip>
          <a:srcRect l="4067" r="2833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DA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38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C06C0EF-1BBA-42BE-B599-FD5D47AAD83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b="1">
                <a:solidFill>
                  <a:srgbClr val="FFFFFF"/>
                </a:solidFill>
              </a:rPr>
              <a:t>S</a:t>
            </a:r>
            <a:r>
              <a:rPr lang="en-US" sz="3700" b="1" kern="1200">
                <a:solidFill>
                  <a:srgbClr val="FFFFFF"/>
                </a:solidFill>
                <a:latin typeface="+mj-lt"/>
                <a:ea typeface="+mj-ea"/>
                <a:cs typeface="+mj-cs"/>
              </a:rPr>
              <a:t>ynchronous learning review process</a:t>
            </a:r>
          </a:p>
        </p:txBody>
      </p:sp>
      <p:pic>
        <p:nvPicPr>
          <p:cNvPr id="6" name="Picture 5" descr="A picture containing indoor, sitting, table, small&#10;&#10;Description automatically generated">
            <a:extLst>
              <a:ext uri="{FF2B5EF4-FFF2-40B4-BE49-F238E27FC236}">
                <a16:creationId xmlns:a16="http://schemas.microsoft.com/office/drawing/2014/main" id="{6CF98AF4-F313-4B02-93E9-F00A5F8F2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786" y="492573"/>
            <a:ext cx="4557616" cy="5880796"/>
          </a:xfrm>
          <a:prstGeom prst="rect">
            <a:avLst/>
          </a:prstGeom>
        </p:spPr>
      </p:pic>
    </p:spTree>
    <p:extLst>
      <p:ext uri="{BB962C8B-B14F-4D97-AF65-F5344CB8AC3E}">
        <p14:creationId xmlns:p14="http://schemas.microsoft.com/office/powerpoint/2010/main" val="423785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2F-0ACD-4FCF-8635-A79FA57F5B1F}"/>
              </a:ext>
            </a:extLst>
          </p:cNvPr>
          <p:cNvSpPr>
            <a:spLocks noGrp="1"/>
          </p:cNvSpPr>
          <p:nvPr>
            <p:ph type="title"/>
          </p:nvPr>
        </p:nvSpPr>
        <p:spPr/>
        <p:txBody>
          <a:bodyPr/>
          <a:lstStyle/>
          <a:p>
            <a:r>
              <a:rPr lang="en-GB" b="1">
                <a:solidFill>
                  <a:schemeClr val="accent1">
                    <a:lumMod val="50000"/>
                  </a:schemeClr>
                </a:solidFill>
              </a:rPr>
              <a:t>First lesson review – the context</a:t>
            </a:r>
          </a:p>
        </p:txBody>
      </p:sp>
      <p:sp>
        <p:nvSpPr>
          <p:cNvPr id="3" name="Content Placeholder 2">
            <a:extLst>
              <a:ext uri="{FF2B5EF4-FFF2-40B4-BE49-F238E27FC236}">
                <a16:creationId xmlns:a16="http://schemas.microsoft.com/office/drawing/2014/main" id="{FE392BDE-6AC5-47F8-BBE9-B035D1D871AE}"/>
              </a:ext>
            </a:extLst>
          </p:cNvPr>
          <p:cNvSpPr>
            <a:spLocks noGrp="1"/>
          </p:cNvSpPr>
          <p:nvPr>
            <p:ph idx="1"/>
          </p:nvPr>
        </p:nvSpPr>
        <p:spPr>
          <a:xfrm>
            <a:off x="838200" y="1632194"/>
            <a:ext cx="10515600" cy="1796806"/>
          </a:xfrm>
        </p:spPr>
        <p:txBody>
          <a:bodyPr>
            <a:normAutofit/>
          </a:bodyPr>
          <a:lstStyle/>
          <a:p>
            <a:pPr marL="0" indent="0">
              <a:buNone/>
            </a:pPr>
            <a:r>
              <a:rPr lang="en-GB">
                <a:solidFill>
                  <a:schemeClr val="accent1">
                    <a:lumMod val="50000"/>
                  </a:schemeClr>
                </a:solidFill>
              </a:rPr>
              <a:t>Grab a pen and paper.</a:t>
            </a:r>
          </a:p>
          <a:p>
            <a:pPr marL="0" indent="0">
              <a:buNone/>
            </a:pPr>
            <a:r>
              <a:rPr lang="en-GB">
                <a:solidFill>
                  <a:schemeClr val="accent1">
                    <a:lumMod val="50000"/>
                  </a:schemeClr>
                </a:solidFill>
              </a:rPr>
              <a:t>Draw and label two columns as follows:</a:t>
            </a:r>
          </a:p>
          <a:p>
            <a:pPr marL="0" indent="0">
              <a:buNone/>
            </a:pPr>
            <a:endParaRPr lang="en-GB">
              <a:solidFill>
                <a:schemeClr val="accent1">
                  <a:lumMod val="50000"/>
                </a:schemeClr>
              </a:solidFill>
            </a:endParaRPr>
          </a:p>
        </p:txBody>
      </p:sp>
      <p:graphicFrame>
        <p:nvGraphicFramePr>
          <p:cNvPr id="5" name="Table 2">
            <a:extLst>
              <a:ext uri="{FF2B5EF4-FFF2-40B4-BE49-F238E27FC236}">
                <a16:creationId xmlns:a16="http://schemas.microsoft.com/office/drawing/2014/main" id="{2E935AD9-4B73-4561-AD63-74CC8C0B3241}"/>
              </a:ext>
            </a:extLst>
          </p:cNvPr>
          <p:cNvGraphicFramePr>
            <a:graphicFrameLocks noGrp="1"/>
          </p:cNvGraphicFramePr>
          <p:nvPr>
            <p:extLst>
              <p:ext uri="{D42A27DB-BD31-4B8C-83A1-F6EECF244321}">
                <p14:modId xmlns:p14="http://schemas.microsoft.com/office/powerpoint/2010/main" val="1838386876"/>
              </p:ext>
            </p:extLst>
          </p:nvPr>
        </p:nvGraphicFramePr>
        <p:xfrm>
          <a:off x="939800" y="2889857"/>
          <a:ext cx="10274300" cy="3579568"/>
        </p:xfrm>
        <a:graphic>
          <a:graphicData uri="http://schemas.openxmlformats.org/drawingml/2006/table">
            <a:tbl>
              <a:tblPr firstRow="1" bandRow="1">
                <a:tableStyleId>{5C22544A-7EE6-4342-B048-85BDC9FD1C3A}</a:tableStyleId>
              </a:tblPr>
              <a:tblGrid>
                <a:gridCol w="4775200">
                  <a:extLst>
                    <a:ext uri="{9D8B030D-6E8A-4147-A177-3AD203B41FA5}">
                      <a16:colId xmlns:a16="http://schemas.microsoft.com/office/drawing/2014/main" val="2248895541"/>
                    </a:ext>
                  </a:extLst>
                </a:gridCol>
                <a:gridCol w="5499100">
                  <a:extLst>
                    <a:ext uri="{9D8B030D-6E8A-4147-A177-3AD203B41FA5}">
                      <a16:colId xmlns:a16="http://schemas.microsoft.com/office/drawing/2014/main" val="334663151"/>
                    </a:ext>
                  </a:extLst>
                </a:gridCol>
              </a:tblGrid>
              <a:tr h="447446">
                <a:tc>
                  <a:txBody>
                    <a:bodyPr/>
                    <a:lstStyle/>
                    <a:p>
                      <a:r>
                        <a:rPr lang="en-GB"/>
                        <a:t>Teacher activity</a:t>
                      </a:r>
                    </a:p>
                  </a:txBody>
                  <a:tcPr/>
                </a:tc>
                <a:tc>
                  <a:txBody>
                    <a:bodyPr/>
                    <a:lstStyle/>
                    <a:p>
                      <a:r>
                        <a:rPr lang="en-GB"/>
                        <a:t>Expected learner activity</a:t>
                      </a:r>
                    </a:p>
                  </a:txBody>
                  <a:tcPr/>
                </a:tc>
                <a:extLst>
                  <a:ext uri="{0D108BD9-81ED-4DB2-BD59-A6C34878D82A}">
                    <a16:rowId xmlns:a16="http://schemas.microsoft.com/office/drawing/2014/main" val="4287709128"/>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362035887"/>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1587769333"/>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384773381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938143884"/>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2932650862"/>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96123079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378774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Online Media 1" title="Asynchronous Learning #1: How to get started with asynchronous learning">
            <a:hlinkClick r:id="" action="ppaction://media"/>
            <a:extLst>
              <a:ext uri="{FF2B5EF4-FFF2-40B4-BE49-F238E27FC236}">
                <a16:creationId xmlns:a16="http://schemas.microsoft.com/office/drawing/2014/main" id="{12DB0512-FE30-4CE5-BD09-EB1C6BCE98FD}"/>
              </a:ext>
            </a:extLst>
          </p:cNvPr>
          <p:cNvPicPr>
            <a:picLocks noRot="1" noChangeAspect="1"/>
          </p:cNvPicPr>
          <p:nvPr>
            <a:videoFile r:link="rId1"/>
          </p:nvPr>
        </p:nvPicPr>
        <p:blipFill>
          <a:blip r:embed="rId4"/>
          <a:stretch>
            <a:fillRect/>
          </a:stretch>
        </p:blipFill>
        <p:spPr>
          <a:xfrm>
            <a:off x="2124075" y="452219"/>
            <a:ext cx="7943850" cy="5953561"/>
          </a:xfrm>
          <a:prstGeom prst="rect">
            <a:avLst/>
          </a:prstGeom>
        </p:spPr>
      </p:pic>
    </p:spTree>
    <p:extLst>
      <p:ext uri="{BB962C8B-B14F-4D97-AF65-F5344CB8AC3E}">
        <p14:creationId xmlns:p14="http://schemas.microsoft.com/office/powerpoint/2010/main" val="40148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642A8E78D2B4A81FF462964F96D96" ma:contentTypeVersion="7" ma:contentTypeDescription="Create a new document." ma:contentTypeScope="" ma:versionID="afb0c99a83ef277e5db64316f83f1413">
  <xsd:schema xmlns:xsd="http://www.w3.org/2001/XMLSchema" xmlns:xs="http://www.w3.org/2001/XMLSchema" xmlns:p="http://schemas.microsoft.com/office/2006/metadata/properties" xmlns:ns2="22321896-d354-40da-98ae-64384e0e8fbf" xmlns:ns3="7e4519a4-87f8-44cf-9470-78dac5b61ffd" targetNamespace="http://schemas.microsoft.com/office/2006/metadata/properties" ma:root="true" ma:fieldsID="7c75ff74086620a4f4a9e99594c0a997" ns2:_="" ns3:_="">
    <xsd:import namespace="22321896-d354-40da-98ae-64384e0e8fbf"/>
    <xsd:import namespace="7e4519a4-87f8-44cf-9470-78dac5b61f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21896-d354-40da-98ae-64384e0e8f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519a4-87f8-44cf-9470-78dac5b61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1B399D-93A3-4352-B956-9DE26E665D4D}">
  <ds:schemaRefs>
    <ds:schemaRef ds:uri="22321896-d354-40da-98ae-64384e0e8fbf"/>
    <ds:schemaRef ds:uri="7e4519a4-87f8-44cf-9470-78dac5b61f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AC25CE-7646-4E3B-B310-BD7E969B26CB}">
  <ds:schemaRefs>
    <ds:schemaRef ds:uri="http://schemas.microsoft.com/sharepoint/v3/contenttype/forms"/>
  </ds:schemaRefs>
</ds:datastoreItem>
</file>

<file path=customXml/itemProps3.xml><?xml version="1.0" encoding="utf-8"?>
<ds:datastoreItem xmlns:ds="http://schemas.openxmlformats.org/officeDocument/2006/customXml" ds:itemID="{65FA8434-B325-4A9E-870A-10A52D01FD8B}">
  <ds:schemaRefs>
    <ds:schemaRef ds:uri="22321896-d354-40da-98ae-64384e0e8fbf"/>
    <ds:schemaRef ds:uri="7e4519a4-87f8-44cf-9470-78dac5b61f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TotalTime>
  <Words>2084</Words>
  <Application>Microsoft Office PowerPoint</Application>
  <PresentationFormat>Widescreen</PresentationFormat>
  <Paragraphs>232</Paragraphs>
  <Slides>20</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Office Theme</vt:lpstr>
      <vt:lpstr>What does good look like?</vt:lpstr>
      <vt:lpstr>In the classroom vs synchronous teaching</vt:lpstr>
      <vt:lpstr>Synchronous teaching – what have we learnt?</vt:lpstr>
      <vt:lpstr>Synchronous teaching – what  have we learnt?</vt:lpstr>
      <vt:lpstr>What did you learn from the pre-training webinar?</vt:lpstr>
      <vt:lpstr>Today we will….</vt:lpstr>
      <vt:lpstr>Synchronous learning review process</vt:lpstr>
      <vt:lpstr>First lesson review – the context</vt:lpstr>
      <vt:lpstr>PowerPoint Presentation</vt:lpstr>
      <vt:lpstr>Learning moments – something like this….</vt:lpstr>
      <vt:lpstr>Learning moments – something like this….</vt:lpstr>
      <vt:lpstr>Feedback – strengths and areas for development?</vt:lpstr>
      <vt:lpstr>Second lesson review – the context</vt:lpstr>
      <vt:lpstr>Second lesson review</vt:lpstr>
      <vt:lpstr>Feedback - Feedback – strengths and areas for development?</vt:lpstr>
      <vt:lpstr>PowerPoint Presentation</vt:lpstr>
      <vt:lpstr>PowerPoint Presentation</vt:lpstr>
      <vt:lpstr>PowerPoint Presentation</vt:lpstr>
      <vt:lpstr>PowerPoint Presentation</vt:lpstr>
      <vt:lpstr>Orientation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good look like?</dc:title>
  <dc:creator>Anna Kettlewell</dc:creator>
  <cp:lastModifiedBy>Jon Rashid</cp:lastModifiedBy>
  <cp:revision>10</cp:revision>
  <dcterms:created xsi:type="dcterms:W3CDTF">2020-09-02T15:08:04Z</dcterms:created>
  <dcterms:modified xsi:type="dcterms:W3CDTF">2020-10-17T09:58:03Z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0x010100F4E642A8E78D2B4A81FF462964F96D96</vt:lpwstr>
  </property>
</Properties>
</file>