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335" r:id="rId6"/>
    <p:sldId id="257" r:id="rId7"/>
    <p:sldId id="299" r:id="rId8"/>
    <p:sldId id="258" r:id="rId9"/>
    <p:sldId id="300" r:id="rId10"/>
    <p:sldId id="278" r:id="rId11"/>
    <p:sldId id="259" r:id="rId12"/>
    <p:sldId id="260" r:id="rId13"/>
    <p:sldId id="310" r:id="rId14"/>
    <p:sldId id="276" r:id="rId15"/>
    <p:sldId id="309" r:id="rId16"/>
    <p:sldId id="293" r:id="rId17"/>
    <p:sldId id="277" r:id="rId18"/>
    <p:sldId id="289" r:id="rId19"/>
    <p:sldId id="297" r:id="rId20"/>
    <p:sldId id="263" r:id="rId21"/>
    <p:sldId id="304" r:id="rId22"/>
    <p:sldId id="305" r:id="rId23"/>
    <p:sldId id="311" r:id="rId24"/>
    <p:sldId id="333" r:id="rId25"/>
    <p:sldId id="265" r:id="rId26"/>
    <p:sldId id="294" r:id="rId27"/>
    <p:sldId id="266" r:id="rId28"/>
    <p:sldId id="298" r:id="rId29"/>
    <p:sldId id="267" r:id="rId30"/>
    <p:sldId id="320" r:id="rId31"/>
    <p:sldId id="321" r:id="rId32"/>
    <p:sldId id="307" r:id="rId33"/>
    <p:sldId id="264" r:id="rId34"/>
    <p:sldId id="322" r:id="rId35"/>
    <p:sldId id="261" r:id="rId36"/>
    <p:sldId id="323" r:id="rId37"/>
    <p:sldId id="324" r:id="rId38"/>
    <p:sldId id="325" r:id="rId39"/>
    <p:sldId id="326" r:id="rId40"/>
    <p:sldId id="327" r:id="rId41"/>
    <p:sldId id="330" r:id="rId42"/>
    <p:sldId id="334" r:id="rId43"/>
    <p:sldId id="318" r:id="rId44"/>
    <p:sldId id="268" r:id="rId45"/>
    <p:sldId id="312" r:id="rId46"/>
    <p:sldId id="316" r:id="rId47"/>
    <p:sldId id="315" r:id="rId48"/>
    <p:sldId id="317" r:id="rId49"/>
    <p:sldId id="269" r:id="rId50"/>
    <p:sldId id="270" r:id="rId51"/>
    <p:sldId id="271" r:id="rId52"/>
    <p:sldId id="308" r:id="rId53"/>
    <p:sldId id="272" r:id="rId54"/>
    <p:sldId id="331" r:id="rId55"/>
    <p:sldId id="280" r:id="rId56"/>
    <p:sldId id="284" r:id="rId5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B878A-7B58-424E-B159-CD3F97DAD167}" v="110" dt="2020-11-11T11:12:36.754"/>
    <p1510:client id="{2111B58F-77FB-420F-9125-872F971A6962}" v="65" dt="2020-11-10T12:28:48.073"/>
    <p1510:client id="{348B62A4-CDE2-4B20-8069-6A10B91EC9DB}" v="40" dt="2020-11-06T09:40:46.968"/>
    <p1510:client id="{7C6AA6C2-2D5C-49DF-98F7-5201E20D1F14}" v="31" dt="2020-11-05T13:41:07.922"/>
    <p1510:client id="{BC1261BA-2EE7-40D3-BDA0-7112F3E6A84F}" v="1" dt="2020-11-11T17:13:30.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59476" autoAdjust="0"/>
  </p:normalViewPr>
  <p:slideViewPr>
    <p:cSldViewPr snapToGrid="0">
      <p:cViewPr varScale="1">
        <p:scale>
          <a:sx n="62" d="100"/>
          <a:sy n="62" d="100"/>
        </p:scale>
        <p:origin x="6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6" Type="http://schemas.openxmlformats.org/officeDocument/2006/relationships/image" Target="../media/image52.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svg"/><Relationship Id="rId1"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21.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48.svg"/><Relationship Id="rId2" Type="http://schemas.openxmlformats.org/officeDocument/2006/relationships/image" Target="../media/image38.svg"/><Relationship Id="rId16" Type="http://schemas.openxmlformats.org/officeDocument/2006/relationships/image" Target="../media/image52.svg"/><Relationship Id="rId1" Type="http://schemas.openxmlformats.org/officeDocument/2006/relationships/image" Target="../media/image53.png"/><Relationship Id="rId6" Type="http://schemas.openxmlformats.org/officeDocument/2006/relationships/image" Target="../media/image42.svg"/><Relationship Id="rId11" Type="http://schemas.openxmlformats.org/officeDocument/2006/relationships/image" Target="../media/image58.png"/><Relationship Id="rId5" Type="http://schemas.openxmlformats.org/officeDocument/2006/relationships/image" Target="../media/image55.png"/><Relationship Id="rId15" Type="http://schemas.openxmlformats.org/officeDocument/2006/relationships/image" Target="../media/image60.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57.png"/><Relationship Id="rId1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CF63E-3193-4B24-BBD1-C978A720323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BCEB57C-642F-4F18-9C32-83DB998758CC}">
      <dgm:prSet/>
      <dgm:spPr/>
      <dgm:t>
        <a:bodyPr/>
        <a:lstStyle/>
        <a:p>
          <a:pPr>
            <a:lnSpc>
              <a:spcPct val="100000"/>
            </a:lnSpc>
          </a:pPr>
          <a:r>
            <a:rPr lang="en-GB" b="1">
              <a:solidFill>
                <a:srgbClr val="002060"/>
              </a:solidFill>
              <a:latin typeface="Century Gothic"/>
            </a:rPr>
            <a:t>Have you been conducting asynchronous and/or synchronous learning?</a:t>
          </a:r>
          <a:endParaRPr lang="en-US" b="1">
            <a:solidFill>
              <a:srgbClr val="002060"/>
            </a:solidFill>
            <a:latin typeface="Century Gothic"/>
          </a:endParaRPr>
        </a:p>
      </dgm:t>
    </dgm:pt>
    <dgm:pt modelId="{9512EA09-929C-4E3F-B20C-BDF6AEE869A0}" type="parTrans" cxnId="{80B1AB65-2331-4378-9FCA-392F756568A9}">
      <dgm:prSet/>
      <dgm:spPr/>
      <dgm:t>
        <a:bodyPr/>
        <a:lstStyle/>
        <a:p>
          <a:endParaRPr lang="en-US"/>
        </a:p>
      </dgm:t>
    </dgm:pt>
    <dgm:pt modelId="{0BD11A93-B497-44BF-BD9E-4016D460FB16}" type="sibTrans" cxnId="{80B1AB65-2331-4378-9FCA-392F756568A9}">
      <dgm:prSet/>
      <dgm:spPr/>
      <dgm:t>
        <a:bodyPr/>
        <a:lstStyle/>
        <a:p>
          <a:endParaRPr lang="en-US"/>
        </a:p>
      </dgm:t>
    </dgm:pt>
    <dgm:pt modelId="{EDD251C8-3A0E-4FF6-9EE4-2AC331DE92AA}">
      <dgm:prSet/>
      <dgm:spPr/>
      <dgm:t>
        <a:bodyPr/>
        <a:lstStyle/>
        <a:p>
          <a:pPr>
            <a:lnSpc>
              <a:spcPct val="100000"/>
            </a:lnSpc>
          </a:pPr>
          <a:r>
            <a:rPr lang="en-GB" b="1">
              <a:solidFill>
                <a:srgbClr val="002060"/>
              </a:solidFill>
              <a:latin typeface="Century Gothic"/>
            </a:rPr>
            <a:t>How has it been going?</a:t>
          </a:r>
          <a:endParaRPr lang="en-US" b="1">
            <a:solidFill>
              <a:srgbClr val="002060"/>
            </a:solidFill>
            <a:latin typeface="Century Gothic"/>
          </a:endParaRPr>
        </a:p>
      </dgm:t>
    </dgm:pt>
    <dgm:pt modelId="{1FFAF35A-B96D-422F-83E4-2BD16885F626}" type="parTrans" cxnId="{2CF2E471-D3EA-4E49-A99B-40C64F24F2DE}">
      <dgm:prSet/>
      <dgm:spPr/>
      <dgm:t>
        <a:bodyPr/>
        <a:lstStyle/>
        <a:p>
          <a:endParaRPr lang="en-US"/>
        </a:p>
      </dgm:t>
    </dgm:pt>
    <dgm:pt modelId="{F08FC519-2C0F-485E-B949-E64AB49F90D8}" type="sibTrans" cxnId="{2CF2E471-D3EA-4E49-A99B-40C64F24F2DE}">
      <dgm:prSet/>
      <dgm:spPr/>
      <dgm:t>
        <a:bodyPr/>
        <a:lstStyle/>
        <a:p>
          <a:endParaRPr lang="en-US"/>
        </a:p>
      </dgm:t>
    </dgm:pt>
    <dgm:pt modelId="{543E5BDC-E279-4CA0-96C2-8A98DE2C6F5F}" type="pres">
      <dgm:prSet presAssocID="{486CF63E-3193-4B24-BBD1-C978A7203231}" presName="root" presStyleCnt="0">
        <dgm:presLayoutVars>
          <dgm:dir/>
          <dgm:resizeHandles val="exact"/>
        </dgm:presLayoutVars>
      </dgm:prSet>
      <dgm:spPr/>
    </dgm:pt>
    <dgm:pt modelId="{6F08C7C7-FF69-4031-BB47-F3746AA6A4A5}" type="pres">
      <dgm:prSet presAssocID="{BBCEB57C-642F-4F18-9C32-83DB998758CC}" presName="compNode" presStyleCnt="0"/>
      <dgm:spPr/>
    </dgm:pt>
    <dgm:pt modelId="{A941FA14-273A-4613-B35A-860A5E5981C8}" type="pres">
      <dgm:prSet presAssocID="{BBCEB57C-642F-4F18-9C32-83DB998758C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ngle gear"/>
        </a:ext>
      </dgm:extLst>
    </dgm:pt>
    <dgm:pt modelId="{CE554F36-F5EB-403C-8DE9-22D5C7065651}" type="pres">
      <dgm:prSet presAssocID="{BBCEB57C-642F-4F18-9C32-83DB998758CC}" presName="spaceRect" presStyleCnt="0"/>
      <dgm:spPr/>
    </dgm:pt>
    <dgm:pt modelId="{45F1182F-7EE5-4ECB-80B0-3EA77D9DF7A3}" type="pres">
      <dgm:prSet presAssocID="{BBCEB57C-642F-4F18-9C32-83DB998758CC}" presName="textRect" presStyleLbl="revTx" presStyleIdx="0" presStyleCnt="2">
        <dgm:presLayoutVars>
          <dgm:chMax val="1"/>
          <dgm:chPref val="1"/>
        </dgm:presLayoutVars>
      </dgm:prSet>
      <dgm:spPr/>
    </dgm:pt>
    <dgm:pt modelId="{B0DE4779-4404-4199-BA03-458E7A23DDB2}" type="pres">
      <dgm:prSet presAssocID="{0BD11A93-B497-44BF-BD9E-4016D460FB16}" presName="sibTrans" presStyleCnt="0"/>
      <dgm:spPr/>
    </dgm:pt>
    <dgm:pt modelId="{7F83B608-7843-4191-BB0E-E717BD8AE0FE}" type="pres">
      <dgm:prSet presAssocID="{EDD251C8-3A0E-4FF6-9EE4-2AC331DE92AA}" presName="compNode" presStyleCnt="0"/>
      <dgm:spPr/>
    </dgm:pt>
    <dgm:pt modelId="{27D66CAC-C3C1-4C1F-B37F-93763D47B44E}" type="pres">
      <dgm:prSet presAssocID="{EDD251C8-3A0E-4FF6-9EE4-2AC331DE92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ansfer"/>
        </a:ext>
      </dgm:extLst>
    </dgm:pt>
    <dgm:pt modelId="{362846B7-D434-4BE6-ADE3-8DB77A049D03}" type="pres">
      <dgm:prSet presAssocID="{EDD251C8-3A0E-4FF6-9EE4-2AC331DE92AA}" presName="spaceRect" presStyleCnt="0"/>
      <dgm:spPr/>
    </dgm:pt>
    <dgm:pt modelId="{CB454689-1E96-4F3B-BEB1-07B03929A2A3}" type="pres">
      <dgm:prSet presAssocID="{EDD251C8-3A0E-4FF6-9EE4-2AC331DE92AA}" presName="textRect" presStyleLbl="revTx" presStyleIdx="1" presStyleCnt="2">
        <dgm:presLayoutVars>
          <dgm:chMax val="1"/>
          <dgm:chPref val="1"/>
        </dgm:presLayoutVars>
      </dgm:prSet>
      <dgm:spPr/>
    </dgm:pt>
  </dgm:ptLst>
  <dgm:cxnLst>
    <dgm:cxn modelId="{F5085316-E462-40D6-993F-CC5604D41762}" type="presOf" srcId="{BBCEB57C-642F-4F18-9C32-83DB998758CC}" destId="{45F1182F-7EE5-4ECB-80B0-3EA77D9DF7A3}" srcOrd="0" destOrd="0" presId="urn:microsoft.com/office/officeart/2018/2/layout/IconLabelList"/>
    <dgm:cxn modelId="{80B1AB65-2331-4378-9FCA-392F756568A9}" srcId="{486CF63E-3193-4B24-BBD1-C978A7203231}" destId="{BBCEB57C-642F-4F18-9C32-83DB998758CC}" srcOrd="0" destOrd="0" parTransId="{9512EA09-929C-4E3F-B20C-BDF6AEE869A0}" sibTransId="{0BD11A93-B497-44BF-BD9E-4016D460FB16}"/>
    <dgm:cxn modelId="{1DC7CF4E-18DB-4FAD-A1B8-5CB4F5A04CB3}" type="presOf" srcId="{486CF63E-3193-4B24-BBD1-C978A7203231}" destId="{543E5BDC-E279-4CA0-96C2-8A98DE2C6F5F}" srcOrd="0" destOrd="0" presId="urn:microsoft.com/office/officeart/2018/2/layout/IconLabelList"/>
    <dgm:cxn modelId="{2CF2E471-D3EA-4E49-A99B-40C64F24F2DE}" srcId="{486CF63E-3193-4B24-BBD1-C978A7203231}" destId="{EDD251C8-3A0E-4FF6-9EE4-2AC331DE92AA}" srcOrd="1" destOrd="0" parTransId="{1FFAF35A-B96D-422F-83E4-2BD16885F626}" sibTransId="{F08FC519-2C0F-485E-B949-E64AB49F90D8}"/>
    <dgm:cxn modelId="{485BB69C-A9D0-4ECA-AE2A-2BC0D227E9A9}" type="presOf" srcId="{EDD251C8-3A0E-4FF6-9EE4-2AC331DE92AA}" destId="{CB454689-1E96-4F3B-BEB1-07B03929A2A3}" srcOrd="0" destOrd="0" presId="urn:microsoft.com/office/officeart/2018/2/layout/IconLabelList"/>
    <dgm:cxn modelId="{A62B76AC-312B-453E-8CAC-2D638D70F869}" type="presParOf" srcId="{543E5BDC-E279-4CA0-96C2-8A98DE2C6F5F}" destId="{6F08C7C7-FF69-4031-BB47-F3746AA6A4A5}" srcOrd="0" destOrd="0" presId="urn:microsoft.com/office/officeart/2018/2/layout/IconLabelList"/>
    <dgm:cxn modelId="{3F65FBC6-8BE3-4E70-91A5-31D5E01F6A86}" type="presParOf" srcId="{6F08C7C7-FF69-4031-BB47-F3746AA6A4A5}" destId="{A941FA14-273A-4613-B35A-860A5E5981C8}" srcOrd="0" destOrd="0" presId="urn:microsoft.com/office/officeart/2018/2/layout/IconLabelList"/>
    <dgm:cxn modelId="{E3C90F9A-F47E-4766-BC34-83F5B1509129}" type="presParOf" srcId="{6F08C7C7-FF69-4031-BB47-F3746AA6A4A5}" destId="{CE554F36-F5EB-403C-8DE9-22D5C7065651}" srcOrd="1" destOrd="0" presId="urn:microsoft.com/office/officeart/2018/2/layout/IconLabelList"/>
    <dgm:cxn modelId="{72C4C29D-0EE8-46B4-8D9E-BA96D9D85CC8}" type="presParOf" srcId="{6F08C7C7-FF69-4031-BB47-F3746AA6A4A5}" destId="{45F1182F-7EE5-4ECB-80B0-3EA77D9DF7A3}" srcOrd="2" destOrd="0" presId="urn:microsoft.com/office/officeart/2018/2/layout/IconLabelList"/>
    <dgm:cxn modelId="{1A035D93-BFC8-4788-B45A-D8B692782315}" type="presParOf" srcId="{543E5BDC-E279-4CA0-96C2-8A98DE2C6F5F}" destId="{B0DE4779-4404-4199-BA03-458E7A23DDB2}" srcOrd="1" destOrd="0" presId="urn:microsoft.com/office/officeart/2018/2/layout/IconLabelList"/>
    <dgm:cxn modelId="{4C105330-1193-4E12-92C1-BA34DC7E1748}" type="presParOf" srcId="{543E5BDC-E279-4CA0-96C2-8A98DE2C6F5F}" destId="{7F83B608-7843-4191-BB0E-E717BD8AE0FE}" srcOrd="2" destOrd="0" presId="urn:microsoft.com/office/officeart/2018/2/layout/IconLabelList"/>
    <dgm:cxn modelId="{F4D9C43F-A7B7-430C-B67F-ED9A083E5F16}" type="presParOf" srcId="{7F83B608-7843-4191-BB0E-E717BD8AE0FE}" destId="{27D66CAC-C3C1-4C1F-B37F-93763D47B44E}" srcOrd="0" destOrd="0" presId="urn:microsoft.com/office/officeart/2018/2/layout/IconLabelList"/>
    <dgm:cxn modelId="{279B81FA-820B-470A-ABF7-4FDC103B502C}" type="presParOf" srcId="{7F83B608-7843-4191-BB0E-E717BD8AE0FE}" destId="{362846B7-D434-4BE6-ADE3-8DB77A049D03}" srcOrd="1" destOrd="0" presId="urn:microsoft.com/office/officeart/2018/2/layout/IconLabelList"/>
    <dgm:cxn modelId="{3C0A630F-26D3-4CD1-8AF8-E0518C1A156C}" type="presParOf" srcId="{7F83B608-7843-4191-BB0E-E717BD8AE0FE}" destId="{CB454689-1E96-4F3B-BEB1-07B03929A2A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7B298-40DD-40A2-A1D5-3DCF59FC02D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D1E038-D4DA-4769-A8E8-9714EF4B2A46}">
      <dgm:prSet/>
      <dgm:spPr/>
      <dgm:t>
        <a:bodyPr/>
        <a:lstStyle/>
        <a:p>
          <a:pPr>
            <a:lnSpc>
              <a:spcPct val="100000"/>
            </a:lnSpc>
            <a:defRPr cap="all"/>
          </a:pPr>
          <a:r>
            <a:rPr lang="en-GB" b="1" dirty="0"/>
            <a:t>Sequencing</a:t>
          </a:r>
          <a:r>
            <a:rPr lang="en-GB" dirty="0"/>
            <a:t> - mapping out the learning journey</a:t>
          </a:r>
          <a:endParaRPr lang="en-US" dirty="0"/>
        </a:p>
      </dgm:t>
    </dgm:pt>
    <dgm:pt modelId="{786C4173-6D92-4AA9-A540-90DA94162FC8}" type="parTrans" cxnId="{35403C7B-151A-40C8-BD40-AF3ED75F6335}">
      <dgm:prSet/>
      <dgm:spPr/>
      <dgm:t>
        <a:bodyPr/>
        <a:lstStyle/>
        <a:p>
          <a:endParaRPr lang="en-US"/>
        </a:p>
      </dgm:t>
    </dgm:pt>
    <dgm:pt modelId="{D378910C-74EB-44BD-92E8-BF004054DEDF}" type="sibTrans" cxnId="{35403C7B-151A-40C8-BD40-AF3ED75F6335}">
      <dgm:prSet/>
      <dgm:spPr/>
      <dgm:t>
        <a:bodyPr/>
        <a:lstStyle/>
        <a:p>
          <a:endParaRPr lang="en-US"/>
        </a:p>
      </dgm:t>
    </dgm:pt>
    <dgm:pt modelId="{8454E5C9-5A93-44A1-877A-01AA308C9703}">
      <dgm:prSet/>
      <dgm:spPr/>
      <dgm:t>
        <a:bodyPr/>
        <a:lstStyle/>
        <a:p>
          <a:pPr>
            <a:lnSpc>
              <a:spcPct val="100000"/>
            </a:lnSpc>
            <a:defRPr cap="all"/>
          </a:pPr>
          <a:r>
            <a:rPr lang="en-GB" dirty="0"/>
            <a:t>The importance of </a:t>
          </a:r>
          <a:r>
            <a:rPr lang="en-GB" b="1" dirty="0"/>
            <a:t>knowledge</a:t>
          </a:r>
          <a:endParaRPr lang="en-US" dirty="0"/>
        </a:p>
      </dgm:t>
    </dgm:pt>
    <dgm:pt modelId="{54D5F366-5B44-4B20-8EC9-5EB7B426C68F}" type="parTrans" cxnId="{1D6B40D7-3D19-4B67-8283-F0B4B4A03E7F}">
      <dgm:prSet/>
      <dgm:spPr/>
      <dgm:t>
        <a:bodyPr/>
        <a:lstStyle/>
        <a:p>
          <a:endParaRPr lang="en-US"/>
        </a:p>
      </dgm:t>
    </dgm:pt>
    <dgm:pt modelId="{648CE960-7790-4992-B5F0-9279B7013C7B}" type="sibTrans" cxnId="{1D6B40D7-3D19-4B67-8283-F0B4B4A03E7F}">
      <dgm:prSet/>
      <dgm:spPr/>
      <dgm:t>
        <a:bodyPr/>
        <a:lstStyle/>
        <a:p>
          <a:endParaRPr lang="en-US"/>
        </a:p>
      </dgm:t>
    </dgm:pt>
    <dgm:pt modelId="{AF159B8E-251F-4825-A3B5-D5BBCB26DDCE}">
      <dgm:prSet/>
      <dgm:spPr/>
      <dgm:t>
        <a:bodyPr/>
        <a:lstStyle/>
        <a:p>
          <a:pPr>
            <a:lnSpc>
              <a:spcPct val="100000"/>
            </a:lnSpc>
            <a:defRPr cap="all"/>
          </a:pPr>
          <a:r>
            <a:rPr lang="en-GB" b="1" dirty="0"/>
            <a:t>Retention of knowledge, recall and schema </a:t>
          </a:r>
          <a:r>
            <a:rPr lang="en-GB" dirty="0"/>
            <a:t>(memory)</a:t>
          </a:r>
          <a:endParaRPr lang="en-US" dirty="0"/>
        </a:p>
      </dgm:t>
    </dgm:pt>
    <dgm:pt modelId="{532C294C-059F-4AE0-A4AC-11495C33A556}" type="parTrans" cxnId="{1993C12C-9F76-4C10-9ABF-A84C633DC58C}">
      <dgm:prSet/>
      <dgm:spPr/>
      <dgm:t>
        <a:bodyPr/>
        <a:lstStyle/>
        <a:p>
          <a:endParaRPr lang="en-US"/>
        </a:p>
      </dgm:t>
    </dgm:pt>
    <dgm:pt modelId="{B83C73F9-E59E-4C30-85D9-9B6AE8694076}" type="sibTrans" cxnId="{1993C12C-9F76-4C10-9ABF-A84C633DC58C}">
      <dgm:prSet/>
      <dgm:spPr/>
      <dgm:t>
        <a:bodyPr/>
        <a:lstStyle/>
        <a:p>
          <a:endParaRPr lang="en-US"/>
        </a:p>
      </dgm:t>
    </dgm:pt>
    <dgm:pt modelId="{074B66B6-F1CD-4CFE-9F9A-F86AEA064D4E}" type="pres">
      <dgm:prSet presAssocID="{2F37B298-40DD-40A2-A1D5-3DCF59FC02D7}" presName="root" presStyleCnt="0">
        <dgm:presLayoutVars>
          <dgm:dir/>
          <dgm:resizeHandles val="exact"/>
        </dgm:presLayoutVars>
      </dgm:prSet>
      <dgm:spPr/>
    </dgm:pt>
    <dgm:pt modelId="{FCE62151-7FBA-4922-B321-5A49F9649117}" type="pres">
      <dgm:prSet presAssocID="{10D1E038-D4DA-4769-A8E8-9714EF4B2A46}" presName="compNode" presStyleCnt="0"/>
      <dgm:spPr/>
    </dgm:pt>
    <dgm:pt modelId="{49FB661F-BB35-46F4-A3CC-BE1946FB70CE}" type="pres">
      <dgm:prSet presAssocID="{10D1E038-D4DA-4769-A8E8-9714EF4B2A46}" presName="iconBgRect" presStyleLbl="bgShp" presStyleIdx="0" presStyleCnt="3"/>
      <dgm:spPr>
        <a:prstGeom prst="round2DiagRect">
          <a:avLst>
            <a:gd name="adj1" fmla="val 29727"/>
            <a:gd name="adj2" fmla="val 0"/>
          </a:avLst>
        </a:prstGeom>
      </dgm:spPr>
    </dgm:pt>
    <dgm:pt modelId="{FB462387-DE0B-4F68-822A-F6280763A676}" type="pres">
      <dgm:prSet presAssocID="{10D1E038-D4DA-4769-A8E8-9714EF4B2A46}"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6184AB62-27EC-442D-BCB4-5657F84275D4}" type="pres">
      <dgm:prSet presAssocID="{10D1E038-D4DA-4769-A8E8-9714EF4B2A46}" presName="spaceRect" presStyleCnt="0"/>
      <dgm:spPr/>
    </dgm:pt>
    <dgm:pt modelId="{57A9F9CB-08CF-40BB-A89B-393AB6A0003F}" type="pres">
      <dgm:prSet presAssocID="{10D1E038-D4DA-4769-A8E8-9714EF4B2A46}" presName="textRect" presStyleLbl="revTx" presStyleIdx="0" presStyleCnt="3">
        <dgm:presLayoutVars>
          <dgm:chMax val="1"/>
          <dgm:chPref val="1"/>
        </dgm:presLayoutVars>
      </dgm:prSet>
      <dgm:spPr/>
    </dgm:pt>
    <dgm:pt modelId="{182378A6-81C3-4728-9109-C170BD170B9B}" type="pres">
      <dgm:prSet presAssocID="{D378910C-74EB-44BD-92E8-BF004054DEDF}" presName="sibTrans" presStyleCnt="0"/>
      <dgm:spPr/>
    </dgm:pt>
    <dgm:pt modelId="{35E264AD-F0A5-4A0A-97D0-EB0924F63F9E}" type="pres">
      <dgm:prSet presAssocID="{8454E5C9-5A93-44A1-877A-01AA308C9703}" presName="compNode" presStyleCnt="0"/>
      <dgm:spPr/>
    </dgm:pt>
    <dgm:pt modelId="{747900FA-B070-434F-A52D-A5B8BAA41254}" type="pres">
      <dgm:prSet presAssocID="{8454E5C9-5A93-44A1-877A-01AA308C9703}" presName="iconBgRect" presStyleLbl="bgShp" presStyleIdx="1" presStyleCnt="3"/>
      <dgm:spPr>
        <a:prstGeom prst="round2DiagRect">
          <a:avLst>
            <a:gd name="adj1" fmla="val 29727"/>
            <a:gd name="adj2" fmla="val 0"/>
          </a:avLst>
        </a:prstGeom>
      </dgm:spPr>
    </dgm:pt>
    <dgm:pt modelId="{6D5E2E55-A51E-45F2-AB77-36D701E4AF59}" type="pres">
      <dgm:prSet presAssocID="{8454E5C9-5A93-44A1-877A-01AA308C9703}"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0920DC1-3E82-4485-BA2D-A52C41011F1B}" type="pres">
      <dgm:prSet presAssocID="{8454E5C9-5A93-44A1-877A-01AA308C9703}" presName="spaceRect" presStyleCnt="0"/>
      <dgm:spPr/>
    </dgm:pt>
    <dgm:pt modelId="{0219D7E1-B2BE-49D4-AE5C-E97C45AC7DD3}" type="pres">
      <dgm:prSet presAssocID="{8454E5C9-5A93-44A1-877A-01AA308C9703}" presName="textRect" presStyleLbl="revTx" presStyleIdx="1" presStyleCnt="3">
        <dgm:presLayoutVars>
          <dgm:chMax val="1"/>
          <dgm:chPref val="1"/>
        </dgm:presLayoutVars>
      </dgm:prSet>
      <dgm:spPr/>
    </dgm:pt>
    <dgm:pt modelId="{C0F1C103-9447-4849-832D-9059B23AFFAE}" type="pres">
      <dgm:prSet presAssocID="{648CE960-7790-4992-B5F0-9279B7013C7B}" presName="sibTrans" presStyleCnt="0"/>
      <dgm:spPr/>
    </dgm:pt>
    <dgm:pt modelId="{958B96C6-58B5-479C-AA52-A6DE4727C1B8}" type="pres">
      <dgm:prSet presAssocID="{AF159B8E-251F-4825-A3B5-D5BBCB26DDCE}" presName="compNode" presStyleCnt="0"/>
      <dgm:spPr/>
    </dgm:pt>
    <dgm:pt modelId="{78380781-84E6-4DE9-BA59-116A01BBEEFA}" type="pres">
      <dgm:prSet presAssocID="{AF159B8E-251F-4825-A3B5-D5BBCB26DDCE}" presName="iconBgRect" presStyleLbl="bgShp" presStyleIdx="2" presStyleCnt="3"/>
      <dgm:spPr>
        <a:prstGeom prst="round2DiagRect">
          <a:avLst>
            <a:gd name="adj1" fmla="val 29727"/>
            <a:gd name="adj2" fmla="val 0"/>
          </a:avLst>
        </a:prstGeom>
      </dgm:spPr>
    </dgm:pt>
    <dgm:pt modelId="{39B21F93-1304-45BA-82F7-10F2860B2A08}" type="pres">
      <dgm:prSet presAssocID="{AF159B8E-251F-4825-A3B5-D5BBCB26DDCE}"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E842F5CD-45B3-424E-B0D1-311655478400}" type="pres">
      <dgm:prSet presAssocID="{AF159B8E-251F-4825-A3B5-D5BBCB26DDCE}" presName="spaceRect" presStyleCnt="0"/>
      <dgm:spPr/>
    </dgm:pt>
    <dgm:pt modelId="{616B5361-27BE-49AA-B0AB-7BB97729F6A6}" type="pres">
      <dgm:prSet presAssocID="{AF159B8E-251F-4825-A3B5-D5BBCB26DDCE}" presName="textRect" presStyleLbl="revTx" presStyleIdx="2" presStyleCnt="3">
        <dgm:presLayoutVars>
          <dgm:chMax val="1"/>
          <dgm:chPref val="1"/>
        </dgm:presLayoutVars>
      </dgm:prSet>
      <dgm:spPr/>
    </dgm:pt>
  </dgm:ptLst>
  <dgm:cxnLst>
    <dgm:cxn modelId="{A42AB118-0343-48CF-82A9-F2327033696E}" type="presOf" srcId="{8454E5C9-5A93-44A1-877A-01AA308C9703}" destId="{0219D7E1-B2BE-49D4-AE5C-E97C45AC7DD3}" srcOrd="0" destOrd="0" presId="urn:microsoft.com/office/officeart/2018/5/layout/IconLeafLabelList"/>
    <dgm:cxn modelId="{1993C12C-9F76-4C10-9ABF-A84C633DC58C}" srcId="{2F37B298-40DD-40A2-A1D5-3DCF59FC02D7}" destId="{AF159B8E-251F-4825-A3B5-D5BBCB26DDCE}" srcOrd="2" destOrd="0" parTransId="{532C294C-059F-4AE0-A4AC-11495C33A556}" sibTransId="{B83C73F9-E59E-4C30-85D9-9B6AE8694076}"/>
    <dgm:cxn modelId="{AD80E366-A448-4B3F-9F04-14DCF7462A61}" type="presOf" srcId="{AF159B8E-251F-4825-A3B5-D5BBCB26DDCE}" destId="{616B5361-27BE-49AA-B0AB-7BB97729F6A6}" srcOrd="0" destOrd="0" presId="urn:microsoft.com/office/officeart/2018/5/layout/IconLeafLabelList"/>
    <dgm:cxn modelId="{FACFFD74-3E88-4117-B911-435D8B0875AB}" type="presOf" srcId="{10D1E038-D4DA-4769-A8E8-9714EF4B2A46}" destId="{57A9F9CB-08CF-40BB-A89B-393AB6A0003F}" srcOrd="0" destOrd="0" presId="urn:microsoft.com/office/officeart/2018/5/layout/IconLeafLabelList"/>
    <dgm:cxn modelId="{35403C7B-151A-40C8-BD40-AF3ED75F6335}" srcId="{2F37B298-40DD-40A2-A1D5-3DCF59FC02D7}" destId="{10D1E038-D4DA-4769-A8E8-9714EF4B2A46}" srcOrd="0" destOrd="0" parTransId="{786C4173-6D92-4AA9-A540-90DA94162FC8}" sibTransId="{D378910C-74EB-44BD-92E8-BF004054DEDF}"/>
    <dgm:cxn modelId="{1D6B40D7-3D19-4B67-8283-F0B4B4A03E7F}" srcId="{2F37B298-40DD-40A2-A1D5-3DCF59FC02D7}" destId="{8454E5C9-5A93-44A1-877A-01AA308C9703}" srcOrd="1" destOrd="0" parTransId="{54D5F366-5B44-4B20-8EC9-5EB7B426C68F}" sibTransId="{648CE960-7790-4992-B5F0-9279B7013C7B}"/>
    <dgm:cxn modelId="{C42F9CE1-1C4D-4532-A586-99126F41DDE0}" type="presOf" srcId="{2F37B298-40DD-40A2-A1D5-3DCF59FC02D7}" destId="{074B66B6-F1CD-4CFE-9F9A-F86AEA064D4E}" srcOrd="0" destOrd="0" presId="urn:microsoft.com/office/officeart/2018/5/layout/IconLeafLabelList"/>
    <dgm:cxn modelId="{485BD941-D4F1-429A-9BED-B8D9124DBD55}" type="presParOf" srcId="{074B66B6-F1CD-4CFE-9F9A-F86AEA064D4E}" destId="{FCE62151-7FBA-4922-B321-5A49F9649117}" srcOrd="0" destOrd="0" presId="urn:microsoft.com/office/officeart/2018/5/layout/IconLeafLabelList"/>
    <dgm:cxn modelId="{4A5E0C25-D211-475F-BD84-6ED92600D2F4}" type="presParOf" srcId="{FCE62151-7FBA-4922-B321-5A49F9649117}" destId="{49FB661F-BB35-46F4-A3CC-BE1946FB70CE}" srcOrd="0" destOrd="0" presId="urn:microsoft.com/office/officeart/2018/5/layout/IconLeafLabelList"/>
    <dgm:cxn modelId="{F66DC4B2-67C6-4AE0-AEFC-2B21B3C3CA31}" type="presParOf" srcId="{FCE62151-7FBA-4922-B321-5A49F9649117}" destId="{FB462387-DE0B-4F68-822A-F6280763A676}" srcOrd="1" destOrd="0" presId="urn:microsoft.com/office/officeart/2018/5/layout/IconLeafLabelList"/>
    <dgm:cxn modelId="{856A7F69-C1D4-4CE5-98D4-0B6A122C8EC2}" type="presParOf" srcId="{FCE62151-7FBA-4922-B321-5A49F9649117}" destId="{6184AB62-27EC-442D-BCB4-5657F84275D4}" srcOrd="2" destOrd="0" presId="urn:microsoft.com/office/officeart/2018/5/layout/IconLeafLabelList"/>
    <dgm:cxn modelId="{0E2929E1-9081-49EF-BC89-FE0C4A701AFC}" type="presParOf" srcId="{FCE62151-7FBA-4922-B321-5A49F9649117}" destId="{57A9F9CB-08CF-40BB-A89B-393AB6A0003F}" srcOrd="3" destOrd="0" presId="urn:microsoft.com/office/officeart/2018/5/layout/IconLeafLabelList"/>
    <dgm:cxn modelId="{4D12BC93-4F14-4D0D-A2E7-F1E898CBAB9B}" type="presParOf" srcId="{074B66B6-F1CD-4CFE-9F9A-F86AEA064D4E}" destId="{182378A6-81C3-4728-9109-C170BD170B9B}" srcOrd="1" destOrd="0" presId="urn:microsoft.com/office/officeart/2018/5/layout/IconLeafLabelList"/>
    <dgm:cxn modelId="{CD92CB07-E069-4917-8E75-E438ECD55AA0}" type="presParOf" srcId="{074B66B6-F1CD-4CFE-9F9A-F86AEA064D4E}" destId="{35E264AD-F0A5-4A0A-97D0-EB0924F63F9E}" srcOrd="2" destOrd="0" presId="urn:microsoft.com/office/officeart/2018/5/layout/IconLeafLabelList"/>
    <dgm:cxn modelId="{CE09EE95-379E-4840-A730-E105570F5865}" type="presParOf" srcId="{35E264AD-F0A5-4A0A-97D0-EB0924F63F9E}" destId="{747900FA-B070-434F-A52D-A5B8BAA41254}" srcOrd="0" destOrd="0" presId="urn:microsoft.com/office/officeart/2018/5/layout/IconLeafLabelList"/>
    <dgm:cxn modelId="{111175AF-1B7B-48BD-BCAE-841660550012}" type="presParOf" srcId="{35E264AD-F0A5-4A0A-97D0-EB0924F63F9E}" destId="{6D5E2E55-A51E-45F2-AB77-36D701E4AF59}" srcOrd="1" destOrd="0" presId="urn:microsoft.com/office/officeart/2018/5/layout/IconLeafLabelList"/>
    <dgm:cxn modelId="{EA937BD7-21A0-4367-9B2C-B21BC4F4DABF}" type="presParOf" srcId="{35E264AD-F0A5-4A0A-97D0-EB0924F63F9E}" destId="{E0920DC1-3E82-4485-BA2D-A52C41011F1B}" srcOrd="2" destOrd="0" presId="urn:microsoft.com/office/officeart/2018/5/layout/IconLeafLabelList"/>
    <dgm:cxn modelId="{BFFBCBC5-C9E0-4A3B-A033-0CDECA6F56D7}" type="presParOf" srcId="{35E264AD-F0A5-4A0A-97D0-EB0924F63F9E}" destId="{0219D7E1-B2BE-49D4-AE5C-E97C45AC7DD3}" srcOrd="3" destOrd="0" presId="urn:microsoft.com/office/officeart/2018/5/layout/IconLeafLabelList"/>
    <dgm:cxn modelId="{D61D8139-0C3E-4320-9BE0-B2C44034DF11}" type="presParOf" srcId="{074B66B6-F1CD-4CFE-9F9A-F86AEA064D4E}" destId="{C0F1C103-9447-4849-832D-9059B23AFFAE}" srcOrd="3" destOrd="0" presId="urn:microsoft.com/office/officeart/2018/5/layout/IconLeafLabelList"/>
    <dgm:cxn modelId="{319BB7E5-14FD-4BE8-9733-B75EAD761ED7}" type="presParOf" srcId="{074B66B6-F1CD-4CFE-9F9A-F86AEA064D4E}" destId="{958B96C6-58B5-479C-AA52-A6DE4727C1B8}" srcOrd="4" destOrd="0" presId="urn:microsoft.com/office/officeart/2018/5/layout/IconLeafLabelList"/>
    <dgm:cxn modelId="{A039F1EA-C77B-4B34-A4BA-96DC7B1E3F1E}" type="presParOf" srcId="{958B96C6-58B5-479C-AA52-A6DE4727C1B8}" destId="{78380781-84E6-4DE9-BA59-116A01BBEEFA}" srcOrd="0" destOrd="0" presId="urn:microsoft.com/office/officeart/2018/5/layout/IconLeafLabelList"/>
    <dgm:cxn modelId="{48585F6E-DD31-40BA-86D9-0A27AA7C5829}" type="presParOf" srcId="{958B96C6-58B5-479C-AA52-A6DE4727C1B8}" destId="{39B21F93-1304-45BA-82F7-10F2860B2A08}" srcOrd="1" destOrd="0" presId="urn:microsoft.com/office/officeart/2018/5/layout/IconLeafLabelList"/>
    <dgm:cxn modelId="{9B7A53DF-28FB-4A3A-A283-73DF8EC5F457}" type="presParOf" srcId="{958B96C6-58B5-479C-AA52-A6DE4727C1B8}" destId="{E842F5CD-45B3-424E-B0D1-311655478400}" srcOrd="2" destOrd="0" presId="urn:microsoft.com/office/officeart/2018/5/layout/IconLeafLabelList"/>
    <dgm:cxn modelId="{C41358C2-3E01-40E9-B074-D965782CA140}" type="presParOf" srcId="{958B96C6-58B5-479C-AA52-A6DE4727C1B8}" destId="{616B5361-27BE-49AA-B0AB-7BB97729F6A6}" srcOrd="3" destOrd="0" presId="urn:microsoft.com/office/officeart/2018/5/layout/IconLeafLabel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7B7FF-67EB-4065-816A-022DEFD274B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8EFE978-E0B4-4923-A77C-5D324FAE062A}">
      <dgm:prSet phldrT="[Text]"/>
      <dgm:spPr/>
      <dgm:t>
        <a:bodyPr/>
        <a:lstStyle/>
        <a:p>
          <a:r>
            <a:rPr lang="en-GB" dirty="0"/>
            <a:t>Assessment for Learning</a:t>
          </a:r>
        </a:p>
      </dgm:t>
    </dgm:pt>
    <dgm:pt modelId="{C37F94A2-12AD-481C-B658-AF3EEC33B950}" type="parTrans" cxnId="{B5D66400-EBD9-477B-B4F8-1FBD82807B8A}">
      <dgm:prSet/>
      <dgm:spPr/>
      <dgm:t>
        <a:bodyPr/>
        <a:lstStyle/>
        <a:p>
          <a:endParaRPr lang="en-GB"/>
        </a:p>
      </dgm:t>
    </dgm:pt>
    <dgm:pt modelId="{8EC08AF3-EC3A-476C-8612-7CEFDD96C4BC}" type="sibTrans" cxnId="{B5D66400-EBD9-477B-B4F8-1FBD82807B8A}">
      <dgm:prSet/>
      <dgm:spPr/>
      <dgm:t>
        <a:bodyPr/>
        <a:lstStyle/>
        <a:p>
          <a:endParaRPr lang="en-GB"/>
        </a:p>
      </dgm:t>
    </dgm:pt>
    <dgm:pt modelId="{B24357D8-7864-48FE-A995-74461FF14A24}">
      <dgm:prSet phldrT="[Text]"/>
      <dgm:spPr/>
      <dgm:t>
        <a:bodyPr/>
        <a:lstStyle/>
        <a:p>
          <a:r>
            <a:rPr lang="en-GB" dirty="0">
              <a:solidFill>
                <a:srgbClr val="0070C0"/>
              </a:solidFill>
            </a:rPr>
            <a:t>Enables teachers to use information about students’ knowledge, understanding and skills to inform teaching </a:t>
          </a:r>
        </a:p>
      </dgm:t>
    </dgm:pt>
    <dgm:pt modelId="{68A7265B-1C88-41FC-863F-94F611649DFE}" type="parTrans" cxnId="{B6216342-251A-4415-A2B4-C5987EADF0F4}">
      <dgm:prSet/>
      <dgm:spPr/>
      <dgm:t>
        <a:bodyPr/>
        <a:lstStyle/>
        <a:p>
          <a:endParaRPr lang="en-GB"/>
        </a:p>
      </dgm:t>
    </dgm:pt>
    <dgm:pt modelId="{59F6474B-956E-46CE-BAEA-D23413F5DA38}" type="sibTrans" cxnId="{B6216342-251A-4415-A2B4-C5987EADF0F4}">
      <dgm:prSet/>
      <dgm:spPr/>
      <dgm:t>
        <a:bodyPr/>
        <a:lstStyle/>
        <a:p>
          <a:endParaRPr lang="en-GB"/>
        </a:p>
      </dgm:t>
    </dgm:pt>
    <dgm:pt modelId="{81B2EE8E-F6D5-4B52-BF7B-46F2B779EE83}">
      <dgm:prSet phldrT="[Text]"/>
      <dgm:spPr/>
      <dgm:t>
        <a:bodyPr/>
        <a:lstStyle/>
        <a:p>
          <a:r>
            <a:rPr lang="en-GB" dirty="0"/>
            <a:t>Assessment as Learning</a:t>
          </a:r>
        </a:p>
      </dgm:t>
    </dgm:pt>
    <dgm:pt modelId="{8EEFB931-6B68-44D4-B227-51B9571CBA49}" type="parTrans" cxnId="{A5A728E2-D94A-47C3-B6CE-E76672991E7B}">
      <dgm:prSet/>
      <dgm:spPr/>
      <dgm:t>
        <a:bodyPr/>
        <a:lstStyle/>
        <a:p>
          <a:endParaRPr lang="en-GB"/>
        </a:p>
      </dgm:t>
    </dgm:pt>
    <dgm:pt modelId="{CC76E540-6673-42B6-9026-5B146086778B}" type="sibTrans" cxnId="{A5A728E2-D94A-47C3-B6CE-E76672991E7B}">
      <dgm:prSet/>
      <dgm:spPr/>
      <dgm:t>
        <a:bodyPr/>
        <a:lstStyle/>
        <a:p>
          <a:endParaRPr lang="en-GB"/>
        </a:p>
      </dgm:t>
    </dgm:pt>
    <dgm:pt modelId="{1F4E12E1-0303-415A-A9DF-63ED4CABA73F}">
      <dgm:prSet phldrT="[Text]"/>
      <dgm:spPr/>
      <dgm:t>
        <a:bodyPr/>
        <a:lstStyle/>
        <a:p>
          <a:r>
            <a:rPr lang="en-GB" dirty="0">
              <a:solidFill>
                <a:srgbClr val="0070C0"/>
              </a:solidFill>
            </a:rPr>
            <a:t>Involves students in the learning process where they monitor their own progress, ask questions and practice skills</a:t>
          </a:r>
        </a:p>
      </dgm:t>
    </dgm:pt>
    <dgm:pt modelId="{A2131EDE-172D-4699-98DF-53C89052727E}" type="parTrans" cxnId="{99AE5AD0-1A54-476A-8866-B6F8B05046BF}">
      <dgm:prSet/>
      <dgm:spPr/>
      <dgm:t>
        <a:bodyPr/>
        <a:lstStyle/>
        <a:p>
          <a:endParaRPr lang="en-GB"/>
        </a:p>
      </dgm:t>
    </dgm:pt>
    <dgm:pt modelId="{9D34889C-94D0-4824-A67A-506178B26D43}" type="sibTrans" cxnId="{99AE5AD0-1A54-476A-8866-B6F8B05046BF}">
      <dgm:prSet/>
      <dgm:spPr/>
      <dgm:t>
        <a:bodyPr/>
        <a:lstStyle/>
        <a:p>
          <a:endParaRPr lang="en-GB"/>
        </a:p>
      </dgm:t>
    </dgm:pt>
    <dgm:pt modelId="{85E1F7BD-7827-445A-8CD3-C63CEED1A444}">
      <dgm:prSet phldrT="[Text]"/>
      <dgm:spPr/>
      <dgm:t>
        <a:bodyPr/>
        <a:lstStyle/>
        <a:p>
          <a:r>
            <a:rPr lang="en-GB" dirty="0">
              <a:solidFill>
                <a:srgbClr val="0070C0"/>
              </a:solidFill>
            </a:rPr>
            <a:t>Students use self-assessment and teacher feedback to reflect on their learning, consolidate their understanding and work towards learning points</a:t>
          </a:r>
        </a:p>
      </dgm:t>
    </dgm:pt>
    <dgm:pt modelId="{5FB3DF4B-078B-41BD-8247-1A1D1D0B1E43}" type="parTrans" cxnId="{6CCFD70D-1DCE-4E80-9A99-AE3073530AC4}">
      <dgm:prSet/>
      <dgm:spPr/>
      <dgm:t>
        <a:bodyPr/>
        <a:lstStyle/>
        <a:p>
          <a:endParaRPr lang="en-GB"/>
        </a:p>
      </dgm:t>
    </dgm:pt>
    <dgm:pt modelId="{AB1E3D57-FD68-422D-938F-505B779CA9A6}" type="sibTrans" cxnId="{6CCFD70D-1DCE-4E80-9A99-AE3073530AC4}">
      <dgm:prSet/>
      <dgm:spPr/>
      <dgm:t>
        <a:bodyPr/>
        <a:lstStyle/>
        <a:p>
          <a:endParaRPr lang="en-GB"/>
        </a:p>
      </dgm:t>
    </dgm:pt>
    <dgm:pt modelId="{05B1D10B-0FE3-466F-9F67-F3B983244C30}">
      <dgm:prSet phldrT="[Text]"/>
      <dgm:spPr/>
      <dgm:t>
        <a:bodyPr/>
        <a:lstStyle/>
        <a:p>
          <a:r>
            <a:rPr lang="en-GB" dirty="0"/>
            <a:t>Assessment of Learning</a:t>
          </a:r>
        </a:p>
      </dgm:t>
    </dgm:pt>
    <dgm:pt modelId="{766BA2D7-6B2F-4570-9523-21857476AEA1}" type="parTrans" cxnId="{E5FDC493-58B8-4F06-B35F-B7E36FF8DA4C}">
      <dgm:prSet/>
      <dgm:spPr/>
      <dgm:t>
        <a:bodyPr/>
        <a:lstStyle/>
        <a:p>
          <a:endParaRPr lang="en-GB"/>
        </a:p>
      </dgm:t>
    </dgm:pt>
    <dgm:pt modelId="{35553D7A-E22B-46FD-B380-EAAF89BB3001}" type="sibTrans" cxnId="{E5FDC493-58B8-4F06-B35F-B7E36FF8DA4C}">
      <dgm:prSet/>
      <dgm:spPr/>
      <dgm:t>
        <a:bodyPr/>
        <a:lstStyle/>
        <a:p>
          <a:endParaRPr lang="en-GB"/>
        </a:p>
      </dgm:t>
    </dgm:pt>
    <dgm:pt modelId="{C749DE3A-E2BE-45A8-AE6A-59ADF56EE7E1}">
      <dgm:prSet phldrT="[Text]"/>
      <dgm:spPr/>
      <dgm:t>
        <a:bodyPr/>
        <a:lstStyle/>
        <a:p>
          <a:r>
            <a:rPr lang="en-GB" dirty="0">
              <a:solidFill>
                <a:srgbClr val="0070C0"/>
              </a:solidFill>
            </a:rPr>
            <a:t>Assists teachers to use evidence of student learning to assess students achievement against learning goals and standards </a:t>
          </a:r>
        </a:p>
      </dgm:t>
    </dgm:pt>
    <dgm:pt modelId="{A5EE99D0-9839-4453-87FA-6791F06ABCC5}" type="parTrans" cxnId="{8590D4FE-8A30-4376-BCA5-BA0DCF5F85D9}">
      <dgm:prSet/>
      <dgm:spPr/>
      <dgm:t>
        <a:bodyPr/>
        <a:lstStyle/>
        <a:p>
          <a:endParaRPr lang="en-GB"/>
        </a:p>
      </dgm:t>
    </dgm:pt>
    <dgm:pt modelId="{14BD0466-6DF1-400F-9D09-B406835CB573}" type="sibTrans" cxnId="{8590D4FE-8A30-4376-BCA5-BA0DCF5F85D9}">
      <dgm:prSet/>
      <dgm:spPr/>
      <dgm:t>
        <a:bodyPr/>
        <a:lstStyle/>
        <a:p>
          <a:endParaRPr lang="en-GB"/>
        </a:p>
      </dgm:t>
    </dgm:pt>
    <dgm:pt modelId="{8D9DC8AE-B86B-49B8-8573-6BC46415A2CF}">
      <dgm:prSet phldrT="[Text]"/>
      <dgm:spPr/>
      <dgm:t>
        <a:bodyPr/>
        <a:lstStyle/>
        <a:p>
          <a:r>
            <a:rPr lang="en-GB" dirty="0">
              <a:solidFill>
                <a:srgbClr val="0070C0"/>
              </a:solidFill>
            </a:rPr>
            <a:t>Teachers provide feedback to students about their learning and know how to improve </a:t>
          </a:r>
        </a:p>
      </dgm:t>
    </dgm:pt>
    <dgm:pt modelId="{99FF9DB5-645A-4FC3-94FB-F11170AF0EE6}" type="parTrans" cxnId="{4F6C282B-F81E-485B-8254-8D55A58583F6}">
      <dgm:prSet/>
      <dgm:spPr/>
      <dgm:t>
        <a:bodyPr/>
        <a:lstStyle/>
        <a:p>
          <a:endParaRPr lang="en-GB"/>
        </a:p>
      </dgm:t>
    </dgm:pt>
    <dgm:pt modelId="{F14AA777-EBD1-41AD-A520-D90856BA56E3}" type="sibTrans" cxnId="{4F6C282B-F81E-485B-8254-8D55A58583F6}">
      <dgm:prSet/>
      <dgm:spPr/>
      <dgm:t>
        <a:bodyPr/>
        <a:lstStyle/>
        <a:p>
          <a:endParaRPr lang="en-GB"/>
        </a:p>
      </dgm:t>
    </dgm:pt>
    <dgm:pt modelId="{090394DC-959E-4BD3-9F29-EF2CF0D352B2}" type="pres">
      <dgm:prSet presAssocID="{C597B7FF-67EB-4065-816A-022DEFD274B0}" presName="Name0" presStyleCnt="0">
        <dgm:presLayoutVars>
          <dgm:dir/>
          <dgm:animLvl val="lvl"/>
          <dgm:resizeHandles val="exact"/>
        </dgm:presLayoutVars>
      </dgm:prSet>
      <dgm:spPr/>
    </dgm:pt>
    <dgm:pt modelId="{A7FD34B0-3C1C-4BE1-8BDD-BD1830BE7492}" type="pres">
      <dgm:prSet presAssocID="{F8EFE978-E0B4-4923-A77C-5D324FAE062A}" presName="linNode" presStyleCnt="0"/>
      <dgm:spPr/>
    </dgm:pt>
    <dgm:pt modelId="{54173FB8-3A3C-4D74-BFB7-F2BB4F9E156E}" type="pres">
      <dgm:prSet presAssocID="{F8EFE978-E0B4-4923-A77C-5D324FAE062A}" presName="parentText" presStyleLbl="node1" presStyleIdx="0" presStyleCnt="3">
        <dgm:presLayoutVars>
          <dgm:chMax val="1"/>
          <dgm:bulletEnabled val="1"/>
        </dgm:presLayoutVars>
      </dgm:prSet>
      <dgm:spPr/>
    </dgm:pt>
    <dgm:pt modelId="{AE2AE0A8-748B-430E-9EDC-4E6EC96B0CF0}" type="pres">
      <dgm:prSet presAssocID="{F8EFE978-E0B4-4923-A77C-5D324FAE062A}" presName="descendantText" presStyleLbl="alignAccFollowNode1" presStyleIdx="0" presStyleCnt="3">
        <dgm:presLayoutVars>
          <dgm:bulletEnabled val="1"/>
        </dgm:presLayoutVars>
      </dgm:prSet>
      <dgm:spPr/>
    </dgm:pt>
    <dgm:pt modelId="{A0CE385E-EEA0-4B79-A6C5-7691886460C8}" type="pres">
      <dgm:prSet presAssocID="{8EC08AF3-EC3A-476C-8612-7CEFDD96C4BC}" presName="sp" presStyleCnt="0"/>
      <dgm:spPr/>
    </dgm:pt>
    <dgm:pt modelId="{D2EB15DE-50B2-40F1-B8F2-A7EAA610EB18}" type="pres">
      <dgm:prSet presAssocID="{81B2EE8E-F6D5-4B52-BF7B-46F2B779EE83}" presName="linNode" presStyleCnt="0"/>
      <dgm:spPr/>
    </dgm:pt>
    <dgm:pt modelId="{7B521C1D-9576-4FC2-9818-245BAC7E4152}" type="pres">
      <dgm:prSet presAssocID="{81B2EE8E-F6D5-4B52-BF7B-46F2B779EE83}" presName="parentText" presStyleLbl="node1" presStyleIdx="1" presStyleCnt="3">
        <dgm:presLayoutVars>
          <dgm:chMax val="1"/>
          <dgm:bulletEnabled val="1"/>
        </dgm:presLayoutVars>
      </dgm:prSet>
      <dgm:spPr/>
    </dgm:pt>
    <dgm:pt modelId="{AC68B045-C7EE-4666-B3EE-7D6CEA69E84F}" type="pres">
      <dgm:prSet presAssocID="{81B2EE8E-F6D5-4B52-BF7B-46F2B779EE83}" presName="descendantText" presStyleLbl="alignAccFollowNode1" presStyleIdx="1" presStyleCnt="3">
        <dgm:presLayoutVars>
          <dgm:bulletEnabled val="1"/>
        </dgm:presLayoutVars>
      </dgm:prSet>
      <dgm:spPr/>
    </dgm:pt>
    <dgm:pt modelId="{28D01CDB-3614-43DF-A95E-62A15BD3FF41}" type="pres">
      <dgm:prSet presAssocID="{CC76E540-6673-42B6-9026-5B146086778B}" presName="sp" presStyleCnt="0"/>
      <dgm:spPr/>
    </dgm:pt>
    <dgm:pt modelId="{72B22F0C-57CA-4A65-852E-6DFBB01543D0}" type="pres">
      <dgm:prSet presAssocID="{05B1D10B-0FE3-466F-9F67-F3B983244C30}" presName="linNode" presStyleCnt="0"/>
      <dgm:spPr/>
    </dgm:pt>
    <dgm:pt modelId="{8292A04F-25CE-4200-B24E-240AED837398}" type="pres">
      <dgm:prSet presAssocID="{05B1D10B-0FE3-466F-9F67-F3B983244C30}" presName="parentText" presStyleLbl="node1" presStyleIdx="2" presStyleCnt="3">
        <dgm:presLayoutVars>
          <dgm:chMax val="1"/>
          <dgm:bulletEnabled val="1"/>
        </dgm:presLayoutVars>
      </dgm:prSet>
      <dgm:spPr/>
    </dgm:pt>
    <dgm:pt modelId="{FDCA5D39-B9DB-491A-BA55-C55B286DFEAF}" type="pres">
      <dgm:prSet presAssocID="{05B1D10B-0FE3-466F-9F67-F3B983244C30}" presName="descendantText" presStyleLbl="alignAccFollowNode1" presStyleIdx="2" presStyleCnt="3">
        <dgm:presLayoutVars>
          <dgm:bulletEnabled val="1"/>
        </dgm:presLayoutVars>
      </dgm:prSet>
      <dgm:spPr/>
    </dgm:pt>
  </dgm:ptLst>
  <dgm:cxnLst>
    <dgm:cxn modelId="{B5D66400-EBD9-477B-B4F8-1FBD82807B8A}" srcId="{C597B7FF-67EB-4065-816A-022DEFD274B0}" destId="{F8EFE978-E0B4-4923-A77C-5D324FAE062A}" srcOrd="0" destOrd="0" parTransId="{C37F94A2-12AD-481C-B658-AF3EEC33B950}" sibTransId="{8EC08AF3-EC3A-476C-8612-7CEFDD96C4BC}"/>
    <dgm:cxn modelId="{6CCFD70D-1DCE-4E80-9A99-AE3073530AC4}" srcId="{81B2EE8E-F6D5-4B52-BF7B-46F2B779EE83}" destId="{85E1F7BD-7827-445A-8CD3-C63CEED1A444}" srcOrd="1" destOrd="0" parTransId="{5FB3DF4B-078B-41BD-8247-1A1D1D0B1E43}" sibTransId="{AB1E3D57-FD68-422D-938F-505B779CA9A6}"/>
    <dgm:cxn modelId="{74694627-0F7C-40EE-9670-8567EBFD61C5}" type="presOf" srcId="{85E1F7BD-7827-445A-8CD3-C63CEED1A444}" destId="{AC68B045-C7EE-4666-B3EE-7D6CEA69E84F}" srcOrd="0" destOrd="1" presId="urn:microsoft.com/office/officeart/2005/8/layout/vList5"/>
    <dgm:cxn modelId="{4F6C282B-F81E-485B-8254-8D55A58583F6}" srcId="{F8EFE978-E0B4-4923-A77C-5D324FAE062A}" destId="{8D9DC8AE-B86B-49B8-8573-6BC46415A2CF}" srcOrd="1" destOrd="0" parTransId="{99FF9DB5-645A-4FC3-94FB-F11170AF0EE6}" sibTransId="{F14AA777-EBD1-41AD-A520-D90856BA56E3}"/>
    <dgm:cxn modelId="{64A6553B-1323-4313-9E68-9C1B90CE8CDE}" type="presOf" srcId="{F8EFE978-E0B4-4923-A77C-5D324FAE062A}" destId="{54173FB8-3A3C-4D74-BFB7-F2BB4F9E156E}" srcOrd="0" destOrd="0" presId="urn:microsoft.com/office/officeart/2005/8/layout/vList5"/>
    <dgm:cxn modelId="{EDE7683D-A78A-447B-B299-C011D2BF4700}" type="presOf" srcId="{C597B7FF-67EB-4065-816A-022DEFD274B0}" destId="{090394DC-959E-4BD3-9F29-EF2CF0D352B2}" srcOrd="0" destOrd="0" presId="urn:microsoft.com/office/officeart/2005/8/layout/vList5"/>
    <dgm:cxn modelId="{B6216342-251A-4415-A2B4-C5987EADF0F4}" srcId="{F8EFE978-E0B4-4923-A77C-5D324FAE062A}" destId="{B24357D8-7864-48FE-A995-74461FF14A24}" srcOrd="0" destOrd="0" parTransId="{68A7265B-1C88-41FC-863F-94F611649DFE}" sibTransId="{59F6474B-956E-46CE-BAEA-D23413F5DA38}"/>
    <dgm:cxn modelId="{4BE86B67-575C-4DB2-A21B-A6C0BAF63431}" type="presOf" srcId="{1F4E12E1-0303-415A-A9DF-63ED4CABA73F}" destId="{AC68B045-C7EE-4666-B3EE-7D6CEA69E84F}" srcOrd="0" destOrd="0" presId="urn:microsoft.com/office/officeart/2005/8/layout/vList5"/>
    <dgm:cxn modelId="{698E3075-374B-461B-BF9D-2CD822C50B22}" type="presOf" srcId="{C749DE3A-E2BE-45A8-AE6A-59ADF56EE7E1}" destId="{FDCA5D39-B9DB-491A-BA55-C55B286DFEAF}" srcOrd="0" destOrd="0" presId="urn:microsoft.com/office/officeart/2005/8/layout/vList5"/>
    <dgm:cxn modelId="{7A052558-AEEB-4E3C-AFB3-83353939BF03}" type="presOf" srcId="{05B1D10B-0FE3-466F-9F67-F3B983244C30}" destId="{8292A04F-25CE-4200-B24E-240AED837398}" srcOrd="0" destOrd="0" presId="urn:microsoft.com/office/officeart/2005/8/layout/vList5"/>
    <dgm:cxn modelId="{93007193-7D4A-433D-B082-D0D958262EF1}" type="presOf" srcId="{81B2EE8E-F6D5-4B52-BF7B-46F2B779EE83}" destId="{7B521C1D-9576-4FC2-9818-245BAC7E4152}" srcOrd="0" destOrd="0" presId="urn:microsoft.com/office/officeart/2005/8/layout/vList5"/>
    <dgm:cxn modelId="{E5FDC493-58B8-4F06-B35F-B7E36FF8DA4C}" srcId="{C597B7FF-67EB-4065-816A-022DEFD274B0}" destId="{05B1D10B-0FE3-466F-9F67-F3B983244C30}" srcOrd="2" destOrd="0" parTransId="{766BA2D7-6B2F-4570-9523-21857476AEA1}" sibTransId="{35553D7A-E22B-46FD-B380-EAAF89BB3001}"/>
    <dgm:cxn modelId="{99AE5AD0-1A54-476A-8866-B6F8B05046BF}" srcId="{81B2EE8E-F6D5-4B52-BF7B-46F2B779EE83}" destId="{1F4E12E1-0303-415A-A9DF-63ED4CABA73F}" srcOrd="0" destOrd="0" parTransId="{A2131EDE-172D-4699-98DF-53C89052727E}" sibTransId="{9D34889C-94D0-4824-A67A-506178B26D43}"/>
    <dgm:cxn modelId="{8F9BAED2-ABB9-4F10-9356-42913CC83BAE}" type="presOf" srcId="{B24357D8-7864-48FE-A995-74461FF14A24}" destId="{AE2AE0A8-748B-430E-9EDC-4E6EC96B0CF0}" srcOrd="0" destOrd="0" presId="urn:microsoft.com/office/officeart/2005/8/layout/vList5"/>
    <dgm:cxn modelId="{DB9BEED7-3DDE-4E48-A49C-AA828BF5F3A6}" type="presOf" srcId="{8D9DC8AE-B86B-49B8-8573-6BC46415A2CF}" destId="{AE2AE0A8-748B-430E-9EDC-4E6EC96B0CF0}" srcOrd="0" destOrd="1" presId="urn:microsoft.com/office/officeart/2005/8/layout/vList5"/>
    <dgm:cxn modelId="{A5A728E2-D94A-47C3-B6CE-E76672991E7B}" srcId="{C597B7FF-67EB-4065-816A-022DEFD274B0}" destId="{81B2EE8E-F6D5-4B52-BF7B-46F2B779EE83}" srcOrd="1" destOrd="0" parTransId="{8EEFB931-6B68-44D4-B227-51B9571CBA49}" sibTransId="{CC76E540-6673-42B6-9026-5B146086778B}"/>
    <dgm:cxn modelId="{8590D4FE-8A30-4376-BCA5-BA0DCF5F85D9}" srcId="{05B1D10B-0FE3-466F-9F67-F3B983244C30}" destId="{C749DE3A-E2BE-45A8-AE6A-59ADF56EE7E1}" srcOrd="0" destOrd="0" parTransId="{A5EE99D0-9839-4453-87FA-6791F06ABCC5}" sibTransId="{14BD0466-6DF1-400F-9D09-B406835CB573}"/>
    <dgm:cxn modelId="{C6CB0CF9-3691-4CA5-8B72-19608CD7BA4F}" type="presParOf" srcId="{090394DC-959E-4BD3-9F29-EF2CF0D352B2}" destId="{A7FD34B0-3C1C-4BE1-8BDD-BD1830BE7492}" srcOrd="0" destOrd="0" presId="urn:microsoft.com/office/officeart/2005/8/layout/vList5"/>
    <dgm:cxn modelId="{6F18B134-C973-45FD-A2A6-437833861F16}" type="presParOf" srcId="{A7FD34B0-3C1C-4BE1-8BDD-BD1830BE7492}" destId="{54173FB8-3A3C-4D74-BFB7-F2BB4F9E156E}" srcOrd="0" destOrd="0" presId="urn:microsoft.com/office/officeart/2005/8/layout/vList5"/>
    <dgm:cxn modelId="{B07E34AF-E081-42E0-9431-FCE3F273F061}" type="presParOf" srcId="{A7FD34B0-3C1C-4BE1-8BDD-BD1830BE7492}" destId="{AE2AE0A8-748B-430E-9EDC-4E6EC96B0CF0}" srcOrd="1" destOrd="0" presId="urn:microsoft.com/office/officeart/2005/8/layout/vList5"/>
    <dgm:cxn modelId="{3AD77327-93CB-4875-9653-1DD91283B4E0}" type="presParOf" srcId="{090394DC-959E-4BD3-9F29-EF2CF0D352B2}" destId="{A0CE385E-EEA0-4B79-A6C5-7691886460C8}" srcOrd="1" destOrd="0" presId="urn:microsoft.com/office/officeart/2005/8/layout/vList5"/>
    <dgm:cxn modelId="{68AC75E7-55ED-4FD1-8536-8219613295E8}" type="presParOf" srcId="{090394DC-959E-4BD3-9F29-EF2CF0D352B2}" destId="{D2EB15DE-50B2-40F1-B8F2-A7EAA610EB18}" srcOrd="2" destOrd="0" presId="urn:microsoft.com/office/officeart/2005/8/layout/vList5"/>
    <dgm:cxn modelId="{27BE9533-0D6A-4CDC-B608-8660C678EE99}" type="presParOf" srcId="{D2EB15DE-50B2-40F1-B8F2-A7EAA610EB18}" destId="{7B521C1D-9576-4FC2-9818-245BAC7E4152}" srcOrd="0" destOrd="0" presId="urn:microsoft.com/office/officeart/2005/8/layout/vList5"/>
    <dgm:cxn modelId="{4F18C44F-F9EF-45C0-B2A9-DAC439657AD8}" type="presParOf" srcId="{D2EB15DE-50B2-40F1-B8F2-A7EAA610EB18}" destId="{AC68B045-C7EE-4666-B3EE-7D6CEA69E84F}" srcOrd="1" destOrd="0" presId="urn:microsoft.com/office/officeart/2005/8/layout/vList5"/>
    <dgm:cxn modelId="{52F7D02E-FC4A-459E-83E7-04EFA1347B88}" type="presParOf" srcId="{090394DC-959E-4BD3-9F29-EF2CF0D352B2}" destId="{28D01CDB-3614-43DF-A95E-62A15BD3FF41}" srcOrd="3" destOrd="0" presId="urn:microsoft.com/office/officeart/2005/8/layout/vList5"/>
    <dgm:cxn modelId="{A934187C-2099-4237-8D1B-1F7DE55AD71A}" type="presParOf" srcId="{090394DC-959E-4BD3-9F29-EF2CF0D352B2}" destId="{72B22F0C-57CA-4A65-852E-6DFBB01543D0}" srcOrd="4" destOrd="0" presId="urn:microsoft.com/office/officeart/2005/8/layout/vList5"/>
    <dgm:cxn modelId="{C0E16BC3-9D0D-49E6-AD00-DD967460E0F7}" type="presParOf" srcId="{72B22F0C-57CA-4A65-852E-6DFBB01543D0}" destId="{8292A04F-25CE-4200-B24E-240AED837398}" srcOrd="0" destOrd="0" presId="urn:microsoft.com/office/officeart/2005/8/layout/vList5"/>
    <dgm:cxn modelId="{372157BC-7B11-4AE7-9111-EAEDBF4F6AB9}" type="presParOf" srcId="{72B22F0C-57CA-4A65-852E-6DFBB01543D0}" destId="{FDCA5D39-B9DB-491A-BA55-C55B286DFE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64A9D3-9CEC-47B5-948B-BCBD26D35E8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3838A7-32FC-41CB-B426-8299E778CE8F}">
      <dgm:prSet/>
      <dgm:spPr/>
      <dgm:t>
        <a:bodyPr/>
        <a:lstStyle/>
        <a:p>
          <a:r>
            <a:rPr lang="en-GB"/>
            <a:t>Supports digital literacy skills for students</a:t>
          </a:r>
          <a:endParaRPr lang="en-US"/>
        </a:p>
      </dgm:t>
    </dgm:pt>
    <dgm:pt modelId="{53117F00-DE30-435F-876E-42AFED368213}" type="parTrans" cxnId="{E201C957-C088-4E46-A72A-DDEAC4B817C5}">
      <dgm:prSet/>
      <dgm:spPr/>
      <dgm:t>
        <a:bodyPr/>
        <a:lstStyle/>
        <a:p>
          <a:endParaRPr lang="en-US"/>
        </a:p>
      </dgm:t>
    </dgm:pt>
    <dgm:pt modelId="{EEB9CEE4-5170-4A85-9EDF-F70E2E2296C3}" type="sibTrans" cxnId="{E201C957-C088-4E46-A72A-DDEAC4B817C5}">
      <dgm:prSet/>
      <dgm:spPr/>
      <dgm:t>
        <a:bodyPr/>
        <a:lstStyle/>
        <a:p>
          <a:endParaRPr lang="en-US"/>
        </a:p>
      </dgm:t>
    </dgm:pt>
    <dgm:pt modelId="{690B94A9-C376-4215-8879-8AE01A19A099}">
      <dgm:prSet/>
      <dgm:spPr/>
      <dgm:t>
        <a:bodyPr/>
        <a:lstStyle/>
        <a:p>
          <a:r>
            <a:rPr lang="en-GB"/>
            <a:t>Keeps colleagues digital skills current</a:t>
          </a:r>
          <a:endParaRPr lang="en-US"/>
        </a:p>
      </dgm:t>
    </dgm:pt>
    <dgm:pt modelId="{67B88250-8F26-4511-B9F1-BC535289125E}" type="parTrans" cxnId="{7569F3B5-84DC-4D6E-9C25-13EB619EBAD4}">
      <dgm:prSet/>
      <dgm:spPr/>
      <dgm:t>
        <a:bodyPr/>
        <a:lstStyle/>
        <a:p>
          <a:endParaRPr lang="en-US"/>
        </a:p>
      </dgm:t>
    </dgm:pt>
    <dgm:pt modelId="{CEDC84CE-4342-4AAC-9AA0-B5D4581137ED}" type="sibTrans" cxnId="{7569F3B5-84DC-4D6E-9C25-13EB619EBAD4}">
      <dgm:prSet/>
      <dgm:spPr/>
      <dgm:t>
        <a:bodyPr/>
        <a:lstStyle/>
        <a:p>
          <a:endParaRPr lang="en-US"/>
        </a:p>
      </dgm:t>
    </dgm:pt>
    <dgm:pt modelId="{B9BC68B3-2216-4E8D-9132-5EEECB457B99}">
      <dgm:prSet/>
      <dgm:spPr/>
      <dgm:t>
        <a:bodyPr/>
        <a:lstStyle/>
        <a:p>
          <a:r>
            <a:rPr lang="en-GB"/>
            <a:t>Can be accessed anywhere at any time</a:t>
          </a:r>
          <a:endParaRPr lang="en-US"/>
        </a:p>
      </dgm:t>
    </dgm:pt>
    <dgm:pt modelId="{5F23F4EC-BC9E-4D49-B304-9228AABC8854}" type="parTrans" cxnId="{C62C6D40-62A3-43A6-A649-C4967C1A9330}">
      <dgm:prSet/>
      <dgm:spPr/>
      <dgm:t>
        <a:bodyPr/>
        <a:lstStyle/>
        <a:p>
          <a:endParaRPr lang="en-US"/>
        </a:p>
      </dgm:t>
    </dgm:pt>
    <dgm:pt modelId="{5081C179-94CE-4C45-8A23-5F796D959D3E}" type="sibTrans" cxnId="{C62C6D40-62A3-43A6-A649-C4967C1A9330}">
      <dgm:prSet/>
      <dgm:spPr/>
      <dgm:t>
        <a:bodyPr/>
        <a:lstStyle/>
        <a:p>
          <a:endParaRPr lang="en-US"/>
        </a:p>
      </dgm:t>
    </dgm:pt>
    <dgm:pt modelId="{8470558E-2F14-4981-9268-FD407C5483C0}">
      <dgm:prSet/>
      <dgm:spPr/>
      <dgm:t>
        <a:bodyPr/>
        <a:lstStyle/>
        <a:p>
          <a:r>
            <a:rPr lang="en-GB"/>
            <a:t>Can be used as an assessment tool</a:t>
          </a:r>
          <a:endParaRPr lang="en-US"/>
        </a:p>
      </dgm:t>
    </dgm:pt>
    <dgm:pt modelId="{EC490C70-CF9D-402B-B823-50F7C1B53D64}" type="parTrans" cxnId="{7DF5EFF0-0AD7-4BE3-8A76-051B892DDD78}">
      <dgm:prSet/>
      <dgm:spPr/>
      <dgm:t>
        <a:bodyPr/>
        <a:lstStyle/>
        <a:p>
          <a:endParaRPr lang="en-US"/>
        </a:p>
      </dgm:t>
    </dgm:pt>
    <dgm:pt modelId="{7752E6B7-05EB-4636-AEEF-B9065DE4A2E3}" type="sibTrans" cxnId="{7DF5EFF0-0AD7-4BE3-8A76-051B892DDD78}">
      <dgm:prSet/>
      <dgm:spPr/>
      <dgm:t>
        <a:bodyPr/>
        <a:lstStyle/>
        <a:p>
          <a:endParaRPr lang="en-US"/>
        </a:p>
      </dgm:t>
    </dgm:pt>
    <dgm:pt modelId="{C172AA3C-FF63-4F8F-B463-8BE36E33D698}">
      <dgm:prSet/>
      <dgm:spPr/>
      <dgm:t>
        <a:bodyPr/>
        <a:lstStyle/>
        <a:p>
          <a:r>
            <a:rPr lang="en-GB"/>
            <a:t>Promotes collaboration</a:t>
          </a:r>
          <a:endParaRPr lang="en-US"/>
        </a:p>
      </dgm:t>
    </dgm:pt>
    <dgm:pt modelId="{F1F3B219-A561-40B6-AFDE-FEDD52122866}" type="parTrans" cxnId="{8BE608E8-59CA-4D68-AC80-DDF9E76B9201}">
      <dgm:prSet/>
      <dgm:spPr/>
      <dgm:t>
        <a:bodyPr/>
        <a:lstStyle/>
        <a:p>
          <a:endParaRPr lang="en-US"/>
        </a:p>
      </dgm:t>
    </dgm:pt>
    <dgm:pt modelId="{722DD638-B52F-4420-B1B2-29F239D99973}" type="sibTrans" cxnId="{8BE608E8-59CA-4D68-AC80-DDF9E76B9201}">
      <dgm:prSet/>
      <dgm:spPr/>
      <dgm:t>
        <a:bodyPr/>
        <a:lstStyle/>
        <a:p>
          <a:endParaRPr lang="en-US"/>
        </a:p>
      </dgm:t>
    </dgm:pt>
    <dgm:pt modelId="{7F9525FC-CB49-49EF-A044-7C2D53E6F637}">
      <dgm:prSet/>
      <dgm:spPr/>
      <dgm:t>
        <a:bodyPr/>
        <a:lstStyle/>
        <a:p>
          <a:r>
            <a:rPr lang="en-GB"/>
            <a:t>Quick to implement</a:t>
          </a:r>
          <a:endParaRPr lang="en-US"/>
        </a:p>
      </dgm:t>
    </dgm:pt>
    <dgm:pt modelId="{0207945C-7B31-4C63-9A5D-84F3BE475A44}" type="parTrans" cxnId="{8403142E-AFEA-472A-B41C-E8CDBA855497}">
      <dgm:prSet/>
      <dgm:spPr/>
      <dgm:t>
        <a:bodyPr/>
        <a:lstStyle/>
        <a:p>
          <a:endParaRPr lang="en-US"/>
        </a:p>
      </dgm:t>
    </dgm:pt>
    <dgm:pt modelId="{76A410DA-F9E1-46C2-AF94-DC3BAFA945FE}" type="sibTrans" cxnId="{8403142E-AFEA-472A-B41C-E8CDBA855497}">
      <dgm:prSet/>
      <dgm:spPr/>
      <dgm:t>
        <a:bodyPr/>
        <a:lstStyle/>
        <a:p>
          <a:endParaRPr lang="en-US"/>
        </a:p>
      </dgm:t>
    </dgm:pt>
    <dgm:pt modelId="{C87DC9B4-5CBB-4342-AB33-E807AF08F54B}">
      <dgm:prSet/>
      <dgm:spPr/>
      <dgm:t>
        <a:bodyPr/>
        <a:lstStyle/>
        <a:p>
          <a:r>
            <a:rPr lang="en-GB"/>
            <a:t>Fun and engaging</a:t>
          </a:r>
          <a:endParaRPr lang="en-US"/>
        </a:p>
      </dgm:t>
    </dgm:pt>
    <dgm:pt modelId="{BF2B03E9-F0EA-4070-84FF-D9F5A5BDE369}" type="parTrans" cxnId="{C6E96649-A8E9-4859-AC3F-0D42C14FA21B}">
      <dgm:prSet/>
      <dgm:spPr/>
      <dgm:t>
        <a:bodyPr/>
        <a:lstStyle/>
        <a:p>
          <a:endParaRPr lang="en-US"/>
        </a:p>
      </dgm:t>
    </dgm:pt>
    <dgm:pt modelId="{697012BC-6076-4E42-9F76-A79C63AEB0E1}" type="sibTrans" cxnId="{C6E96649-A8E9-4859-AC3F-0D42C14FA21B}">
      <dgm:prSet/>
      <dgm:spPr/>
      <dgm:t>
        <a:bodyPr/>
        <a:lstStyle/>
        <a:p>
          <a:endParaRPr lang="en-US"/>
        </a:p>
      </dgm:t>
    </dgm:pt>
    <dgm:pt modelId="{D1A4660D-B7D7-489B-B75F-F5D6AC695086}">
      <dgm:prSet/>
      <dgm:spPr/>
      <dgm:t>
        <a:bodyPr/>
        <a:lstStyle/>
        <a:p>
          <a:r>
            <a:rPr lang="en-GB"/>
            <a:t>Lots of them are free to use</a:t>
          </a:r>
          <a:endParaRPr lang="en-US"/>
        </a:p>
      </dgm:t>
    </dgm:pt>
    <dgm:pt modelId="{60982F5F-2953-4C31-8FC3-480B5107FF30}" type="parTrans" cxnId="{9BA42130-CDEF-4839-B4AB-32DA9420F28E}">
      <dgm:prSet/>
      <dgm:spPr/>
      <dgm:t>
        <a:bodyPr/>
        <a:lstStyle/>
        <a:p>
          <a:endParaRPr lang="en-US"/>
        </a:p>
      </dgm:t>
    </dgm:pt>
    <dgm:pt modelId="{72B14ECC-54CE-43AD-B9EC-A5A11B8B17BA}" type="sibTrans" cxnId="{9BA42130-CDEF-4839-B4AB-32DA9420F28E}">
      <dgm:prSet/>
      <dgm:spPr/>
      <dgm:t>
        <a:bodyPr/>
        <a:lstStyle/>
        <a:p>
          <a:endParaRPr lang="en-US"/>
        </a:p>
      </dgm:t>
    </dgm:pt>
    <dgm:pt modelId="{FAA7F129-4D4A-41F2-804C-5AFD6E6F6CB0}" type="pres">
      <dgm:prSet presAssocID="{C464A9D3-9CEC-47B5-948B-BCBD26D35E8D}" presName="root" presStyleCnt="0">
        <dgm:presLayoutVars>
          <dgm:dir/>
          <dgm:resizeHandles val="exact"/>
        </dgm:presLayoutVars>
      </dgm:prSet>
      <dgm:spPr/>
    </dgm:pt>
    <dgm:pt modelId="{11498ACE-E0CB-418A-8C48-4108F7E5EC11}" type="pres">
      <dgm:prSet presAssocID="{373838A7-32FC-41CB-B426-8299E778CE8F}" presName="compNode" presStyleCnt="0"/>
      <dgm:spPr/>
    </dgm:pt>
    <dgm:pt modelId="{C92D4998-888C-4205-A533-C3C7FCB08309}" type="pres">
      <dgm:prSet presAssocID="{373838A7-32FC-41CB-B426-8299E778CE8F}" presName="bgRect" presStyleLbl="bgShp" presStyleIdx="0" presStyleCnt="8"/>
      <dgm:spPr/>
    </dgm:pt>
    <dgm:pt modelId="{AB10B39E-9054-4604-AA15-9657656434EC}" type="pres">
      <dgm:prSet presAssocID="{373838A7-32FC-41CB-B426-8299E778CE8F}" presName="iconRect" presStyleLbl="node1" presStyleIdx="0" presStyleCnt="8"/>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FD573204-AB2B-49C8-8E21-EE895090CF74}" type="pres">
      <dgm:prSet presAssocID="{373838A7-32FC-41CB-B426-8299E778CE8F}" presName="spaceRect" presStyleCnt="0"/>
      <dgm:spPr/>
    </dgm:pt>
    <dgm:pt modelId="{E446A872-A4DC-4279-91C2-409B12407028}" type="pres">
      <dgm:prSet presAssocID="{373838A7-32FC-41CB-B426-8299E778CE8F}" presName="parTx" presStyleLbl="revTx" presStyleIdx="0" presStyleCnt="8">
        <dgm:presLayoutVars>
          <dgm:chMax val="0"/>
          <dgm:chPref val="0"/>
        </dgm:presLayoutVars>
      </dgm:prSet>
      <dgm:spPr/>
    </dgm:pt>
    <dgm:pt modelId="{BB150E60-39BC-4FA9-A1FF-9FC901155037}" type="pres">
      <dgm:prSet presAssocID="{EEB9CEE4-5170-4A85-9EDF-F70E2E2296C3}" presName="sibTrans" presStyleCnt="0"/>
      <dgm:spPr/>
    </dgm:pt>
    <dgm:pt modelId="{B6632E36-ACFC-448A-9413-AD99542D670E}" type="pres">
      <dgm:prSet presAssocID="{690B94A9-C376-4215-8879-8AE01A19A099}" presName="compNode" presStyleCnt="0"/>
      <dgm:spPr/>
    </dgm:pt>
    <dgm:pt modelId="{57D0C2A6-3538-47F7-B48C-7647CD9C6E8F}" type="pres">
      <dgm:prSet presAssocID="{690B94A9-C376-4215-8879-8AE01A19A099}" presName="bgRect" presStyleLbl="bgShp" presStyleIdx="1" presStyleCnt="8"/>
      <dgm:spPr/>
    </dgm:pt>
    <dgm:pt modelId="{15B1EB8C-E2A6-47ED-BE36-2B5C244B843C}" type="pres">
      <dgm:prSet presAssocID="{690B94A9-C376-4215-8879-8AE01A19A099}" presName="iconRect" presStyleLbl="node1" presStyleIdx="1" presStyleCnt="8"/>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DC2A2F9-5E92-455C-BD84-52E795E36CAF}" type="pres">
      <dgm:prSet presAssocID="{690B94A9-C376-4215-8879-8AE01A19A099}" presName="spaceRect" presStyleCnt="0"/>
      <dgm:spPr/>
    </dgm:pt>
    <dgm:pt modelId="{15CC11A5-FFE9-4679-97B3-C071D103CA29}" type="pres">
      <dgm:prSet presAssocID="{690B94A9-C376-4215-8879-8AE01A19A099}" presName="parTx" presStyleLbl="revTx" presStyleIdx="1" presStyleCnt="8">
        <dgm:presLayoutVars>
          <dgm:chMax val="0"/>
          <dgm:chPref val="0"/>
        </dgm:presLayoutVars>
      </dgm:prSet>
      <dgm:spPr/>
    </dgm:pt>
    <dgm:pt modelId="{73D25665-84D6-4E5D-AA1B-338251BCE181}" type="pres">
      <dgm:prSet presAssocID="{CEDC84CE-4342-4AAC-9AA0-B5D4581137ED}" presName="sibTrans" presStyleCnt="0"/>
      <dgm:spPr/>
    </dgm:pt>
    <dgm:pt modelId="{0BB1CB32-253F-48D7-A36C-47942B8D9690}" type="pres">
      <dgm:prSet presAssocID="{B9BC68B3-2216-4E8D-9132-5EEECB457B99}" presName="compNode" presStyleCnt="0"/>
      <dgm:spPr/>
    </dgm:pt>
    <dgm:pt modelId="{45B378EF-5E28-4D51-ACC0-B1BC9CB1D147}" type="pres">
      <dgm:prSet presAssocID="{B9BC68B3-2216-4E8D-9132-5EEECB457B99}" presName="bgRect" presStyleLbl="bgShp" presStyleIdx="2" presStyleCnt="8"/>
      <dgm:spPr/>
    </dgm:pt>
    <dgm:pt modelId="{8BACCC90-480C-4CF8-B781-0D116B568AEB}" type="pres">
      <dgm:prSet presAssocID="{B9BC68B3-2216-4E8D-9132-5EEECB457B99}" presName="iconRect" presStyleLbl="node1" presStyleIdx="2" presStyleCnt="8"/>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E7B649E7-BDEC-4CD1-B67D-1441553AAEEE}" type="pres">
      <dgm:prSet presAssocID="{B9BC68B3-2216-4E8D-9132-5EEECB457B99}" presName="spaceRect" presStyleCnt="0"/>
      <dgm:spPr/>
    </dgm:pt>
    <dgm:pt modelId="{2150AF9A-7F19-433D-8B04-1E494132F26A}" type="pres">
      <dgm:prSet presAssocID="{B9BC68B3-2216-4E8D-9132-5EEECB457B99}" presName="parTx" presStyleLbl="revTx" presStyleIdx="2" presStyleCnt="8">
        <dgm:presLayoutVars>
          <dgm:chMax val="0"/>
          <dgm:chPref val="0"/>
        </dgm:presLayoutVars>
      </dgm:prSet>
      <dgm:spPr/>
    </dgm:pt>
    <dgm:pt modelId="{EE350374-5143-4273-97B9-71460EE92425}" type="pres">
      <dgm:prSet presAssocID="{5081C179-94CE-4C45-8A23-5F796D959D3E}" presName="sibTrans" presStyleCnt="0"/>
      <dgm:spPr/>
    </dgm:pt>
    <dgm:pt modelId="{1896C170-6DFC-4EE2-BC46-3BD368B35691}" type="pres">
      <dgm:prSet presAssocID="{8470558E-2F14-4981-9268-FD407C5483C0}" presName="compNode" presStyleCnt="0"/>
      <dgm:spPr/>
    </dgm:pt>
    <dgm:pt modelId="{797DD714-9A09-409D-A121-CAC59F629A15}" type="pres">
      <dgm:prSet presAssocID="{8470558E-2F14-4981-9268-FD407C5483C0}" presName="bgRect" presStyleLbl="bgShp" presStyleIdx="3" presStyleCnt="8"/>
      <dgm:spPr/>
    </dgm:pt>
    <dgm:pt modelId="{E34FB178-6E50-454A-9974-8715D4E188B0}" type="pres">
      <dgm:prSet presAssocID="{8470558E-2F14-4981-9268-FD407C5483C0}" presName="iconRect" presStyleLbl="node1" presStyleIdx="3" presStyleCnt="8"/>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E6CC2CBB-18CA-4285-A527-22BE725DF5A1}" type="pres">
      <dgm:prSet presAssocID="{8470558E-2F14-4981-9268-FD407C5483C0}" presName="spaceRect" presStyleCnt="0"/>
      <dgm:spPr/>
    </dgm:pt>
    <dgm:pt modelId="{01D271AD-554B-4E75-96F9-473A297831DA}" type="pres">
      <dgm:prSet presAssocID="{8470558E-2F14-4981-9268-FD407C5483C0}" presName="parTx" presStyleLbl="revTx" presStyleIdx="3" presStyleCnt="8">
        <dgm:presLayoutVars>
          <dgm:chMax val="0"/>
          <dgm:chPref val="0"/>
        </dgm:presLayoutVars>
      </dgm:prSet>
      <dgm:spPr/>
    </dgm:pt>
    <dgm:pt modelId="{BE9F48D1-791A-45C0-9381-2391A50963D7}" type="pres">
      <dgm:prSet presAssocID="{7752E6B7-05EB-4636-AEEF-B9065DE4A2E3}" presName="sibTrans" presStyleCnt="0"/>
      <dgm:spPr/>
    </dgm:pt>
    <dgm:pt modelId="{4D62CEFA-C5C6-490E-86DC-732A2F7BF7B1}" type="pres">
      <dgm:prSet presAssocID="{C172AA3C-FF63-4F8F-B463-8BE36E33D698}" presName="compNode" presStyleCnt="0"/>
      <dgm:spPr/>
    </dgm:pt>
    <dgm:pt modelId="{873F2391-D981-4483-AF48-605839E57CCA}" type="pres">
      <dgm:prSet presAssocID="{C172AA3C-FF63-4F8F-B463-8BE36E33D698}" presName="bgRect" presStyleLbl="bgShp" presStyleIdx="4" presStyleCnt="8"/>
      <dgm:spPr/>
    </dgm:pt>
    <dgm:pt modelId="{FB094E2D-26EF-4CFB-A133-E9744FBF1C28}" type="pres">
      <dgm:prSet presAssocID="{C172AA3C-FF63-4F8F-B463-8BE36E33D698}" presName="iconRect" presStyleLbl="node1" presStyleIdx="4" presStyleCnt="8"/>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848C462A-25CE-41A3-9E7F-1270D7D52327}" type="pres">
      <dgm:prSet presAssocID="{C172AA3C-FF63-4F8F-B463-8BE36E33D698}" presName="spaceRect" presStyleCnt="0"/>
      <dgm:spPr/>
    </dgm:pt>
    <dgm:pt modelId="{53E6148D-80A5-4ACC-9DE3-BB05B1323545}" type="pres">
      <dgm:prSet presAssocID="{C172AA3C-FF63-4F8F-B463-8BE36E33D698}" presName="parTx" presStyleLbl="revTx" presStyleIdx="4" presStyleCnt="8">
        <dgm:presLayoutVars>
          <dgm:chMax val="0"/>
          <dgm:chPref val="0"/>
        </dgm:presLayoutVars>
      </dgm:prSet>
      <dgm:spPr/>
    </dgm:pt>
    <dgm:pt modelId="{D1E76739-266D-4076-A9DD-4F9743539D62}" type="pres">
      <dgm:prSet presAssocID="{722DD638-B52F-4420-B1B2-29F239D99973}" presName="sibTrans" presStyleCnt="0"/>
      <dgm:spPr/>
    </dgm:pt>
    <dgm:pt modelId="{B93F8D6A-BE2C-4163-859D-C7B090C28951}" type="pres">
      <dgm:prSet presAssocID="{7F9525FC-CB49-49EF-A044-7C2D53E6F637}" presName="compNode" presStyleCnt="0"/>
      <dgm:spPr/>
    </dgm:pt>
    <dgm:pt modelId="{EA73DCE2-F29C-4B59-B671-5DA1FB96206A}" type="pres">
      <dgm:prSet presAssocID="{7F9525FC-CB49-49EF-A044-7C2D53E6F637}" presName="bgRect" presStyleLbl="bgShp" presStyleIdx="5" presStyleCnt="8"/>
      <dgm:spPr/>
    </dgm:pt>
    <dgm:pt modelId="{A0177B3B-06EA-4598-BDCB-7D51F060F98B}" type="pres">
      <dgm:prSet presAssocID="{7F9525FC-CB49-49EF-A044-7C2D53E6F637}" presName="iconRect" presStyleLbl="node1" presStyleIdx="5" presStyleCnt="8"/>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laybook"/>
        </a:ext>
      </dgm:extLst>
    </dgm:pt>
    <dgm:pt modelId="{A18C12AE-CB04-4F36-8442-745A0EC11EA9}" type="pres">
      <dgm:prSet presAssocID="{7F9525FC-CB49-49EF-A044-7C2D53E6F637}" presName="spaceRect" presStyleCnt="0"/>
      <dgm:spPr/>
    </dgm:pt>
    <dgm:pt modelId="{C1C5176E-3AD3-4BEE-B9DF-B9B717B3597C}" type="pres">
      <dgm:prSet presAssocID="{7F9525FC-CB49-49EF-A044-7C2D53E6F637}" presName="parTx" presStyleLbl="revTx" presStyleIdx="5" presStyleCnt="8">
        <dgm:presLayoutVars>
          <dgm:chMax val="0"/>
          <dgm:chPref val="0"/>
        </dgm:presLayoutVars>
      </dgm:prSet>
      <dgm:spPr/>
    </dgm:pt>
    <dgm:pt modelId="{CBDEE710-B65D-423D-A888-9FFA46122AC5}" type="pres">
      <dgm:prSet presAssocID="{76A410DA-F9E1-46C2-AF94-DC3BAFA945FE}" presName="sibTrans" presStyleCnt="0"/>
      <dgm:spPr/>
    </dgm:pt>
    <dgm:pt modelId="{BEA876CC-4D1F-4DD7-933A-9AA47514E058}" type="pres">
      <dgm:prSet presAssocID="{C87DC9B4-5CBB-4342-AB33-E807AF08F54B}" presName="compNode" presStyleCnt="0"/>
      <dgm:spPr/>
    </dgm:pt>
    <dgm:pt modelId="{4941A9BF-F860-4FF6-8901-744AA0B058C1}" type="pres">
      <dgm:prSet presAssocID="{C87DC9B4-5CBB-4342-AB33-E807AF08F54B}" presName="bgRect" presStyleLbl="bgShp" presStyleIdx="6" presStyleCnt="8"/>
      <dgm:spPr/>
    </dgm:pt>
    <dgm:pt modelId="{83EE23B1-7F4D-4B20-A7EF-441F888BC06D}" type="pres">
      <dgm:prSet presAssocID="{C87DC9B4-5CBB-4342-AB33-E807AF08F54B}" presName="iconRect" presStyleLbl="node1" presStyleIdx="6" presStyleCnt="8"/>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ce"/>
        </a:ext>
      </dgm:extLst>
    </dgm:pt>
    <dgm:pt modelId="{4F74C29B-31C4-431B-85D1-4F230CF909CC}" type="pres">
      <dgm:prSet presAssocID="{C87DC9B4-5CBB-4342-AB33-E807AF08F54B}" presName="spaceRect" presStyleCnt="0"/>
      <dgm:spPr/>
    </dgm:pt>
    <dgm:pt modelId="{D1FC63EC-3CF4-4408-9043-C1D5CC7E3519}" type="pres">
      <dgm:prSet presAssocID="{C87DC9B4-5CBB-4342-AB33-E807AF08F54B}" presName="parTx" presStyleLbl="revTx" presStyleIdx="6" presStyleCnt="8">
        <dgm:presLayoutVars>
          <dgm:chMax val="0"/>
          <dgm:chPref val="0"/>
        </dgm:presLayoutVars>
      </dgm:prSet>
      <dgm:spPr/>
    </dgm:pt>
    <dgm:pt modelId="{C3244817-FF23-4549-B5C8-4ABCA35EBC2A}" type="pres">
      <dgm:prSet presAssocID="{697012BC-6076-4E42-9F76-A79C63AEB0E1}" presName="sibTrans" presStyleCnt="0"/>
      <dgm:spPr/>
    </dgm:pt>
    <dgm:pt modelId="{59BDB79A-B59F-4D91-B9CF-C53F58BCA0DF}" type="pres">
      <dgm:prSet presAssocID="{D1A4660D-B7D7-489B-B75F-F5D6AC695086}" presName="compNode" presStyleCnt="0"/>
      <dgm:spPr/>
    </dgm:pt>
    <dgm:pt modelId="{A7A395FC-1B33-4333-A352-809C96DE1AEB}" type="pres">
      <dgm:prSet presAssocID="{D1A4660D-B7D7-489B-B75F-F5D6AC695086}" presName="bgRect" presStyleLbl="bgShp" presStyleIdx="7" presStyleCnt="8"/>
      <dgm:spPr/>
    </dgm:pt>
    <dgm:pt modelId="{8AB902AC-AB27-4629-A86A-931FE621698A}" type="pres">
      <dgm:prSet presAssocID="{D1A4660D-B7D7-489B-B75F-F5D6AC695086}" presName="iconRect" presStyleLbl="node1" presStyleIdx="7" presStyleCnt="8"/>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lose"/>
        </a:ext>
      </dgm:extLst>
    </dgm:pt>
    <dgm:pt modelId="{592BC4A4-916C-4F03-8FB2-6732B899DD1F}" type="pres">
      <dgm:prSet presAssocID="{D1A4660D-B7D7-489B-B75F-F5D6AC695086}" presName="spaceRect" presStyleCnt="0"/>
      <dgm:spPr/>
    </dgm:pt>
    <dgm:pt modelId="{436ECE4D-E4F9-44AF-B813-8D88FBB194F4}" type="pres">
      <dgm:prSet presAssocID="{D1A4660D-B7D7-489B-B75F-F5D6AC695086}" presName="parTx" presStyleLbl="revTx" presStyleIdx="7" presStyleCnt="8">
        <dgm:presLayoutVars>
          <dgm:chMax val="0"/>
          <dgm:chPref val="0"/>
        </dgm:presLayoutVars>
      </dgm:prSet>
      <dgm:spPr/>
    </dgm:pt>
  </dgm:ptLst>
  <dgm:cxnLst>
    <dgm:cxn modelId="{D50AB21C-832E-4208-8F07-B30AB953763B}" type="presOf" srcId="{8470558E-2F14-4981-9268-FD407C5483C0}" destId="{01D271AD-554B-4E75-96F9-473A297831DA}" srcOrd="0" destOrd="0" presId="urn:microsoft.com/office/officeart/2018/2/layout/IconVerticalSolidList"/>
    <dgm:cxn modelId="{DB73121F-A6F3-437F-8BE4-BD9D12B2831F}" type="presOf" srcId="{D1A4660D-B7D7-489B-B75F-F5D6AC695086}" destId="{436ECE4D-E4F9-44AF-B813-8D88FBB194F4}" srcOrd="0" destOrd="0" presId="urn:microsoft.com/office/officeart/2018/2/layout/IconVerticalSolidList"/>
    <dgm:cxn modelId="{8403142E-AFEA-472A-B41C-E8CDBA855497}" srcId="{C464A9D3-9CEC-47B5-948B-BCBD26D35E8D}" destId="{7F9525FC-CB49-49EF-A044-7C2D53E6F637}" srcOrd="5" destOrd="0" parTransId="{0207945C-7B31-4C63-9A5D-84F3BE475A44}" sibTransId="{76A410DA-F9E1-46C2-AF94-DC3BAFA945FE}"/>
    <dgm:cxn modelId="{9BA42130-CDEF-4839-B4AB-32DA9420F28E}" srcId="{C464A9D3-9CEC-47B5-948B-BCBD26D35E8D}" destId="{D1A4660D-B7D7-489B-B75F-F5D6AC695086}" srcOrd="7" destOrd="0" parTransId="{60982F5F-2953-4C31-8FC3-480B5107FF30}" sibTransId="{72B14ECC-54CE-43AD-B9EC-A5A11B8B17BA}"/>
    <dgm:cxn modelId="{C62C6D40-62A3-43A6-A649-C4967C1A9330}" srcId="{C464A9D3-9CEC-47B5-948B-BCBD26D35E8D}" destId="{B9BC68B3-2216-4E8D-9132-5EEECB457B99}" srcOrd="2" destOrd="0" parTransId="{5F23F4EC-BC9E-4D49-B304-9228AABC8854}" sibTransId="{5081C179-94CE-4C45-8A23-5F796D959D3E}"/>
    <dgm:cxn modelId="{C6E96649-A8E9-4859-AC3F-0D42C14FA21B}" srcId="{C464A9D3-9CEC-47B5-948B-BCBD26D35E8D}" destId="{C87DC9B4-5CBB-4342-AB33-E807AF08F54B}" srcOrd="6" destOrd="0" parTransId="{BF2B03E9-F0EA-4070-84FF-D9F5A5BDE369}" sibTransId="{697012BC-6076-4E42-9F76-A79C63AEB0E1}"/>
    <dgm:cxn modelId="{E201C957-C088-4E46-A72A-DDEAC4B817C5}" srcId="{C464A9D3-9CEC-47B5-948B-BCBD26D35E8D}" destId="{373838A7-32FC-41CB-B426-8299E778CE8F}" srcOrd="0" destOrd="0" parTransId="{53117F00-DE30-435F-876E-42AFED368213}" sibTransId="{EEB9CEE4-5170-4A85-9EDF-F70E2E2296C3}"/>
    <dgm:cxn modelId="{C81A6887-D6F6-4B0E-86DD-D09F1517A601}" type="presOf" srcId="{7F9525FC-CB49-49EF-A044-7C2D53E6F637}" destId="{C1C5176E-3AD3-4BEE-B9DF-B9B717B3597C}" srcOrd="0" destOrd="0" presId="urn:microsoft.com/office/officeart/2018/2/layout/IconVerticalSolidList"/>
    <dgm:cxn modelId="{A03E5490-4994-4BA7-B059-DDAC4B4B38BA}" type="presOf" srcId="{B9BC68B3-2216-4E8D-9132-5EEECB457B99}" destId="{2150AF9A-7F19-433D-8B04-1E494132F26A}" srcOrd="0" destOrd="0" presId="urn:microsoft.com/office/officeart/2018/2/layout/IconVerticalSolidList"/>
    <dgm:cxn modelId="{83CCD79C-5411-4C6F-940B-11E39C8B8A31}" type="presOf" srcId="{373838A7-32FC-41CB-B426-8299E778CE8F}" destId="{E446A872-A4DC-4279-91C2-409B12407028}" srcOrd="0" destOrd="0" presId="urn:microsoft.com/office/officeart/2018/2/layout/IconVerticalSolidList"/>
    <dgm:cxn modelId="{754A8CAC-C20B-42A8-9881-07FB9D9FADAA}" type="presOf" srcId="{C172AA3C-FF63-4F8F-B463-8BE36E33D698}" destId="{53E6148D-80A5-4ACC-9DE3-BB05B1323545}" srcOrd="0" destOrd="0" presId="urn:microsoft.com/office/officeart/2018/2/layout/IconVerticalSolidList"/>
    <dgm:cxn modelId="{221AA4AD-782C-4DAC-A9E0-2117FBDC86D5}" type="presOf" srcId="{C464A9D3-9CEC-47B5-948B-BCBD26D35E8D}" destId="{FAA7F129-4D4A-41F2-804C-5AFD6E6F6CB0}" srcOrd="0" destOrd="0" presId="urn:microsoft.com/office/officeart/2018/2/layout/IconVerticalSolidList"/>
    <dgm:cxn modelId="{7569F3B5-84DC-4D6E-9C25-13EB619EBAD4}" srcId="{C464A9D3-9CEC-47B5-948B-BCBD26D35E8D}" destId="{690B94A9-C376-4215-8879-8AE01A19A099}" srcOrd="1" destOrd="0" parTransId="{67B88250-8F26-4511-B9F1-BC535289125E}" sibTransId="{CEDC84CE-4342-4AAC-9AA0-B5D4581137ED}"/>
    <dgm:cxn modelId="{2A68CFB9-6C70-4F4F-A01B-3188989DD1B6}" type="presOf" srcId="{C87DC9B4-5CBB-4342-AB33-E807AF08F54B}" destId="{D1FC63EC-3CF4-4408-9043-C1D5CC7E3519}" srcOrd="0" destOrd="0" presId="urn:microsoft.com/office/officeart/2018/2/layout/IconVerticalSolidList"/>
    <dgm:cxn modelId="{B44A79DC-92B9-460B-9995-7251592D27E5}" type="presOf" srcId="{690B94A9-C376-4215-8879-8AE01A19A099}" destId="{15CC11A5-FFE9-4679-97B3-C071D103CA29}" srcOrd="0" destOrd="0" presId="urn:microsoft.com/office/officeart/2018/2/layout/IconVerticalSolidList"/>
    <dgm:cxn modelId="{8BE608E8-59CA-4D68-AC80-DDF9E76B9201}" srcId="{C464A9D3-9CEC-47B5-948B-BCBD26D35E8D}" destId="{C172AA3C-FF63-4F8F-B463-8BE36E33D698}" srcOrd="4" destOrd="0" parTransId="{F1F3B219-A561-40B6-AFDE-FEDD52122866}" sibTransId="{722DD638-B52F-4420-B1B2-29F239D99973}"/>
    <dgm:cxn modelId="{7DF5EFF0-0AD7-4BE3-8A76-051B892DDD78}" srcId="{C464A9D3-9CEC-47B5-948B-BCBD26D35E8D}" destId="{8470558E-2F14-4981-9268-FD407C5483C0}" srcOrd="3" destOrd="0" parTransId="{EC490C70-CF9D-402B-B823-50F7C1B53D64}" sibTransId="{7752E6B7-05EB-4636-AEEF-B9065DE4A2E3}"/>
    <dgm:cxn modelId="{8DDC7A87-0C52-4B09-9696-9E6CE367D0C2}" type="presParOf" srcId="{FAA7F129-4D4A-41F2-804C-5AFD6E6F6CB0}" destId="{11498ACE-E0CB-418A-8C48-4108F7E5EC11}" srcOrd="0" destOrd="0" presId="urn:microsoft.com/office/officeart/2018/2/layout/IconVerticalSolidList"/>
    <dgm:cxn modelId="{DF91AC08-0838-45DD-9B20-285E78A0E646}" type="presParOf" srcId="{11498ACE-E0CB-418A-8C48-4108F7E5EC11}" destId="{C92D4998-888C-4205-A533-C3C7FCB08309}" srcOrd="0" destOrd="0" presId="urn:microsoft.com/office/officeart/2018/2/layout/IconVerticalSolidList"/>
    <dgm:cxn modelId="{1585ADA1-977F-412D-AE28-A92CD2E0AE7C}" type="presParOf" srcId="{11498ACE-E0CB-418A-8C48-4108F7E5EC11}" destId="{AB10B39E-9054-4604-AA15-9657656434EC}" srcOrd="1" destOrd="0" presId="urn:microsoft.com/office/officeart/2018/2/layout/IconVerticalSolidList"/>
    <dgm:cxn modelId="{F54AD15F-A15A-4836-B1F5-9CC79B1E8DFC}" type="presParOf" srcId="{11498ACE-E0CB-418A-8C48-4108F7E5EC11}" destId="{FD573204-AB2B-49C8-8E21-EE895090CF74}" srcOrd="2" destOrd="0" presId="urn:microsoft.com/office/officeart/2018/2/layout/IconVerticalSolidList"/>
    <dgm:cxn modelId="{D1A50E71-A2FB-4DF9-BA5B-1173B5533A41}" type="presParOf" srcId="{11498ACE-E0CB-418A-8C48-4108F7E5EC11}" destId="{E446A872-A4DC-4279-91C2-409B12407028}" srcOrd="3" destOrd="0" presId="urn:microsoft.com/office/officeart/2018/2/layout/IconVerticalSolidList"/>
    <dgm:cxn modelId="{9B153B4E-9763-4DC0-AFE2-2ABFCE852EFA}" type="presParOf" srcId="{FAA7F129-4D4A-41F2-804C-5AFD6E6F6CB0}" destId="{BB150E60-39BC-4FA9-A1FF-9FC901155037}" srcOrd="1" destOrd="0" presId="urn:microsoft.com/office/officeart/2018/2/layout/IconVerticalSolidList"/>
    <dgm:cxn modelId="{385FD60E-58FB-4C67-A365-F9A0C3F71D8E}" type="presParOf" srcId="{FAA7F129-4D4A-41F2-804C-5AFD6E6F6CB0}" destId="{B6632E36-ACFC-448A-9413-AD99542D670E}" srcOrd="2" destOrd="0" presId="urn:microsoft.com/office/officeart/2018/2/layout/IconVerticalSolidList"/>
    <dgm:cxn modelId="{FDD8BB56-1BB2-4C92-9CA7-36DF036DFB93}" type="presParOf" srcId="{B6632E36-ACFC-448A-9413-AD99542D670E}" destId="{57D0C2A6-3538-47F7-B48C-7647CD9C6E8F}" srcOrd="0" destOrd="0" presId="urn:microsoft.com/office/officeart/2018/2/layout/IconVerticalSolidList"/>
    <dgm:cxn modelId="{9465ABAD-9821-4C0B-836D-69588BFACBA0}" type="presParOf" srcId="{B6632E36-ACFC-448A-9413-AD99542D670E}" destId="{15B1EB8C-E2A6-47ED-BE36-2B5C244B843C}" srcOrd="1" destOrd="0" presId="urn:microsoft.com/office/officeart/2018/2/layout/IconVerticalSolidList"/>
    <dgm:cxn modelId="{71F83279-283C-46D6-BEAA-9628A8E11F19}" type="presParOf" srcId="{B6632E36-ACFC-448A-9413-AD99542D670E}" destId="{8DC2A2F9-5E92-455C-BD84-52E795E36CAF}" srcOrd="2" destOrd="0" presId="urn:microsoft.com/office/officeart/2018/2/layout/IconVerticalSolidList"/>
    <dgm:cxn modelId="{C93ACED6-940A-45CA-809C-8CB42D4770E5}" type="presParOf" srcId="{B6632E36-ACFC-448A-9413-AD99542D670E}" destId="{15CC11A5-FFE9-4679-97B3-C071D103CA29}" srcOrd="3" destOrd="0" presId="urn:microsoft.com/office/officeart/2018/2/layout/IconVerticalSolidList"/>
    <dgm:cxn modelId="{F98E9957-EF9B-4E60-A5EB-AE1E86A8B5E1}" type="presParOf" srcId="{FAA7F129-4D4A-41F2-804C-5AFD6E6F6CB0}" destId="{73D25665-84D6-4E5D-AA1B-338251BCE181}" srcOrd="3" destOrd="0" presId="urn:microsoft.com/office/officeart/2018/2/layout/IconVerticalSolidList"/>
    <dgm:cxn modelId="{6CE4441B-3FAD-4544-A60B-BA8FE06B8F8D}" type="presParOf" srcId="{FAA7F129-4D4A-41F2-804C-5AFD6E6F6CB0}" destId="{0BB1CB32-253F-48D7-A36C-47942B8D9690}" srcOrd="4" destOrd="0" presId="urn:microsoft.com/office/officeart/2018/2/layout/IconVerticalSolidList"/>
    <dgm:cxn modelId="{5CD1BC55-AED1-43C4-AF79-4A529A1FCFE9}" type="presParOf" srcId="{0BB1CB32-253F-48D7-A36C-47942B8D9690}" destId="{45B378EF-5E28-4D51-ACC0-B1BC9CB1D147}" srcOrd="0" destOrd="0" presId="urn:microsoft.com/office/officeart/2018/2/layout/IconVerticalSolidList"/>
    <dgm:cxn modelId="{BDFB70AC-5F57-4996-8015-2B12A69C25E1}" type="presParOf" srcId="{0BB1CB32-253F-48D7-A36C-47942B8D9690}" destId="{8BACCC90-480C-4CF8-B781-0D116B568AEB}" srcOrd="1" destOrd="0" presId="urn:microsoft.com/office/officeart/2018/2/layout/IconVerticalSolidList"/>
    <dgm:cxn modelId="{31996A78-8FF6-4659-BE4C-3293F65886DB}" type="presParOf" srcId="{0BB1CB32-253F-48D7-A36C-47942B8D9690}" destId="{E7B649E7-BDEC-4CD1-B67D-1441553AAEEE}" srcOrd="2" destOrd="0" presId="urn:microsoft.com/office/officeart/2018/2/layout/IconVerticalSolidList"/>
    <dgm:cxn modelId="{6D387F1D-4145-4BF4-9FF3-401DCBD86D51}" type="presParOf" srcId="{0BB1CB32-253F-48D7-A36C-47942B8D9690}" destId="{2150AF9A-7F19-433D-8B04-1E494132F26A}" srcOrd="3" destOrd="0" presId="urn:microsoft.com/office/officeart/2018/2/layout/IconVerticalSolidList"/>
    <dgm:cxn modelId="{067B8376-F5FE-4F0B-8809-BFE793493362}" type="presParOf" srcId="{FAA7F129-4D4A-41F2-804C-5AFD6E6F6CB0}" destId="{EE350374-5143-4273-97B9-71460EE92425}" srcOrd="5" destOrd="0" presId="urn:microsoft.com/office/officeart/2018/2/layout/IconVerticalSolidList"/>
    <dgm:cxn modelId="{9BCB8805-B065-46B8-83D7-CABCC83BC1F4}" type="presParOf" srcId="{FAA7F129-4D4A-41F2-804C-5AFD6E6F6CB0}" destId="{1896C170-6DFC-4EE2-BC46-3BD368B35691}" srcOrd="6" destOrd="0" presId="urn:microsoft.com/office/officeart/2018/2/layout/IconVerticalSolidList"/>
    <dgm:cxn modelId="{FEB0847B-6F0E-4355-B7F2-59175984FAC0}" type="presParOf" srcId="{1896C170-6DFC-4EE2-BC46-3BD368B35691}" destId="{797DD714-9A09-409D-A121-CAC59F629A15}" srcOrd="0" destOrd="0" presId="urn:microsoft.com/office/officeart/2018/2/layout/IconVerticalSolidList"/>
    <dgm:cxn modelId="{7BBAD7E7-3549-4664-8FC0-ED50788EC18E}" type="presParOf" srcId="{1896C170-6DFC-4EE2-BC46-3BD368B35691}" destId="{E34FB178-6E50-454A-9974-8715D4E188B0}" srcOrd="1" destOrd="0" presId="urn:microsoft.com/office/officeart/2018/2/layout/IconVerticalSolidList"/>
    <dgm:cxn modelId="{C90EE5D4-25D8-447E-9A80-B4A0EDDC9044}" type="presParOf" srcId="{1896C170-6DFC-4EE2-BC46-3BD368B35691}" destId="{E6CC2CBB-18CA-4285-A527-22BE725DF5A1}" srcOrd="2" destOrd="0" presId="urn:microsoft.com/office/officeart/2018/2/layout/IconVerticalSolidList"/>
    <dgm:cxn modelId="{9ABA76EA-CD9D-4D61-B2B4-99CB5A63C4DD}" type="presParOf" srcId="{1896C170-6DFC-4EE2-BC46-3BD368B35691}" destId="{01D271AD-554B-4E75-96F9-473A297831DA}" srcOrd="3" destOrd="0" presId="urn:microsoft.com/office/officeart/2018/2/layout/IconVerticalSolidList"/>
    <dgm:cxn modelId="{9A31639D-BD57-4843-B3F7-921E9634EF46}" type="presParOf" srcId="{FAA7F129-4D4A-41F2-804C-5AFD6E6F6CB0}" destId="{BE9F48D1-791A-45C0-9381-2391A50963D7}" srcOrd="7" destOrd="0" presId="urn:microsoft.com/office/officeart/2018/2/layout/IconVerticalSolidList"/>
    <dgm:cxn modelId="{54807247-2553-4884-931B-769EC2CF330C}" type="presParOf" srcId="{FAA7F129-4D4A-41F2-804C-5AFD6E6F6CB0}" destId="{4D62CEFA-C5C6-490E-86DC-732A2F7BF7B1}" srcOrd="8" destOrd="0" presId="urn:microsoft.com/office/officeart/2018/2/layout/IconVerticalSolidList"/>
    <dgm:cxn modelId="{4793C9E7-CB10-49B3-BD74-3B36AD438412}" type="presParOf" srcId="{4D62CEFA-C5C6-490E-86DC-732A2F7BF7B1}" destId="{873F2391-D981-4483-AF48-605839E57CCA}" srcOrd="0" destOrd="0" presId="urn:microsoft.com/office/officeart/2018/2/layout/IconVerticalSolidList"/>
    <dgm:cxn modelId="{677AB8A0-5DB7-49C1-B18D-ABAD2A62FBEE}" type="presParOf" srcId="{4D62CEFA-C5C6-490E-86DC-732A2F7BF7B1}" destId="{FB094E2D-26EF-4CFB-A133-E9744FBF1C28}" srcOrd="1" destOrd="0" presId="urn:microsoft.com/office/officeart/2018/2/layout/IconVerticalSolidList"/>
    <dgm:cxn modelId="{5ACF6CFA-938F-4AA9-92CC-F0700FE2186A}" type="presParOf" srcId="{4D62CEFA-C5C6-490E-86DC-732A2F7BF7B1}" destId="{848C462A-25CE-41A3-9E7F-1270D7D52327}" srcOrd="2" destOrd="0" presId="urn:microsoft.com/office/officeart/2018/2/layout/IconVerticalSolidList"/>
    <dgm:cxn modelId="{F17071B7-BA0B-4648-867D-97C84F677658}" type="presParOf" srcId="{4D62CEFA-C5C6-490E-86DC-732A2F7BF7B1}" destId="{53E6148D-80A5-4ACC-9DE3-BB05B1323545}" srcOrd="3" destOrd="0" presId="urn:microsoft.com/office/officeart/2018/2/layout/IconVerticalSolidList"/>
    <dgm:cxn modelId="{198E3377-708D-4D6B-9F40-D4BDB6F34870}" type="presParOf" srcId="{FAA7F129-4D4A-41F2-804C-5AFD6E6F6CB0}" destId="{D1E76739-266D-4076-A9DD-4F9743539D62}" srcOrd="9" destOrd="0" presId="urn:microsoft.com/office/officeart/2018/2/layout/IconVerticalSolidList"/>
    <dgm:cxn modelId="{2E7FF4AE-F297-41BA-A877-14550955A183}" type="presParOf" srcId="{FAA7F129-4D4A-41F2-804C-5AFD6E6F6CB0}" destId="{B93F8D6A-BE2C-4163-859D-C7B090C28951}" srcOrd="10" destOrd="0" presId="urn:microsoft.com/office/officeart/2018/2/layout/IconVerticalSolidList"/>
    <dgm:cxn modelId="{DED8EBF5-702E-4A68-9A75-51602BE57DE4}" type="presParOf" srcId="{B93F8D6A-BE2C-4163-859D-C7B090C28951}" destId="{EA73DCE2-F29C-4B59-B671-5DA1FB96206A}" srcOrd="0" destOrd="0" presId="urn:microsoft.com/office/officeart/2018/2/layout/IconVerticalSolidList"/>
    <dgm:cxn modelId="{28624174-054D-49B3-BD78-7F69F50F1EAD}" type="presParOf" srcId="{B93F8D6A-BE2C-4163-859D-C7B090C28951}" destId="{A0177B3B-06EA-4598-BDCB-7D51F060F98B}" srcOrd="1" destOrd="0" presId="urn:microsoft.com/office/officeart/2018/2/layout/IconVerticalSolidList"/>
    <dgm:cxn modelId="{77C9AE9D-E78C-4823-84AD-6438D5E74C00}" type="presParOf" srcId="{B93F8D6A-BE2C-4163-859D-C7B090C28951}" destId="{A18C12AE-CB04-4F36-8442-745A0EC11EA9}" srcOrd="2" destOrd="0" presId="urn:microsoft.com/office/officeart/2018/2/layout/IconVerticalSolidList"/>
    <dgm:cxn modelId="{4CC9B876-E987-4FF8-A9C3-21E0F0ECC254}" type="presParOf" srcId="{B93F8D6A-BE2C-4163-859D-C7B090C28951}" destId="{C1C5176E-3AD3-4BEE-B9DF-B9B717B3597C}" srcOrd="3" destOrd="0" presId="urn:microsoft.com/office/officeart/2018/2/layout/IconVerticalSolidList"/>
    <dgm:cxn modelId="{2A40C1FE-99B6-41EF-B938-16A2809B78AB}" type="presParOf" srcId="{FAA7F129-4D4A-41F2-804C-5AFD6E6F6CB0}" destId="{CBDEE710-B65D-423D-A888-9FFA46122AC5}" srcOrd="11" destOrd="0" presId="urn:microsoft.com/office/officeart/2018/2/layout/IconVerticalSolidList"/>
    <dgm:cxn modelId="{DA649C9C-A052-4927-A26B-DC67AAF76552}" type="presParOf" srcId="{FAA7F129-4D4A-41F2-804C-5AFD6E6F6CB0}" destId="{BEA876CC-4D1F-4DD7-933A-9AA47514E058}" srcOrd="12" destOrd="0" presId="urn:microsoft.com/office/officeart/2018/2/layout/IconVerticalSolidList"/>
    <dgm:cxn modelId="{C7502A77-8116-48FC-9F0F-EC8C238678F0}" type="presParOf" srcId="{BEA876CC-4D1F-4DD7-933A-9AA47514E058}" destId="{4941A9BF-F860-4FF6-8901-744AA0B058C1}" srcOrd="0" destOrd="0" presId="urn:microsoft.com/office/officeart/2018/2/layout/IconVerticalSolidList"/>
    <dgm:cxn modelId="{B867B8AA-322B-4622-B5CA-DB1228A61EC5}" type="presParOf" srcId="{BEA876CC-4D1F-4DD7-933A-9AA47514E058}" destId="{83EE23B1-7F4D-4B20-A7EF-441F888BC06D}" srcOrd="1" destOrd="0" presId="urn:microsoft.com/office/officeart/2018/2/layout/IconVerticalSolidList"/>
    <dgm:cxn modelId="{DDDD067E-75FD-4B99-96CC-A15BEE2D64B3}" type="presParOf" srcId="{BEA876CC-4D1F-4DD7-933A-9AA47514E058}" destId="{4F74C29B-31C4-431B-85D1-4F230CF909CC}" srcOrd="2" destOrd="0" presId="urn:microsoft.com/office/officeart/2018/2/layout/IconVerticalSolidList"/>
    <dgm:cxn modelId="{3F0B3AEB-C859-41E5-BEF0-8568D96AF711}" type="presParOf" srcId="{BEA876CC-4D1F-4DD7-933A-9AA47514E058}" destId="{D1FC63EC-3CF4-4408-9043-C1D5CC7E3519}" srcOrd="3" destOrd="0" presId="urn:microsoft.com/office/officeart/2018/2/layout/IconVerticalSolidList"/>
    <dgm:cxn modelId="{AED422D9-F412-4AC1-BA94-DC2DC3A2DB5C}" type="presParOf" srcId="{FAA7F129-4D4A-41F2-804C-5AFD6E6F6CB0}" destId="{C3244817-FF23-4549-B5C8-4ABCA35EBC2A}" srcOrd="13" destOrd="0" presId="urn:microsoft.com/office/officeart/2018/2/layout/IconVerticalSolidList"/>
    <dgm:cxn modelId="{CBBBAD63-D11F-4D99-9105-36116F659453}" type="presParOf" srcId="{FAA7F129-4D4A-41F2-804C-5AFD6E6F6CB0}" destId="{59BDB79A-B59F-4D91-B9CF-C53F58BCA0DF}" srcOrd="14" destOrd="0" presId="urn:microsoft.com/office/officeart/2018/2/layout/IconVerticalSolidList"/>
    <dgm:cxn modelId="{6A947C3B-6E56-470B-B55D-535199D378F6}" type="presParOf" srcId="{59BDB79A-B59F-4D91-B9CF-C53F58BCA0DF}" destId="{A7A395FC-1B33-4333-A352-809C96DE1AEB}" srcOrd="0" destOrd="0" presId="urn:microsoft.com/office/officeart/2018/2/layout/IconVerticalSolidList"/>
    <dgm:cxn modelId="{4357E876-9EFA-494A-AF9E-7F263850B782}" type="presParOf" srcId="{59BDB79A-B59F-4D91-B9CF-C53F58BCA0DF}" destId="{8AB902AC-AB27-4629-A86A-931FE621698A}" srcOrd="1" destOrd="0" presId="urn:microsoft.com/office/officeart/2018/2/layout/IconVerticalSolidList"/>
    <dgm:cxn modelId="{B04A3304-C2C2-404F-9928-8D1B45363AB3}" type="presParOf" srcId="{59BDB79A-B59F-4D91-B9CF-C53F58BCA0DF}" destId="{592BC4A4-916C-4F03-8FB2-6732B899DD1F}" srcOrd="2" destOrd="0" presId="urn:microsoft.com/office/officeart/2018/2/layout/IconVerticalSolidList"/>
    <dgm:cxn modelId="{A676D074-FA93-4D19-B52E-12BCF8886637}" type="presParOf" srcId="{59BDB79A-B59F-4D91-B9CF-C53F58BCA0DF}" destId="{436ECE4D-E4F9-44AF-B813-8D88FBB194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5F82A2-3C18-4AF6-A8CB-8006474FF07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ECD6F9A-A00B-41C0-9CE0-2DAB2877048D}">
      <dgm:prSet/>
      <dgm:spPr/>
      <dgm:t>
        <a:bodyPr/>
        <a:lstStyle/>
        <a:p>
          <a:r>
            <a:rPr lang="en-GB"/>
            <a:t>Forward planning to ensure access to laptops/ PCs/ tablets/ phones and the internet </a:t>
          </a:r>
          <a:endParaRPr lang="en-US"/>
        </a:p>
      </dgm:t>
    </dgm:pt>
    <dgm:pt modelId="{567878F6-244F-4C75-BB68-34BC53F3C33A}" type="parTrans" cxnId="{6DB05B6D-F705-4734-9617-0A5D36A667C5}">
      <dgm:prSet/>
      <dgm:spPr/>
      <dgm:t>
        <a:bodyPr/>
        <a:lstStyle/>
        <a:p>
          <a:endParaRPr lang="en-US"/>
        </a:p>
      </dgm:t>
    </dgm:pt>
    <dgm:pt modelId="{A69DE6CC-8DDD-4055-A9FE-533571F2F5A0}" type="sibTrans" cxnId="{6DB05B6D-F705-4734-9617-0A5D36A667C5}">
      <dgm:prSet/>
      <dgm:spPr/>
      <dgm:t>
        <a:bodyPr/>
        <a:lstStyle/>
        <a:p>
          <a:endParaRPr lang="en-US"/>
        </a:p>
      </dgm:t>
    </dgm:pt>
    <dgm:pt modelId="{731F19E7-C782-4E19-A83B-514E66CDDCE2}">
      <dgm:prSet/>
      <dgm:spPr/>
      <dgm:t>
        <a:bodyPr/>
        <a:lstStyle/>
        <a:p>
          <a:r>
            <a:rPr lang="en-GB"/>
            <a:t>Varied and flexible approach is needed</a:t>
          </a:r>
          <a:endParaRPr lang="en-US"/>
        </a:p>
      </dgm:t>
    </dgm:pt>
    <dgm:pt modelId="{443DF1A5-2985-4602-AF45-6BBC8A567BB3}" type="parTrans" cxnId="{71453E4B-3A35-45F9-9AEF-B2A8BE12DEE2}">
      <dgm:prSet/>
      <dgm:spPr/>
      <dgm:t>
        <a:bodyPr/>
        <a:lstStyle/>
        <a:p>
          <a:endParaRPr lang="en-US"/>
        </a:p>
      </dgm:t>
    </dgm:pt>
    <dgm:pt modelId="{6B7DECEC-1A49-4F90-BF51-82D4B1B81373}" type="sibTrans" cxnId="{71453E4B-3A35-45F9-9AEF-B2A8BE12DEE2}">
      <dgm:prSet/>
      <dgm:spPr/>
      <dgm:t>
        <a:bodyPr/>
        <a:lstStyle/>
        <a:p>
          <a:endParaRPr lang="en-US"/>
        </a:p>
      </dgm:t>
    </dgm:pt>
    <dgm:pt modelId="{740041CC-171C-4504-97EA-91C8B873ACF6}">
      <dgm:prSet/>
      <dgm:spPr/>
      <dgm:t>
        <a:bodyPr/>
        <a:lstStyle/>
        <a:p>
          <a:r>
            <a:rPr lang="en-GB"/>
            <a:t>Peer support and pairing to be considered</a:t>
          </a:r>
          <a:endParaRPr lang="en-US"/>
        </a:p>
      </dgm:t>
    </dgm:pt>
    <dgm:pt modelId="{279D8DC6-0D5F-4161-890B-37A3229C510E}" type="parTrans" cxnId="{2076117F-B752-4192-9D45-FD4A5B658320}">
      <dgm:prSet/>
      <dgm:spPr/>
      <dgm:t>
        <a:bodyPr/>
        <a:lstStyle/>
        <a:p>
          <a:endParaRPr lang="en-US"/>
        </a:p>
      </dgm:t>
    </dgm:pt>
    <dgm:pt modelId="{23D0E4E6-64D9-44F2-9004-0D65AAEC4E78}" type="sibTrans" cxnId="{2076117F-B752-4192-9D45-FD4A5B658320}">
      <dgm:prSet/>
      <dgm:spPr/>
      <dgm:t>
        <a:bodyPr/>
        <a:lstStyle/>
        <a:p>
          <a:endParaRPr lang="en-US"/>
        </a:p>
      </dgm:t>
    </dgm:pt>
    <dgm:pt modelId="{C3B2C37E-D3AC-4B08-9E76-404286474A13}">
      <dgm:prSet/>
      <dgm:spPr/>
      <dgm:t>
        <a:bodyPr/>
        <a:lstStyle/>
        <a:p>
          <a:r>
            <a:rPr lang="en-GB"/>
            <a:t>Student verbally contributes and a teacher adds answers on </a:t>
          </a:r>
          <a:endParaRPr lang="en-US"/>
        </a:p>
      </dgm:t>
    </dgm:pt>
    <dgm:pt modelId="{BAC2E662-3E2B-4EB3-A5BF-99A15A9F9FAB}" type="parTrans" cxnId="{6EB6DC84-273C-4466-8BE8-3F1C0FC0ED66}">
      <dgm:prSet/>
      <dgm:spPr/>
      <dgm:t>
        <a:bodyPr/>
        <a:lstStyle/>
        <a:p>
          <a:endParaRPr lang="en-US"/>
        </a:p>
      </dgm:t>
    </dgm:pt>
    <dgm:pt modelId="{ACADB323-4EEB-4E10-9465-CBA47E948EC7}" type="sibTrans" cxnId="{6EB6DC84-273C-4466-8BE8-3F1C0FC0ED66}">
      <dgm:prSet/>
      <dgm:spPr/>
      <dgm:t>
        <a:bodyPr/>
        <a:lstStyle/>
        <a:p>
          <a:endParaRPr lang="en-US"/>
        </a:p>
      </dgm:t>
    </dgm:pt>
    <dgm:pt modelId="{37D9F2BA-128B-40B8-BF25-5D827744311A}">
      <dgm:prSet/>
      <dgm:spPr/>
      <dgm:t>
        <a:bodyPr/>
        <a:lstStyle/>
        <a:p>
          <a:r>
            <a:rPr lang="en-GB"/>
            <a:t>Set as homework if they have resources at home</a:t>
          </a:r>
          <a:endParaRPr lang="en-US"/>
        </a:p>
      </dgm:t>
    </dgm:pt>
    <dgm:pt modelId="{17DFC726-E897-4144-B96C-410315D9D87E}" type="parTrans" cxnId="{D4C97D69-13FF-4D96-9797-AF67586C512A}">
      <dgm:prSet/>
      <dgm:spPr/>
      <dgm:t>
        <a:bodyPr/>
        <a:lstStyle/>
        <a:p>
          <a:endParaRPr lang="en-US"/>
        </a:p>
      </dgm:t>
    </dgm:pt>
    <dgm:pt modelId="{F65FA56B-2C07-4F9A-B810-B54894FAB009}" type="sibTrans" cxnId="{D4C97D69-13FF-4D96-9797-AF67586C512A}">
      <dgm:prSet/>
      <dgm:spPr/>
      <dgm:t>
        <a:bodyPr/>
        <a:lstStyle/>
        <a:p>
          <a:endParaRPr lang="en-US"/>
        </a:p>
      </dgm:t>
    </dgm:pt>
    <dgm:pt modelId="{996B2477-2E1A-4C0A-B41E-8AE980693AC0}">
      <dgm:prSet/>
      <dgm:spPr/>
      <dgm:t>
        <a:bodyPr/>
        <a:lstStyle/>
        <a:p>
          <a:r>
            <a:rPr lang="en-GB"/>
            <a:t>Worst case scenario – back to paper!</a:t>
          </a:r>
          <a:endParaRPr lang="en-US"/>
        </a:p>
      </dgm:t>
    </dgm:pt>
    <dgm:pt modelId="{0546D28A-6BC4-4FB7-A0E7-255008FF5E18}" type="parTrans" cxnId="{62D29ADE-3EF6-46C1-8FAC-5F48FE0E5A16}">
      <dgm:prSet/>
      <dgm:spPr/>
      <dgm:t>
        <a:bodyPr/>
        <a:lstStyle/>
        <a:p>
          <a:endParaRPr lang="en-US"/>
        </a:p>
      </dgm:t>
    </dgm:pt>
    <dgm:pt modelId="{A9AE7134-B62F-41E2-9F76-3C445EC9A2EF}" type="sibTrans" cxnId="{62D29ADE-3EF6-46C1-8FAC-5F48FE0E5A16}">
      <dgm:prSet/>
      <dgm:spPr/>
      <dgm:t>
        <a:bodyPr/>
        <a:lstStyle/>
        <a:p>
          <a:endParaRPr lang="en-US"/>
        </a:p>
      </dgm:t>
    </dgm:pt>
    <dgm:pt modelId="{918D84FA-375F-4080-BE7A-580515CB706A}" type="pres">
      <dgm:prSet presAssocID="{395F82A2-3C18-4AF6-A8CB-8006474FF074}" presName="linear" presStyleCnt="0">
        <dgm:presLayoutVars>
          <dgm:animLvl val="lvl"/>
          <dgm:resizeHandles val="exact"/>
        </dgm:presLayoutVars>
      </dgm:prSet>
      <dgm:spPr/>
    </dgm:pt>
    <dgm:pt modelId="{1F490196-557D-44C8-97E4-E789BE0AF518}" type="pres">
      <dgm:prSet presAssocID="{6ECD6F9A-A00B-41C0-9CE0-2DAB2877048D}" presName="parentText" presStyleLbl="node1" presStyleIdx="0" presStyleCnt="6">
        <dgm:presLayoutVars>
          <dgm:chMax val="0"/>
          <dgm:bulletEnabled val="1"/>
        </dgm:presLayoutVars>
      </dgm:prSet>
      <dgm:spPr/>
    </dgm:pt>
    <dgm:pt modelId="{6F2DC203-BA79-471A-AB5C-078A833DDE29}" type="pres">
      <dgm:prSet presAssocID="{A69DE6CC-8DDD-4055-A9FE-533571F2F5A0}" presName="spacer" presStyleCnt="0"/>
      <dgm:spPr/>
    </dgm:pt>
    <dgm:pt modelId="{C6A63DD3-7AE2-4246-8DDC-ADE286C9A1A9}" type="pres">
      <dgm:prSet presAssocID="{731F19E7-C782-4E19-A83B-514E66CDDCE2}" presName="parentText" presStyleLbl="node1" presStyleIdx="1" presStyleCnt="6">
        <dgm:presLayoutVars>
          <dgm:chMax val="0"/>
          <dgm:bulletEnabled val="1"/>
        </dgm:presLayoutVars>
      </dgm:prSet>
      <dgm:spPr/>
    </dgm:pt>
    <dgm:pt modelId="{3941F8B6-2A48-4CAF-AA07-BAC2904447DC}" type="pres">
      <dgm:prSet presAssocID="{6B7DECEC-1A49-4F90-BF51-82D4B1B81373}" presName="spacer" presStyleCnt="0"/>
      <dgm:spPr/>
    </dgm:pt>
    <dgm:pt modelId="{DE08E56B-F612-4B36-AEF3-0C478801B511}" type="pres">
      <dgm:prSet presAssocID="{740041CC-171C-4504-97EA-91C8B873ACF6}" presName="parentText" presStyleLbl="node1" presStyleIdx="2" presStyleCnt="6">
        <dgm:presLayoutVars>
          <dgm:chMax val="0"/>
          <dgm:bulletEnabled val="1"/>
        </dgm:presLayoutVars>
      </dgm:prSet>
      <dgm:spPr/>
    </dgm:pt>
    <dgm:pt modelId="{D5C5DF89-5D87-427A-B9E4-A70FA8A497A2}" type="pres">
      <dgm:prSet presAssocID="{23D0E4E6-64D9-44F2-9004-0D65AAEC4E78}" presName="spacer" presStyleCnt="0"/>
      <dgm:spPr/>
    </dgm:pt>
    <dgm:pt modelId="{B2C04F74-1B8A-45F2-8877-A6EDB66EE29E}" type="pres">
      <dgm:prSet presAssocID="{C3B2C37E-D3AC-4B08-9E76-404286474A13}" presName="parentText" presStyleLbl="node1" presStyleIdx="3" presStyleCnt="6">
        <dgm:presLayoutVars>
          <dgm:chMax val="0"/>
          <dgm:bulletEnabled val="1"/>
        </dgm:presLayoutVars>
      </dgm:prSet>
      <dgm:spPr/>
    </dgm:pt>
    <dgm:pt modelId="{9BE348E6-5153-4173-BD3A-E93F5823FCF2}" type="pres">
      <dgm:prSet presAssocID="{ACADB323-4EEB-4E10-9465-CBA47E948EC7}" presName="spacer" presStyleCnt="0"/>
      <dgm:spPr/>
    </dgm:pt>
    <dgm:pt modelId="{00FFE1B8-6301-40B7-8C79-480D9A07E0F3}" type="pres">
      <dgm:prSet presAssocID="{37D9F2BA-128B-40B8-BF25-5D827744311A}" presName="parentText" presStyleLbl="node1" presStyleIdx="4" presStyleCnt="6">
        <dgm:presLayoutVars>
          <dgm:chMax val="0"/>
          <dgm:bulletEnabled val="1"/>
        </dgm:presLayoutVars>
      </dgm:prSet>
      <dgm:spPr/>
    </dgm:pt>
    <dgm:pt modelId="{27A1A7D9-AC3D-45E8-BAC7-58DF6A2D5645}" type="pres">
      <dgm:prSet presAssocID="{F65FA56B-2C07-4F9A-B810-B54894FAB009}" presName="spacer" presStyleCnt="0"/>
      <dgm:spPr/>
    </dgm:pt>
    <dgm:pt modelId="{81E8CA7C-3943-4667-8021-429CE710D9B5}" type="pres">
      <dgm:prSet presAssocID="{996B2477-2E1A-4C0A-B41E-8AE980693AC0}" presName="parentText" presStyleLbl="node1" presStyleIdx="5" presStyleCnt="6">
        <dgm:presLayoutVars>
          <dgm:chMax val="0"/>
          <dgm:bulletEnabled val="1"/>
        </dgm:presLayoutVars>
      </dgm:prSet>
      <dgm:spPr/>
    </dgm:pt>
  </dgm:ptLst>
  <dgm:cxnLst>
    <dgm:cxn modelId="{EF98C630-629E-4013-AF80-255984DBE6D7}" type="presOf" srcId="{740041CC-171C-4504-97EA-91C8B873ACF6}" destId="{DE08E56B-F612-4B36-AEF3-0C478801B511}" srcOrd="0" destOrd="0" presId="urn:microsoft.com/office/officeart/2005/8/layout/vList2"/>
    <dgm:cxn modelId="{C562EE33-E3BB-4406-B3C8-601280ABBC1A}" type="presOf" srcId="{996B2477-2E1A-4C0A-B41E-8AE980693AC0}" destId="{81E8CA7C-3943-4667-8021-429CE710D9B5}" srcOrd="0" destOrd="0" presId="urn:microsoft.com/office/officeart/2005/8/layout/vList2"/>
    <dgm:cxn modelId="{D6501865-4441-4060-89E5-8ADEF1957BB7}" type="presOf" srcId="{395F82A2-3C18-4AF6-A8CB-8006474FF074}" destId="{918D84FA-375F-4080-BE7A-580515CB706A}" srcOrd="0" destOrd="0" presId="urn:microsoft.com/office/officeart/2005/8/layout/vList2"/>
    <dgm:cxn modelId="{D4C97D69-13FF-4D96-9797-AF67586C512A}" srcId="{395F82A2-3C18-4AF6-A8CB-8006474FF074}" destId="{37D9F2BA-128B-40B8-BF25-5D827744311A}" srcOrd="4" destOrd="0" parTransId="{17DFC726-E897-4144-B96C-410315D9D87E}" sibTransId="{F65FA56B-2C07-4F9A-B810-B54894FAB009}"/>
    <dgm:cxn modelId="{71453E4B-3A35-45F9-9AEF-B2A8BE12DEE2}" srcId="{395F82A2-3C18-4AF6-A8CB-8006474FF074}" destId="{731F19E7-C782-4E19-A83B-514E66CDDCE2}" srcOrd="1" destOrd="0" parTransId="{443DF1A5-2985-4602-AF45-6BBC8A567BB3}" sibTransId="{6B7DECEC-1A49-4F90-BF51-82D4B1B81373}"/>
    <dgm:cxn modelId="{6DB05B6D-F705-4734-9617-0A5D36A667C5}" srcId="{395F82A2-3C18-4AF6-A8CB-8006474FF074}" destId="{6ECD6F9A-A00B-41C0-9CE0-2DAB2877048D}" srcOrd="0" destOrd="0" parTransId="{567878F6-244F-4C75-BB68-34BC53F3C33A}" sibTransId="{A69DE6CC-8DDD-4055-A9FE-533571F2F5A0}"/>
    <dgm:cxn modelId="{2076117F-B752-4192-9D45-FD4A5B658320}" srcId="{395F82A2-3C18-4AF6-A8CB-8006474FF074}" destId="{740041CC-171C-4504-97EA-91C8B873ACF6}" srcOrd="2" destOrd="0" parTransId="{279D8DC6-0D5F-4161-890B-37A3229C510E}" sibTransId="{23D0E4E6-64D9-44F2-9004-0D65AAEC4E78}"/>
    <dgm:cxn modelId="{6EB6DC84-273C-4466-8BE8-3F1C0FC0ED66}" srcId="{395F82A2-3C18-4AF6-A8CB-8006474FF074}" destId="{C3B2C37E-D3AC-4B08-9E76-404286474A13}" srcOrd="3" destOrd="0" parTransId="{BAC2E662-3E2B-4EB3-A5BF-99A15A9F9FAB}" sibTransId="{ACADB323-4EEB-4E10-9465-CBA47E948EC7}"/>
    <dgm:cxn modelId="{2F0D009E-6444-476D-8C45-0546B2E22634}" type="presOf" srcId="{C3B2C37E-D3AC-4B08-9E76-404286474A13}" destId="{B2C04F74-1B8A-45F2-8877-A6EDB66EE29E}" srcOrd="0" destOrd="0" presId="urn:microsoft.com/office/officeart/2005/8/layout/vList2"/>
    <dgm:cxn modelId="{9936EFC6-B709-4F28-97EB-5A251F6EB7A3}" type="presOf" srcId="{731F19E7-C782-4E19-A83B-514E66CDDCE2}" destId="{C6A63DD3-7AE2-4246-8DDC-ADE286C9A1A9}" srcOrd="0" destOrd="0" presId="urn:microsoft.com/office/officeart/2005/8/layout/vList2"/>
    <dgm:cxn modelId="{5747BBC7-56FF-4E4D-8050-5CFECC79E4CC}" type="presOf" srcId="{6ECD6F9A-A00B-41C0-9CE0-2DAB2877048D}" destId="{1F490196-557D-44C8-97E4-E789BE0AF518}" srcOrd="0" destOrd="0" presId="urn:microsoft.com/office/officeart/2005/8/layout/vList2"/>
    <dgm:cxn modelId="{62D29ADE-3EF6-46C1-8FAC-5F48FE0E5A16}" srcId="{395F82A2-3C18-4AF6-A8CB-8006474FF074}" destId="{996B2477-2E1A-4C0A-B41E-8AE980693AC0}" srcOrd="5" destOrd="0" parTransId="{0546D28A-6BC4-4FB7-A0E7-255008FF5E18}" sibTransId="{A9AE7134-B62F-41E2-9F76-3C445EC9A2EF}"/>
    <dgm:cxn modelId="{1BA8CFFE-B664-4C6B-A302-F4347D0E49E3}" type="presOf" srcId="{37D9F2BA-128B-40B8-BF25-5D827744311A}" destId="{00FFE1B8-6301-40B7-8C79-480D9A07E0F3}" srcOrd="0" destOrd="0" presId="urn:microsoft.com/office/officeart/2005/8/layout/vList2"/>
    <dgm:cxn modelId="{65321BDC-2D5F-4132-AB12-BE23E54FEAB3}" type="presParOf" srcId="{918D84FA-375F-4080-BE7A-580515CB706A}" destId="{1F490196-557D-44C8-97E4-E789BE0AF518}" srcOrd="0" destOrd="0" presId="urn:microsoft.com/office/officeart/2005/8/layout/vList2"/>
    <dgm:cxn modelId="{826EBC76-1257-48AD-98DA-AABD93B5FCE0}" type="presParOf" srcId="{918D84FA-375F-4080-BE7A-580515CB706A}" destId="{6F2DC203-BA79-471A-AB5C-078A833DDE29}" srcOrd="1" destOrd="0" presId="urn:microsoft.com/office/officeart/2005/8/layout/vList2"/>
    <dgm:cxn modelId="{604896C2-6278-4EBF-AF6C-532B911EB3A4}" type="presParOf" srcId="{918D84FA-375F-4080-BE7A-580515CB706A}" destId="{C6A63DD3-7AE2-4246-8DDC-ADE286C9A1A9}" srcOrd="2" destOrd="0" presId="urn:microsoft.com/office/officeart/2005/8/layout/vList2"/>
    <dgm:cxn modelId="{F66D618E-195A-4B8F-A250-3D68CFD94737}" type="presParOf" srcId="{918D84FA-375F-4080-BE7A-580515CB706A}" destId="{3941F8B6-2A48-4CAF-AA07-BAC2904447DC}" srcOrd="3" destOrd="0" presId="urn:microsoft.com/office/officeart/2005/8/layout/vList2"/>
    <dgm:cxn modelId="{16CFD26A-39C4-4750-8419-4DA69B7EE68C}" type="presParOf" srcId="{918D84FA-375F-4080-BE7A-580515CB706A}" destId="{DE08E56B-F612-4B36-AEF3-0C478801B511}" srcOrd="4" destOrd="0" presId="urn:microsoft.com/office/officeart/2005/8/layout/vList2"/>
    <dgm:cxn modelId="{CF241587-3AC5-4DF3-8E43-1D281FCC7839}" type="presParOf" srcId="{918D84FA-375F-4080-BE7A-580515CB706A}" destId="{D5C5DF89-5D87-427A-B9E4-A70FA8A497A2}" srcOrd="5" destOrd="0" presId="urn:microsoft.com/office/officeart/2005/8/layout/vList2"/>
    <dgm:cxn modelId="{CD32D54F-F06D-4672-8C1E-909E28D06F9B}" type="presParOf" srcId="{918D84FA-375F-4080-BE7A-580515CB706A}" destId="{B2C04F74-1B8A-45F2-8877-A6EDB66EE29E}" srcOrd="6" destOrd="0" presId="urn:microsoft.com/office/officeart/2005/8/layout/vList2"/>
    <dgm:cxn modelId="{A1A4F1DD-736B-4E4A-A161-7C03ECA5FD66}" type="presParOf" srcId="{918D84FA-375F-4080-BE7A-580515CB706A}" destId="{9BE348E6-5153-4173-BD3A-E93F5823FCF2}" srcOrd="7" destOrd="0" presId="urn:microsoft.com/office/officeart/2005/8/layout/vList2"/>
    <dgm:cxn modelId="{FB25E31F-475B-48B9-8A95-FB7D8774C15F}" type="presParOf" srcId="{918D84FA-375F-4080-BE7A-580515CB706A}" destId="{00FFE1B8-6301-40B7-8C79-480D9A07E0F3}" srcOrd="8" destOrd="0" presId="urn:microsoft.com/office/officeart/2005/8/layout/vList2"/>
    <dgm:cxn modelId="{9E1964C2-A86C-4937-93AA-7CA775B1967E}" type="presParOf" srcId="{918D84FA-375F-4080-BE7A-580515CB706A}" destId="{27A1A7D9-AC3D-45E8-BAC7-58DF6A2D5645}" srcOrd="9" destOrd="0" presId="urn:microsoft.com/office/officeart/2005/8/layout/vList2"/>
    <dgm:cxn modelId="{31F0310C-2D9A-422C-A960-C84FE41FE3EA}" type="presParOf" srcId="{918D84FA-375F-4080-BE7A-580515CB706A}" destId="{81E8CA7C-3943-4667-8021-429CE710D9B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1FA14-273A-4613-B35A-860A5E5981C8}">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1182F-7EE5-4ECB-80B0-3EA77D9DF7A3}">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kern="1200">
              <a:solidFill>
                <a:srgbClr val="002060"/>
              </a:solidFill>
              <a:latin typeface="Century Gothic"/>
            </a:rPr>
            <a:t>Have you been conducting asynchronous and/or synchronous learning?</a:t>
          </a:r>
          <a:endParaRPr lang="en-US" sz="1600" b="1" kern="1200">
            <a:solidFill>
              <a:srgbClr val="002060"/>
            </a:solidFill>
            <a:latin typeface="Century Gothic"/>
          </a:endParaRPr>
        </a:p>
      </dsp:txBody>
      <dsp:txXfrm>
        <a:off x="559800" y="3022743"/>
        <a:ext cx="4320000" cy="720000"/>
      </dsp:txXfrm>
    </dsp:sp>
    <dsp:sp modelId="{27D66CAC-C3C1-4C1F-B37F-93763D47B44E}">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54689-1E96-4F3B-BEB1-07B03929A2A3}">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kern="1200">
              <a:solidFill>
                <a:srgbClr val="002060"/>
              </a:solidFill>
              <a:latin typeface="Century Gothic"/>
            </a:rPr>
            <a:t>How has it been going?</a:t>
          </a:r>
          <a:endParaRPr lang="en-US" sz="1600" b="1" kern="1200">
            <a:solidFill>
              <a:srgbClr val="002060"/>
            </a:solidFill>
            <a:latin typeface="Century Gothic"/>
          </a:endParaRPr>
        </a:p>
      </dsp:txBody>
      <dsp:txXfrm>
        <a:off x="5635800"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B661F-BB35-46F4-A3CC-BE1946FB70CE}">
      <dsp:nvSpPr>
        <dsp:cNvPr id="0" name=""/>
        <dsp:cNvSpPr/>
      </dsp:nvSpPr>
      <dsp:spPr>
        <a:xfrm>
          <a:off x="301347" y="898902"/>
          <a:ext cx="936087" cy="9360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62387-DE0B-4F68-822A-F6280763A676}">
      <dsp:nvSpPr>
        <dsp:cNvPr id="0" name=""/>
        <dsp:cNvSpPr/>
      </dsp:nvSpPr>
      <dsp:spPr>
        <a:xfrm>
          <a:off x="500842" y="1098396"/>
          <a:ext cx="537099" cy="537099"/>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A9F9CB-08CF-40BB-A89B-393AB6A0003F}">
      <dsp:nvSpPr>
        <dsp:cNvPr id="0" name=""/>
        <dsp:cNvSpPr/>
      </dsp:nvSpPr>
      <dsp:spPr>
        <a:xfrm>
          <a:off x="2106" y="2126558"/>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dirty="0"/>
            <a:t>Sequencing</a:t>
          </a:r>
          <a:r>
            <a:rPr lang="en-GB" sz="1100" kern="1200" dirty="0"/>
            <a:t> - mapping out the learning journey</a:t>
          </a:r>
          <a:endParaRPr lang="en-US" sz="1100" kern="1200" dirty="0"/>
        </a:p>
      </dsp:txBody>
      <dsp:txXfrm>
        <a:off x="2106" y="2126558"/>
        <a:ext cx="1534570" cy="613828"/>
      </dsp:txXfrm>
    </dsp:sp>
    <dsp:sp modelId="{747900FA-B070-434F-A52D-A5B8BAA41254}">
      <dsp:nvSpPr>
        <dsp:cNvPr id="0" name=""/>
        <dsp:cNvSpPr/>
      </dsp:nvSpPr>
      <dsp:spPr>
        <a:xfrm>
          <a:off x="2104468" y="898902"/>
          <a:ext cx="936087" cy="9360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E2E55-A51E-45F2-AB77-36D701E4AF59}">
      <dsp:nvSpPr>
        <dsp:cNvPr id="0" name=""/>
        <dsp:cNvSpPr/>
      </dsp:nvSpPr>
      <dsp:spPr>
        <a:xfrm>
          <a:off x="2303962" y="1098396"/>
          <a:ext cx="537099" cy="537099"/>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19D7E1-B2BE-49D4-AE5C-E97C45AC7DD3}">
      <dsp:nvSpPr>
        <dsp:cNvPr id="0" name=""/>
        <dsp:cNvSpPr/>
      </dsp:nvSpPr>
      <dsp:spPr>
        <a:xfrm>
          <a:off x="1805226" y="2126558"/>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The importance of </a:t>
          </a:r>
          <a:r>
            <a:rPr lang="en-GB" sz="1100" b="1" kern="1200" dirty="0"/>
            <a:t>knowledge</a:t>
          </a:r>
          <a:endParaRPr lang="en-US" sz="1100" kern="1200" dirty="0"/>
        </a:p>
      </dsp:txBody>
      <dsp:txXfrm>
        <a:off x="1805226" y="2126558"/>
        <a:ext cx="1534570" cy="613828"/>
      </dsp:txXfrm>
    </dsp:sp>
    <dsp:sp modelId="{78380781-84E6-4DE9-BA59-116A01BBEEFA}">
      <dsp:nvSpPr>
        <dsp:cNvPr id="0" name=""/>
        <dsp:cNvSpPr/>
      </dsp:nvSpPr>
      <dsp:spPr>
        <a:xfrm>
          <a:off x="3907588" y="898902"/>
          <a:ext cx="936087" cy="9360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21F93-1304-45BA-82F7-10F2860B2A08}">
      <dsp:nvSpPr>
        <dsp:cNvPr id="0" name=""/>
        <dsp:cNvSpPr/>
      </dsp:nvSpPr>
      <dsp:spPr>
        <a:xfrm>
          <a:off x="4107082" y="1098396"/>
          <a:ext cx="537099" cy="537099"/>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6B5361-27BE-49AA-B0AB-7BB97729F6A6}">
      <dsp:nvSpPr>
        <dsp:cNvPr id="0" name=""/>
        <dsp:cNvSpPr/>
      </dsp:nvSpPr>
      <dsp:spPr>
        <a:xfrm>
          <a:off x="3608346" y="2126558"/>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dirty="0"/>
            <a:t>Retention of knowledge, recall and schema </a:t>
          </a:r>
          <a:r>
            <a:rPr lang="en-GB" sz="1100" kern="1200" dirty="0"/>
            <a:t>(memory)</a:t>
          </a:r>
          <a:endParaRPr lang="en-US" sz="1100" kern="1200" dirty="0"/>
        </a:p>
      </dsp:txBody>
      <dsp:txXfrm>
        <a:off x="3608346" y="2126558"/>
        <a:ext cx="1534570" cy="613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E0A8-748B-430E-9EDC-4E6EC96B0CF0}">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rgbClr val="0070C0"/>
              </a:solidFill>
            </a:rPr>
            <a:t>Enables teachers to use information about students’ knowledge, understanding and skills to inform teaching </a:t>
          </a:r>
        </a:p>
        <a:p>
          <a:pPr marL="114300" lvl="1" indent="-114300" algn="l" defTabSz="622300">
            <a:lnSpc>
              <a:spcPct val="90000"/>
            </a:lnSpc>
            <a:spcBef>
              <a:spcPct val="0"/>
            </a:spcBef>
            <a:spcAft>
              <a:spcPct val="15000"/>
            </a:spcAft>
            <a:buChar char="•"/>
          </a:pPr>
          <a:r>
            <a:rPr lang="en-GB" sz="1400" kern="1200" dirty="0">
              <a:solidFill>
                <a:srgbClr val="0070C0"/>
              </a:solidFill>
            </a:rPr>
            <a:t>Teachers provide feedback to students about their learning and know how to improve </a:t>
          </a:r>
        </a:p>
      </dsp:txBody>
      <dsp:txXfrm rot="-5400000">
        <a:off x="3785616" y="197117"/>
        <a:ext cx="6675221" cy="1012303"/>
      </dsp:txXfrm>
    </dsp:sp>
    <dsp:sp modelId="{54173FB8-3A3C-4D74-BFB7-F2BB4F9E156E}">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Assessment for Learning</a:t>
          </a:r>
        </a:p>
      </dsp:txBody>
      <dsp:txXfrm>
        <a:off x="68454" y="70578"/>
        <a:ext cx="3648708" cy="1265378"/>
      </dsp:txXfrm>
    </dsp:sp>
    <dsp:sp modelId="{AC68B045-C7EE-4666-B3EE-7D6CEA69E84F}">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rgbClr val="0070C0"/>
              </a:solidFill>
            </a:rPr>
            <a:t>Involves students in the learning process where they monitor their own progress, ask questions and practice skills</a:t>
          </a:r>
        </a:p>
        <a:p>
          <a:pPr marL="114300" lvl="1" indent="-114300" algn="l" defTabSz="622300">
            <a:lnSpc>
              <a:spcPct val="90000"/>
            </a:lnSpc>
            <a:spcBef>
              <a:spcPct val="0"/>
            </a:spcBef>
            <a:spcAft>
              <a:spcPct val="15000"/>
            </a:spcAft>
            <a:buChar char="•"/>
          </a:pPr>
          <a:r>
            <a:rPr lang="en-GB" sz="1400" kern="1200" dirty="0">
              <a:solidFill>
                <a:srgbClr val="0070C0"/>
              </a:solidFill>
            </a:rPr>
            <a:t>Students use self-assessment and teacher feedback to reflect on their learning, consolidate their understanding and work towards learning points</a:t>
          </a:r>
        </a:p>
      </dsp:txBody>
      <dsp:txXfrm rot="-5400000">
        <a:off x="3785616" y="1669517"/>
        <a:ext cx="6675221" cy="1012303"/>
      </dsp:txXfrm>
    </dsp:sp>
    <dsp:sp modelId="{7B521C1D-9576-4FC2-9818-245BAC7E4152}">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Assessment as Learning</a:t>
          </a:r>
        </a:p>
      </dsp:txBody>
      <dsp:txXfrm>
        <a:off x="68454" y="1542979"/>
        <a:ext cx="3648708" cy="1265378"/>
      </dsp:txXfrm>
    </dsp:sp>
    <dsp:sp modelId="{FDCA5D39-B9DB-491A-BA55-C55B286DFEAF}">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rgbClr val="0070C0"/>
              </a:solidFill>
            </a:rPr>
            <a:t>Assists teachers to use evidence of student learning to assess students achievement against learning goals and standards </a:t>
          </a:r>
        </a:p>
      </dsp:txBody>
      <dsp:txXfrm rot="-5400000">
        <a:off x="3785616" y="3141918"/>
        <a:ext cx="6675221" cy="1012303"/>
      </dsp:txXfrm>
    </dsp:sp>
    <dsp:sp modelId="{8292A04F-25CE-4200-B24E-240AED837398}">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Assessment of Learning</a:t>
          </a:r>
        </a:p>
      </dsp:txBody>
      <dsp:txXfrm>
        <a:off x="68454"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4998-888C-4205-A533-C3C7FCB08309}">
      <dsp:nvSpPr>
        <dsp:cNvPr id="0" name=""/>
        <dsp:cNvSpPr/>
      </dsp:nvSpPr>
      <dsp:spPr>
        <a:xfrm>
          <a:off x="0" y="719"/>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0B39E-9054-4604-AA15-9657656434EC}">
      <dsp:nvSpPr>
        <dsp:cNvPr id="0" name=""/>
        <dsp:cNvSpPr/>
      </dsp:nvSpPr>
      <dsp:spPr>
        <a:xfrm>
          <a:off x="182905" y="136765"/>
          <a:ext cx="332555" cy="33255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46A872-A4DC-4279-91C2-409B12407028}">
      <dsp:nvSpPr>
        <dsp:cNvPr id="0" name=""/>
        <dsp:cNvSpPr/>
      </dsp:nvSpPr>
      <dsp:spPr>
        <a:xfrm>
          <a:off x="698366" y="719"/>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Supports digital literacy skills for students</a:t>
          </a:r>
          <a:endParaRPr lang="en-US" sz="1600" kern="1200"/>
        </a:p>
      </dsp:txBody>
      <dsp:txXfrm>
        <a:off x="698366" y="719"/>
        <a:ext cx="5890324" cy="604646"/>
      </dsp:txXfrm>
    </dsp:sp>
    <dsp:sp modelId="{57D0C2A6-3538-47F7-B48C-7647CD9C6E8F}">
      <dsp:nvSpPr>
        <dsp:cNvPr id="0" name=""/>
        <dsp:cNvSpPr/>
      </dsp:nvSpPr>
      <dsp:spPr>
        <a:xfrm>
          <a:off x="0" y="756527"/>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1EB8C-E2A6-47ED-BE36-2B5C244B843C}">
      <dsp:nvSpPr>
        <dsp:cNvPr id="0" name=""/>
        <dsp:cNvSpPr/>
      </dsp:nvSpPr>
      <dsp:spPr>
        <a:xfrm>
          <a:off x="182905" y="892573"/>
          <a:ext cx="332555" cy="33255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CC11A5-FFE9-4679-97B3-C071D103CA29}">
      <dsp:nvSpPr>
        <dsp:cNvPr id="0" name=""/>
        <dsp:cNvSpPr/>
      </dsp:nvSpPr>
      <dsp:spPr>
        <a:xfrm>
          <a:off x="698366" y="756527"/>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Keeps colleagues digital skills current</a:t>
          </a:r>
          <a:endParaRPr lang="en-US" sz="1600" kern="1200"/>
        </a:p>
      </dsp:txBody>
      <dsp:txXfrm>
        <a:off x="698366" y="756527"/>
        <a:ext cx="5890324" cy="604646"/>
      </dsp:txXfrm>
    </dsp:sp>
    <dsp:sp modelId="{45B378EF-5E28-4D51-ACC0-B1BC9CB1D147}">
      <dsp:nvSpPr>
        <dsp:cNvPr id="0" name=""/>
        <dsp:cNvSpPr/>
      </dsp:nvSpPr>
      <dsp:spPr>
        <a:xfrm>
          <a:off x="0" y="1512336"/>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CCC90-480C-4CF8-B781-0D116B568AEB}">
      <dsp:nvSpPr>
        <dsp:cNvPr id="0" name=""/>
        <dsp:cNvSpPr/>
      </dsp:nvSpPr>
      <dsp:spPr>
        <a:xfrm>
          <a:off x="182905" y="1648381"/>
          <a:ext cx="332555" cy="33255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50AF9A-7F19-433D-8B04-1E494132F26A}">
      <dsp:nvSpPr>
        <dsp:cNvPr id="0" name=""/>
        <dsp:cNvSpPr/>
      </dsp:nvSpPr>
      <dsp:spPr>
        <a:xfrm>
          <a:off x="698366" y="1512336"/>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Can be accessed anywhere at any time</a:t>
          </a:r>
          <a:endParaRPr lang="en-US" sz="1600" kern="1200"/>
        </a:p>
      </dsp:txBody>
      <dsp:txXfrm>
        <a:off x="698366" y="1512336"/>
        <a:ext cx="5890324" cy="604646"/>
      </dsp:txXfrm>
    </dsp:sp>
    <dsp:sp modelId="{797DD714-9A09-409D-A121-CAC59F629A15}">
      <dsp:nvSpPr>
        <dsp:cNvPr id="0" name=""/>
        <dsp:cNvSpPr/>
      </dsp:nvSpPr>
      <dsp:spPr>
        <a:xfrm>
          <a:off x="0" y="2268144"/>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FB178-6E50-454A-9974-8715D4E188B0}">
      <dsp:nvSpPr>
        <dsp:cNvPr id="0" name=""/>
        <dsp:cNvSpPr/>
      </dsp:nvSpPr>
      <dsp:spPr>
        <a:xfrm>
          <a:off x="182905" y="2404189"/>
          <a:ext cx="332555" cy="33255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D271AD-554B-4E75-96F9-473A297831DA}">
      <dsp:nvSpPr>
        <dsp:cNvPr id="0" name=""/>
        <dsp:cNvSpPr/>
      </dsp:nvSpPr>
      <dsp:spPr>
        <a:xfrm>
          <a:off x="698366" y="2268144"/>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Can be used as an assessment tool</a:t>
          </a:r>
          <a:endParaRPr lang="en-US" sz="1600" kern="1200"/>
        </a:p>
      </dsp:txBody>
      <dsp:txXfrm>
        <a:off x="698366" y="2268144"/>
        <a:ext cx="5890324" cy="604646"/>
      </dsp:txXfrm>
    </dsp:sp>
    <dsp:sp modelId="{873F2391-D981-4483-AF48-605839E57CCA}">
      <dsp:nvSpPr>
        <dsp:cNvPr id="0" name=""/>
        <dsp:cNvSpPr/>
      </dsp:nvSpPr>
      <dsp:spPr>
        <a:xfrm>
          <a:off x="0" y="3023952"/>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094E2D-26EF-4CFB-A133-E9744FBF1C28}">
      <dsp:nvSpPr>
        <dsp:cNvPr id="0" name=""/>
        <dsp:cNvSpPr/>
      </dsp:nvSpPr>
      <dsp:spPr>
        <a:xfrm>
          <a:off x="182905" y="3159997"/>
          <a:ext cx="332555" cy="332555"/>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E6148D-80A5-4ACC-9DE3-BB05B1323545}">
      <dsp:nvSpPr>
        <dsp:cNvPr id="0" name=""/>
        <dsp:cNvSpPr/>
      </dsp:nvSpPr>
      <dsp:spPr>
        <a:xfrm>
          <a:off x="698366" y="3023952"/>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Promotes collaboration</a:t>
          </a:r>
          <a:endParaRPr lang="en-US" sz="1600" kern="1200"/>
        </a:p>
      </dsp:txBody>
      <dsp:txXfrm>
        <a:off x="698366" y="3023952"/>
        <a:ext cx="5890324" cy="604646"/>
      </dsp:txXfrm>
    </dsp:sp>
    <dsp:sp modelId="{EA73DCE2-F29C-4B59-B671-5DA1FB96206A}">
      <dsp:nvSpPr>
        <dsp:cNvPr id="0" name=""/>
        <dsp:cNvSpPr/>
      </dsp:nvSpPr>
      <dsp:spPr>
        <a:xfrm>
          <a:off x="0" y="3779760"/>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77B3B-06EA-4598-BDCB-7D51F060F98B}">
      <dsp:nvSpPr>
        <dsp:cNvPr id="0" name=""/>
        <dsp:cNvSpPr/>
      </dsp:nvSpPr>
      <dsp:spPr>
        <a:xfrm>
          <a:off x="182905" y="3915805"/>
          <a:ext cx="332555" cy="332555"/>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C5176E-3AD3-4BEE-B9DF-B9B717B3597C}">
      <dsp:nvSpPr>
        <dsp:cNvPr id="0" name=""/>
        <dsp:cNvSpPr/>
      </dsp:nvSpPr>
      <dsp:spPr>
        <a:xfrm>
          <a:off x="698366" y="3779760"/>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Quick to implement</a:t>
          </a:r>
          <a:endParaRPr lang="en-US" sz="1600" kern="1200"/>
        </a:p>
      </dsp:txBody>
      <dsp:txXfrm>
        <a:off x="698366" y="3779760"/>
        <a:ext cx="5890324" cy="604646"/>
      </dsp:txXfrm>
    </dsp:sp>
    <dsp:sp modelId="{4941A9BF-F860-4FF6-8901-744AA0B058C1}">
      <dsp:nvSpPr>
        <dsp:cNvPr id="0" name=""/>
        <dsp:cNvSpPr/>
      </dsp:nvSpPr>
      <dsp:spPr>
        <a:xfrm>
          <a:off x="0" y="4535568"/>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E23B1-7F4D-4B20-A7EF-441F888BC06D}">
      <dsp:nvSpPr>
        <dsp:cNvPr id="0" name=""/>
        <dsp:cNvSpPr/>
      </dsp:nvSpPr>
      <dsp:spPr>
        <a:xfrm>
          <a:off x="182905" y="4671614"/>
          <a:ext cx="332555" cy="332555"/>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C63EC-3CF4-4408-9043-C1D5CC7E3519}">
      <dsp:nvSpPr>
        <dsp:cNvPr id="0" name=""/>
        <dsp:cNvSpPr/>
      </dsp:nvSpPr>
      <dsp:spPr>
        <a:xfrm>
          <a:off x="698366" y="4535568"/>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Fun and engaging</a:t>
          </a:r>
          <a:endParaRPr lang="en-US" sz="1600" kern="1200"/>
        </a:p>
      </dsp:txBody>
      <dsp:txXfrm>
        <a:off x="698366" y="4535568"/>
        <a:ext cx="5890324" cy="604646"/>
      </dsp:txXfrm>
    </dsp:sp>
    <dsp:sp modelId="{A7A395FC-1B33-4333-A352-809C96DE1AEB}">
      <dsp:nvSpPr>
        <dsp:cNvPr id="0" name=""/>
        <dsp:cNvSpPr/>
      </dsp:nvSpPr>
      <dsp:spPr>
        <a:xfrm>
          <a:off x="0" y="5291376"/>
          <a:ext cx="6588691" cy="604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B902AC-AB27-4629-A86A-931FE621698A}">
      <dsp:nvSpPr>
        <dsp:cNvPr id="0" name=""/>
        <dsp:cNvSpPr/>
      </dsp:nvSpPr>
      <dsp:spPr>
        <a:xfrm>
          <a:off x="182905" y="5427422"/>
          <a:ext cx="332555" cy="332555"/>
        </a:xfrm>
        <a:prstGeom prst="rect">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6ECE4D-E4F9-44AF-B813-8D88FBB194F4}">
      <dsp:nvSpPr>
        <dsp:cNvPr id="0" name=""/>
        <dsp:cNvSpPr/>
      </dsp:nvSpPr>
      <dsp:spPr>
        <a:xfrm>
          <a:off x="698366" y="5291376"/>
          <a:ext cx="5890324" cy="60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92" tIns="63992" rIns="63992" bIns="63992" numCol="1" spcCol="1270" anchor="ctr" anchorCtr="0">
          <a:noAutofit/>
        </a:bodyPr>
        <a:lstStyle/>
        <a:p>
          <a:pPr marL="0" lvl="0" indent="0" algn="l" defTabSz="711200">
            <a:lnSpc>
              <a:spcPct val="90000"/>
            </a:lnSpc>
            <a:spcBef>
              <a:spcPct val="0"/>
            </a:spcBef>
            <a:spcAft>
              <a:spcPct val="35000"/>
            </a:spcAft>
            <a:buNone/>
          </a:pPr>
          <a:r>
            <a:rPr lang="en-GB" sz="1600" kern="1200"/>
            <a:t>Lots of them are free to use</a:t>
          </a:r>
          <a:endParaRPr lang="en-US" sz="1600" kern="1200"/>
        </a:p>
      </dsp:txBody>
      <dsp:txXfrm>
        <a:off x="698366" y="5291376"/>
        <a:ext cx="5890324" cy="604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0196-557D-44C8-97E4-E789BE0AF518}">
      <dsp:nvSpPr>
        <dsp:cNvPr id="0" name=""/>
        <dsp:cNvSpPr/>
      </dsp:nvSpPr>
      <dsp:spPr>
        <a:xfrm>
          <a:off x="0" y="164491"/>
          <a:ext cx="6588691"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Forward planning to ensure access to laptops/ PCs/ tablets/ phones and the internet </a:t>
          </a:r>
          <a:endParaRPr lang="en-US" sz="2200" kern="1200"/>
        </a:p>
      </dsp:txBody>
      <dsp:txXfrm>
        <a:off x="42722" y="207213"/>
        <a:ext cx="6503247" cy="789716"/>
      </dsp:txXfrm>
    </dsp:sp>
    <dsp:sp modelId="{C6A63DD3-7AE2-4246-8DDC-ADE286C9A1A9}">
      <dsp:nvSpPr>
        <dsp:cNvPr id="0" name=""/>
        <dsp:cNvSpPr/>
      </dsp:nvSpPr>
      <dsp:spPr>
        <a:xfrm>
          <a:off x="0" y="1103011"/>
          <a:ext cx="6588691" cy="875160"/>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Varied and flexible approach is needed</a:t>
          </a:r>
          <a:endParaRPr lang="en-US" sz="2200" kern="1200"/>
        </a:p>
      </dsp:txBody>
      <dsp:txXfrm>
        <a:off x="42722" y="1145733"/>
        <a:ext cx="6503247" cy="789716"/>
      </dsp:txXfrm>
    </dsp:sp>
    <dsp:sp modelId="{DE08E56B-F612-4B36-AEF3-0C478801B511}">
      <dsp:nvSpPr>
        <dsp:cNvPr id="0" name=""/>
        <dsp:cNvSpPr/>
      </dsp:nvSpPr>
      <dsp:spPr>
        <a:xfrm>
          <a:off x="0" y="2041531"/>
          <a:ext cx="6588691" cy="875160"/>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Peer support and pairing to be considered</a:t>
          </a:r>
          <a:endParaRPr lang="en-US" sz="2200" kern="1200"/>
        </a:p>
      </dsp:txBody>
      <dsp:txXfrm>
        <a:off x="42722" y="2084253"/>
        <a:ext cx="6503247" cy="789716"/>
      </dsp:txXfrm>
    </dsp:sp>
    <dsp:sp modelId="{B2C04F74-1B8A-45F2-8877-A6EDB66EE29E}">
      <dsp:nvSpPr>
        <dsp:cNvPr id="0" name=""/>
        <dsp:cNvSpPr/>
      </dsp:nvSpPr>
      <dsp:spPr>
        <a:xfrm>
          <a:off x="0" y="2980051"/>
          <a:ext cx="6588691" cy="87516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Student verbally contributes and a teacher adds answers on </a:t>
          </a:r>
          <a:endParaRPr lang="en-US" sz="2200" kern="1200"/>
        </a:p>
      </dsp:txBody>
      <dsp:txXfrm>
        <a:off x="42722" y="3022773"/>
        <a:ext cx="6503247" cy="789716"/>
      </dsp:txXfrm>
    </dsp:sp>
    <dsp:sp modelId="{00FFE1B8-6301-40B7-8C79-480D9A07E0F3}">
      <dsp:nvSpPr>
        <dsp:cNvPr id="0" name=""/>
        <dsp:cNvSpPr/>
      </dsp:nvSpPr>
      <dsp:spPr>
        <a:xfrm>
          <a:off x="0" y="3918571"/>
          <a:ext cx="6588691" cy="875160"/>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Set as homework if they have resources at home</a:t>
          </a:r>
          <a:endParaRPr lang="en-US" sz="2200" kern="1200"/>
        </a:p>
      </dsp:txBody>
      <dsp:txXfrm>
        <a:off x="42722" y="3961293"/>
        <a:ext cx="6503247" cy="789716"/>
      </dsp:txXfrm>
    </dsp:sp>
    <dsp:sp modelId="{81E8CA7C-3943-4667-8021-429CE710D9B5}">
      <dsp:nvSpPr>
        <dsp:cNvPr id="0" name=""/>
        <dsp:cNvSpPr/>
      </dsp:nvSpPr>
      <dsp:spPr>
        <a:xfrm>
          <a:off x="0" y="4857091"/>
          <a:ext cx="6588691" cy="8751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Worst case scenario – back to paper!</a:t>
          </a:r>
          <a:endParaRPr lang="en-US" sz="2200" kern="1200"/>
        </a:p>
      </dsp:txBody>
      <dsp:txXfrm>
        <a:off x="42722" y="4899813"/>
        <a:ext cx="6503247" cy="78971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GB"/>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9E377A5-439B-4FF8-9B7F-7EEC046F8CEE}" type="datetimeFigureOut">
              <a:rPr lang="en-GB" smtClean="0"/>
              <a:t>18/11/2020</a:t>
            </a:fld>
            <a:endParaRPr lang="en-GB"/>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GB"/>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A331089-8671-45E4-B96F-88CCFE14AD79}" type="slidenum">
              <a:rPr lang="en-GB" smtClean="0"/>
              <a:t>‹#›</a:t>
            </a:fld>
            <a:endParaRPr lang="en-GB"/>
          </a:p>
        </p:txBody>
      </p:sp>
    </p:spTree>
    <p:extLst>
      <p:ext uri="{BB962C8B-B14F-4D97-AF65-F5344CB8AC3E}">
        <p14:creationId xmlns:p14="http://schemas.microsoft.com/office/powerpoint/2010/main" val="277034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QfYzZbOLYA&amp;index=4&amp;list=PLLq-zBnUkspPXjODb3PJ4gCqNc2LvfhS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youtu.be/7oJk0IBynoU"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dpuzzle.com/media/5f882defa2b30940fde0a5da"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youtube.com/watch?v=y1cdFvU-7Mk"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*STARTER TASK 1: Ask everyone to think of a word to describe how they are feeling right now.  Instruct them how to post a GIF and get them to search and post a GIF that represents how they feel.  If appropriate, pick out a few and ask participants directly.  Try to create warm, welcoming, fun atmosphere.</a:t>
            </a:r>
          </a:p>
          <a:p>
            <a:r>
              <a:rPr lang="en-GB" baseline="0" dirty="0"/>
              <a:t>POINT MADE:  assessed how they are feeling in a fun way. May have been more honest this way rather than saying how they really feel verbally. This can be done in synchronous sessions to break the ice. </a:t>
            </a:r>
          </a:p>
          <a:p>
            <a:endParaRPr lang="en-GB" baseline="0" dirty="0"/>
          </a:p>
          <a:p>
            <a:r>
              <a:rPr lang="en-GB" baseline="0" dirty="0"/>
              <a:t>*STARTER TASK 2: Ask everyone to share (if they want to) what are they most concerned / worried about this academic year.  Again, possibly pick up on some common themes that emerge.  Reassure that we are all in the same situation and signpost to some supportive research as part of this session. </a:t>
            </a:r>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1</a:t>
            </a:fld>
            <a:endParaRPr lang="en-GB"/>
          </a:p>
        </p:txBody>
      </p:sp>
    </p:spTree>
    <p:extLst>
      <p:ext uri="{BB962C8B-B14F-4D97-AF65-F5344CB8AC3E}">
        <p14:creationId xmlns:p14="http://schemas.microsoft.com/office/powerpoint/2010/main" val="346255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https://www.youtube.com/watch?v=yQfYzZbOLYA&amp;index=4&amp;list=PLLq-zBnUkspPXjODb3PJ4gCqNc2LvfhSh</a:t>
            </a:r>
            <a:endParaRPr lang="en-GB" dirty="0"/>
          </a:p>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10</a:t>
            </a:fld>
            <a:endParaRPr lang="en-GB"/>
          </a:p>
        </p:txBody>
      </p:sp>
    </p:spTree>
    <p:extLst>
      <p:ext uri="{BB962C8B-B14F-4D97-AF65-F5344CB8AC3E}">
        <p14:creationId xmlns:p14="http://schemas.microsoft.com/office/powerpoint/2010/main" val="412423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these 3 areas of assessment when planning. What documents do you need at each stage?</a:t>
            </a:r>
          </a:p>
          <a:p>
            <a:r>
              <a:rPr lang="en-GB" dirty="0"/>
              <a:t>How do you plan?</a:t>
            </a:r>
          </a:p>
          <a:p>
            <a:r>
              <a:rPr lang="en-GB" dirty="0"/>
              <a:t>What additional things may you need to consider for online lessons?</a:t>
            </a:r>
          </a:p>
        </p:txBody>
      </p:sp>
      <p:sp>
        <p:nvSpPr>
          <p:cNvPr id="4" name="Slide Number Placeholder 3"/>
          <p:cNvSpPr>
            <a:spLocks noGrp="1"/>
          </p:cNvSpPr>
          <p:nvPr>
            <p:ph type="sldNum" sz="quarter" idx="5"/>
          </p:nvPr>
        </p:nvSpPr>
        <p:spPr/>
        <p:txBody>
          <a:bodyPr/>
          <a:lstStyle/>
          <a:p>
            <a:fld id="{7A331089-8671-45E4-B96F-88CCFE14AD79}" type="slidenum">
              <a:rPr lang="en-GB" smtClean="0"/>
              <a:t>11</a:t>
            </a:fld>
            <a:endParaRPr lang="en-GB"/>
          </a:p>
        </p:txBody>
      </p:sp>
    </p:spTree>
    <p:extLst>
      <p:ext uri="{BB962C8B-B14F-4D97-AF65-F5344CB8AC3E}">
        <p14:creationId xmlns:p14="http://schemas.microsoft.com/office/powerpoint/2010/main" val="264018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cs typeface="Calibri"/>
              </a:rPr>
              <a:t>Allow delegates to read the content.</a:t>
            </a:r>
          </a:p>
          <a:p>
            <a:endParaRPr lang="en-GB" dirty="0">
              <a:cs typeface="Calibri"/>
            </a:endParaRPr>
          </a:p>
          <a:p>
            <a:r>
              <a:rPr lang="en-GB" dirty="0">
                <a:cs typeface="Calibri"/>
              </a:rPr>
              <a:t>Read out the following:</a:t>
            </a:r>
          </a:p>
          <a:p>
            <a:endParaRPr lang="en-GB" dirty="0">
              <a:cs typeface="Calibri"/>
            </a:endParaRPr>
          </a:p>
          <a:p>
            <a:r>
              <a:rPr lang="en-GB" dirty="0">
                <a:cs typeface="Calibri"/>
              </a:rPr>
              <a:t>How does this resonate with them?</a:t>
            </a:r>
          </a:p>
          <a:p>
            <a:r>
              <a:rPr lang="en-GB" dirty="0">
                <a:cs typeface="Calibri"/>
              </a:rPr>
              <a:t>Where are you right now?</a:t>
            </a:r>
          </a:p>
          <a:p>
            <a:r>
              <a:rPr lang="en-GB" dirty="0">
                <a:cs typeface="Calibri"/>
              </a:rPr>
              <a:t>What are their concerns?  With which groups of learners?</a:t>
            </a:r>
          </a:p>
          <a:p>
            <a:r>
              <a:rPr lang="en-GB" dirty="0">
                <a:cs typeface="Calibri"/>
              </a:rPr>
              <a:t>Are there emerging solutions at your school or college?</a:t>
            </a:r>
          </a:p>
          <a:p>
            <a:r>
              <a:rPr lang="en-GB" dirty="0">
                <a:cs typeface="Calibri"/>
              </a:rPr>
              <a:t>The DfE are now talking about 'bubble rotas' – what might this mean for your school?</a:t>
            </a:r>
          </a:p>
        </p:txBody>
      </p:sp>
      <p:sp>
        <p:nvSpPr>
          <p:cNvPr id="4" name="Slide Number Placeholder 3"/>
          <p:cNvSpPr>
            <a:spLocks noGrp="1"/>
          </p:cNvSpPr>
          <p:nvPr>
            <p:ph type="sldNum" sz="quarter" idx="5"/>
          </p:nvPr>
        </p:nvSpPr>
        <p:spPr/>
        <p:txBody>
          <a:bodyPr/>
          <a:lstStyle/>
          <a:p>
            <a:fld id="{7A331089-8671-45E4-B96F-88CCFE14AD79}" type="slidenum">
              <a:rPr lang="en-GB" smtClean="0"/>
              <a:t>12</a:t>
            </a:fld>
            <a:endParaRPr lang="en-GB"/>
          </a:p>
        </p:txBody>
      </p:sp>
    </p:spTree>
    <p:extLst>
      <p:ext uri="{BB962C8B-B14F-4D97-AF65-F5344CB8AC3E}">
        <p14:creationId xmlns:p14="http://schemas.microsoft.com/office/powerpoint/2010/main" val="161870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r>
              <a:rPr lang="en-GB" dirty="0">
                <a:cs typeface="Calibri"/>
              </a:rPr>
              <a:t>Explain this blended model and then the two example contexts:</a:t>
            </a:r>
          </a:p>
          <a:p>
            <a:endParaRPr lang="en-GB" dirty="0">
              <a:cs typeface="Calibri"/>
            </a:endParaRPr>
          </a:p>
          <a:p>
            <a:r>
              <a:rPr lang="en-GB" dirty="0">
                <a:cs typeface="Calibri"/>
              </a:rPr>
              <a:t>Eg1 Pot 3 subject - coursework</a:t>
            </a:r>
          </a:p>
          <a:p>
            <a:r>
              <a:rPr lang="en-GB" dirty="0">
                <a:cs typeface="Calibri"/>
              </a:rPr>
              <a:t>Eg2 Maths - challenge</a:t>
            </a:r>
          </a:p>
        </p:txBody>
      </p:sp>
      <p:sp>
        <p:nvSpPr>
          <p:cNvPr id="4" name="Slide Number Placeholder 3"/>
          <p:cNvSpPr>
            <a:spLocks noGrp="1"/>
          </p:cNvSpPr>
          <p:nvPr>
            <p:ph type="sldNum" sz="quarter" idx="5"/>
          </p:nvPr>
        </p:nvSpPr>
        <p:spPr/>
        <p:txBody>
          <a:bodyPr/>
          <a:lstStyle/>
          <a:p>
            <a:fld id="{0675B40F-C475-491A-990F-45B95B83F07A}" type="slidenum">
              <a:rPr lang="en-GB" smtClean="0"/>
              <a:t>13</a:t>
            </a:fld>
            <a:endParaRPr lang="en-GB"/>
          </a:p>
        </p:txBody>
      </p:sp>
    </p:spTree>
    <p:extLst>
      <p:ext uri="{BB962C8B-B14F-4D97-AF65-F5344CB8AC3E}">
        <p14:creationId xmlns:p14="http://schemas.microsoft.com/office/powerpoint/2010/main" val="173108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to collaborate in small groups.</a:t>
            </a:r>
          </a:p>
          <a:p>
            <a:r>
              <a:rPr lang="en-GB" dirty="0"/>
              <a:t>Each group to take a section, when do they asses, where do they do it and how?</a:t>
            </a:r>
          </a:p>
          <a:p>
            <a:endParaRPr lang="en-GB" dirty="0"/>
          </a:p>
          <a:p>
            <a:r>
              <a:rPr lang="en-GB" dirty="0"/>
              <a:t>Discussion points: </a:t>
            </a:r>
          </a:p>
          <a:p>
            <a:r>
              <a:rPr lang="en-GB" dirty="0"/>
              <a:t>Should not always be at the end of a lesson only</a:t>
            </a:r>
          </a:p>
          <a:p>
            <a:r>
              <a:rPr lang="en-GB" dirty="0"/>
              <a:t>Should be throughout</a:t>
            </a:r>
          </a:p>
          <a:p>
            <a:r>
              <a:rPr lang="en-GB" dirty="0"/>
              <a:t>Pre-assessment – before they come to the lesson</a:t>
            </a:r>
          </a:p>
          <a:p>
            <a:r>
              <a:rPr lang="en-GB" dirty="0"/>
              <a:t>Quizzes at the start and end to show progress</a:t>
            </a:r>
          </a:p>
          <a:p>
            <a:r>
              <a:rPr lang="en-GB" dirty="0"/>
              <a:t>Questioning throughout </a:t>
            </a:r>
          </a:p>
          <a:p>
            <a:r>
              <a:rPr lang="en-GB" dirty="0"/>
              <a:t>Feedback given and additional tasks to show progress</a:t>
            </a:r>
          </a:p>
          <a:p>
            <a:r>
              <a:rPr lang="en-GB" dirty="0"/>
              <a:t>How – many ideas will be given – can you brainstorm any others?</a:t>
            </a:r>
          </a:p>
        </p:txBody>
      </p:sp>
      <p:sp>
        <p:nvSpPr>
          <p:cNvPr id="4" name="Slide Number Placeholder 3"/>
          <p:cNvSpPr>
            <a:spLocks noGrp="1"/>
          </p:cNvSpPr>
          <p:nvPr>
            <p:ph type="sldNum" sz="quarter" idx="5"/>
          </p:nvPr>
        </p:nvSpPr>
        <p:spPr/>
        <p:txBody>
          <a:bodyPr/>
          <a:lstStyle/>
          <a:p>
            <a:fld id="{7A331089-8671-45E4-B96F-88CCFE14AD79}" type="slidenum">
              <a:rPr lang="en-GB" smtClean="0"/>
              <a:t>14</a:t>
            </a:fld>
            <a:endParaRPr lang="en-GB"/>
          </a:p>
        </p:txBody>
      </p:sp>
    </p:spTree>
    <p:extLst>
      <p:ext uri="{BB962C8B-B14F-4D97-AF65-F5344CB8AC3E}">
        <p14:creationId xmlns:p14="http://schemas.microsoft.com/office/powerpoint/2010/main" val="873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as a match up activity on an interactive whiteboard. Use Lynx free software. </a:t>
            </a:r>
          </a:p>
        </p:txBody>
      </p:sp>
      <p:sp>
        <p:nvSpPr>
          <p:cNvPr id="4" name="Slide Number Placeholder 3"/>
          <p:cNvSpPr>
            <a:spLocks noGrp="1"/>
          </p:cNvSpPr>
          <p:nvPr>
            <p:ph type="sldNum" sz="quarter" idx="5"/>
          </p:nvPr>
        </p:nvSpPr>
        <p:spPr/>
        <p:txBody>
          <a:bodyPr/>
          <a:lstStyle/>
          <a:p>
            <a:fld id="{7A331089-8671-45E4-B96F-88CCFE14AD79}" type="slidenum">
              <a:rPr lang="en-GB" smtClean="0"/>
              <a:t>16</a:t>
            </a:fld>
            <a:endParaRPr lang="en-GB"/>
          </a:p>
        </p:txBody>
      </p:sp>
    </p:spTree>
    <p:extLst>
      <p:ext uri="{BB962C8B-B14F-4D97-AF65-F5344CB8AC3E}">
        <p14:creationId xmlns:p14="http://schemas.microsoft.com/office/powerpoint/2010/main" val="4217837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Prompts</a:t>
            </a:r>
            <a:r>
              <a:rPr lang="en-GB" dirty="0"/>
              <a:t>:</a:t>
            </a:r>
            <a:endParaRPr lang="en-GB" dirty="0">
              <a:cs typeface="Calibri"/>
            </a:endParaRPr>
          </a:p>
          <a:p>
            <a:endParaRPr lang="en-GB" dirty="0"/>
          </a:p>
          <a:p>
            <a:r>
              <a:rPr lang="en-GB" dirty="0"/>
              <a:t>In blended</a:t>
            </a:r>
            <a:r>
              <a:rPr lang="en-GB" baseline="0" dirty="0"/>
              <a:t> learning teachers will be using a range of approaches which could include remote learning, classroom-based learning, </a:t>
            </a:r>
            <a:r>
              <a:rPr lang="en-GB" baseline="0" dirty="0" err="1"/>
              <a:t>asychnronous</a:t>
            </a:r>
            <a:r>
              <a:rPr lang="en-GB" baseline="0" dirty="0"/>
              <a:t> etc.  How might a teacher use that combination to make the most out of ‘spaced repetition’, knowledge tests, reinforcing and testing knowledge etc</a:t>
            </a:r>
          </a:p>
          <a:p>
            <a:endParaRPr lang="en-GB" baseline="0" dirty="0"/>
          </a:p>
          <a:p>
            <a:r>
              <a:rPr lang="en-GB" baseline="0" dirty="0"/>
              <a:t>A question to think about which Linda will cover later:</a:t>
            </a:r>
          </a:p>
          <a:p>
            <a:endParaRPr lang="en-GB" baseline="0" dirty="0"/>
          </a:p>
          <a:p>
            <a:r>
              <a:rPr lang="en-GB" baseline="0" dirty="0"/>
              <a:t>What part can flipped learning play in the acquisition of knowledge?</a:t>
            </a:r>
          </a:p>
          <a:p>
            <a:endParaRPr lang="en-GB" baseline="0" dirty="0"/>
          </a:p>
        </p:txBody>
      </p:sp>
      <p:sp>
        <p:nvSpPr>
          <p:cNvPr id="4" name="Slide Number Placeholder 3"/>
          <p:cNvSpPr>
            <a:spLocks noGrp="1"/>
          </p:cNvSpPr>
          <p:nvPr>
            <p:ph type="sldNum" sz="quarter" idx="10"/>
          </p:nvPr>
        </p:nvSpPr>
        <p:spPr/>
        <p:txBody>
          <a:bodyPr/>
          <a:lstStyle/>
          <a:p>
            <a:fld id="{7A331089-8671-45E4-B96F-88CCFE14AD79}" type="slidenum">
              <a:rPr lang="en-GB" smtClean="0"/>
              <a:t>17</a:t>
            </a:fld>
            <a:endParaRPr lang="en-GB"/>
          </a:p>
        </p:txBody>
      </p:sp>
    </p:spTree>
    <p:extLst>
      <p:ext uri="{BB962C8B-B14F-4D97-AF65-F5344CB8AC3E}">
        <p14:creationId xmlns:p14="http://schemas.microsoft.com/office/powerpoint/2010/main" val="363825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Prompts</a:t>
            </a:r>
            <a:r>
              <a:rPr lang="en-GB" dirty="0"/>
              <a:t>:</a:t>
            </a:r>
            <a:endParaRPr lang="en-GB" dirty="0">
              <a:cs typeface="Calibri"/>
            </a:endParaRPr>
          </a:p>
          <a:p>
            <a:endParaRPr lang="en-GB" baseline="0" dirty="0"/>
          </a:p>
          <a:p>
            <a:r>
              <a:rPr lang="en-GB" baseline="0" dirty="0"/>
              <a:t>Reveal quote at bottom of slide in summary of this activity.</a:t>
            </a:r>
            <a:endParaRPr lang="en-GB" dirty="0">
              <a:cs typeface="Calibri" panose="020F0502020204030204"/>
            </a:endParaRPr>
          </a:p>
          <a:p>
            <a:endParaRPr lang="en-GB" dirty="0"/>
          </a:p>
          <a:p>
            <a:r>
              <a:rPr lang="en-GB" baseline="0" dirty="0"/>
              <a:t>Research is from here: https://www.nfer.ac.uk/media/4073/schools_responses_to_covid_19_pupil_engagement_in_remote_learning.pdf</a:t>
            </a:r>
            <a:endParaRPr lang="en-GB" dirty="0"/>
          </a:p>
          <a:p>
            <a:endParaRPr lang="en-GB" baseline="0" dirty="0"/>
          </a:p>
          <a:p>
            <a:r>
              <a:rPr lang="en-US" dirty="0"/>
              <a:t>“Evidence suggests that those who have adopted creative methods, using a variety of technologies have seen higher engagement across the board. Further, the technologies that seem to deliver the highest engagement are those that foster conversation, collaboration and </a:t>
            </a:r>
            <a:r>
              <a:rPr lang="en-US" dirty="0" err="1"/>
              <a:t>personalised</a:t>
            </a:r>
            <a:r>
              <a:rPr lang="en-US" dirty="0"/>
              <a:t> experiences.”</a:t>
            </a:r>
            <a:endParaRPr lang="en-GB" baseline="0" dirty="0"/>
          </a:p>
        </p:txBody>
      </p:sp>
      <p:sp>
        <p:nvSpPr>
          <p:cNvPr id="4" name="Slide Number Placeholder 3"/>
          <p:cNvSpPr>
            <a:spLocks noGrp="1"/>
          </p:cNvSpPr>
          <p:nvPr>
            <p:ph type="sldNum" sz="quarter" idx="10"/>
          </p:nvPr>
        </p:nvSpPr>
        <p:spPr/>
        <p:txBody>
          <a:bodyPr/>
          <a:lstStyle/>
          <a:p>
            <a:fld id="{7A331089-8671-45E4-B96F-88CCFE14AD79}" type="slidenum">
              <a:rPr lang="en-GB" smtClean="0"/>
              <a:t>18</a:t>
            </a:fld>
            <a:endParaRPr lang="en-GB"/>
          </a:p>
        </p:txBody>
      </p:sp>
    </p:spTree>
    <p:extLst>
      <p:ext uri="{BB962C8B-B14F-4D97-AF65-F5344CB8AC3E}">
        <p14:creationId xmlns:p14="http://schemas.microsoft.com/office/powerpoint/2010/main" val="28492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Explain that the hyperlink</a:t>
            </a:r>
            <a:r>
              <a:rPr lang="en-GB" baseline="0" dirty="0"/>
              <a:t> takes you to document that is available on our EdTech Demonstrator site.</a:t>
            </a:r>
          </a:p>
          <a:p>
            <a:endParaRPr lang="en-GB" dirty="0"/>
          </a:p>
          <a:p>
            <a:r>
              <a:rPr lang="en-GB" dirty="0"/>
              <a:t>Explain that the last part of the quote is highlighted</a:t>
            </a:r>
            <a:r>
              <a:rPr lang="en-GB" baseline="0" dirty="0"/>
              <a:t> as this will be main focus of the next section - the argument being that students’ self-study skills and the ability to work independent of the teacher become increasingly important in a blended approach.</a:t>
            </a:r>
            <a:r>
              <a:rPr lang="en-GB" dirty="0"/>
              <a:t>  </a:t>
            </a:r>
            <a:endParaRPr lang="en-GB" baseline="0" dirty="0">
              <a:cs typeface="Calibri"/>
            </a:endParaRPr>
          </a:p>
          <a:p>
            <a:endParaRPr lang="en-GB" baseline="0" dirty="0"/>
          </a:p>
          <a:p>
            <a:r>
              <a:rPr lang="en-GB" baseline="0" dirty="0"/>
              <a:t>Harnessing independent study skills potentially takes pressure off the teacher and can accelerate the acquisition of knowledge.  This assumes your students fully exploit the time they have AND have developed the skills to do so.</a:t>
            </a:r>
            <a:endParaRPr lang="en-GB" dirty="0">
              <a:cs typeface="Calibri"/>
            </a:endParaRPr>
          </a:p>
        </p:txBody>
      </p:sp>
      <p:sp>
        <p:nvSpPr>
          <p:cNvPr id="4" name="Slide Number Placeholder 3"/>
          <p:cNvSpPr>
            <a:spLocks noGrp="1"/>
          </p:cNvSpPr>
          <p:nvPr>
            <p:ph type="sldNum" sz="quarter" idx="10"/>
          </p:nvPr>
        </p:nvSpPr>
        <p:spPr/>
        <p:txBody>
          <a:bodyPr/>
          <a:lstStyle/>
          <a:p>
            <a:fld id="{7A331089-8671-45E4-B96F-88CCFE14AD79}" type="slidenum">
              <a:rPr lang="en-GB" smtClean="0"/>
              <a:t>19</a:t>
            </a:fld>
            <a:endParaRPr lang="en-GB"/>
          </a:p>
        </p:txBody>
      </p:sp>
    </p:spTree>
    <p:extLst>
      <p:ext uri="{BB962C8B-B14F-4D97-AF65-F5344CB8AC3E}">
        <p14:creationId xmlns:p14="http://schemas.microsoft.com/office/powerpoint/2010/main" val="2825976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GB" dirty="0"/>
          </a:p>
          <a:p>
            <a:r>
              <a:rPr lang="en-GB" dirty="0"/>
              <a:t>With regards to pedagogy, the key principles of effective teaching, learning and assessment still apply equally to both approaches, though clearly certain adaptations are required. </a:t>
            </a:r>
            <a:endParaRPr lang="en-GB" dirty="0">
              <a:cs typeface="Calibri" panose="020F0502020204030204"/>
            </a:endParaRPr>
          </a:p>
          <a:p>
            <a:endParaRPr lang="en-GB" dirty="0">
              <a:cs typeface="Calibri" panose="020F0502020204030204"/>
            </a:endParaRPr>
          </a:p>
          <a:p>
            <a:r>
              <a:rPr lang="en-GB" dirty="0">
                <a:cs typeface="Calibri" panose="020F0502020204030204"/>
              </a:rPr>
              <a:t>How can we ensure all students have access to learning?</a:t>
            </a: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7A331089-8671-45E4-B96F-88CCFE14AD79}" type="slidenum">
              <a:rPr lang="en-GB" smtClean="0"/>
              <a:t>20</a:t>
            </a:fld>
            <a:endParaRPr lang="en-GB"/>
          </a:p>
        </p:txBody>
      </p:sp>
    </p:spTree>
    <p:extLst>
      <p:ext uri="{BB962C8B-B14F-4D97-AF65-F5344CB8AC3E}">
        <p14:creationId xmlns:p14="http://schemas.microsoft.com/office/powerpoint/2010/main" val="371075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Extension questions in chat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 are you in terms of their asynchronous learning planning and synchronous learning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Have they planned based on bubbles, groups….rotas?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a:t>
            </a:r>
          </a:p>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2</a:t>
            </a:fld>
            <a:endParaRPr lang="en-GB"/>
          </a:p>
        </p:txBody>
      </p:sp>
    </p:spTree>
    <p:extLst>
      <p:ext uri="{BB962C8B-B14F-4D97-AF65-F5344CB8AC3E}">
        <p14:creationId xmlns:p14="http://schemas.microsoft.com/office/powerpoint/2010/main" val="1579186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GB" dirty="0">
              <a:cs typeface="Calibri"/>
            </a:endParaRPr>
          </a:p>
          <a:p>
            <a:r>
              <a:rPr lang="en-GB" dirty="0">
                <a:cs typeface="Calibri"/>
              </a:rPr>
              <a:t>In addition to access we also need to consider student engagement for all including SEND.</a:t>
            </a:r>
          </a:p>
          <a:p>
            <a:endParaRPr lang="en-GB" dirty="0">
              <a:cs typeface="Calibri"/>
            </a:endParaRPr>
          </a:p>
          <a:p>
            <a:r>
              <a:rPr lang="en-GB" dirty="0">
                <a:cs typeface="Calibri"/>
              </a:rPr>
              <a:t>The final bullet point links to independent study skills on the next slide</a:t>
            </a:r>
          </a:p>
        </p:txBody>
      </p:sp>
      <p:sp>
        <p:nvSpPr>
          <p:cNvPr id="4" name="Slide Number Placeholder 3"/>
          <p:cNvSpPr>
            <a:spLocks noGrp="1"/>
          </p:cNvSpPr>
          <p:nvPr>
            <p:ph type="sldNum" sz="quarter" idx="5"/>
          </p:nvPr>
        </p:nvSpPr>
        <p:spPr/>
        <p:txBody>
          <a:bodyPr/>
          <a:lstStyle/>
          <a:p>
            <a:fld id="{7A331089-8671-45E4-B96F-88CCFE14AD79}" type="slidenum">
              <a:rPr lang="en-GB" smtClean="0"/>
              <a:t>21</a:t>
            </a:fld>
            <a:endParaRPr lang="en-GB"/>
          </a:p>
        </p:txBody>
      </p:sp>
    </p:spTree>
    <p:extLst>
      <p:ext uri="{BB962C8B-B14F-4D97-AF65-F5344CB8AC3E}">
        <p14:creationId xmlns:p14="http://schemas.microsoft.com/office/powerpoint/2010/main" val="28139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Quote is from the published (and</a:t>
            </a:r>
            <a:r>
              <a:rPr lang="en-GB" baseline="0" dirty="0"/>
              <a:t> distributed) guide to Study Skills (sent out as part of this CPD).</a:t>
            </a:r>
            <a:endParaRPr lang="en-GB" dirty="0">
              <a:cs typeface="Calibri"/>
            </a:endParaRPr>
          </a:p>
          <a:p>
            <a:r>
              <a:rPr lang="en-GB" baseline="0" dirty="0"/>
              <a:t>Developing study skills is not a new initiative, but is more important now than ever when working in this blended way.</a:t>
            </a:r>
            <a:endParaRPr lang="en-GB" dirty="0">
              <a:cs typeface="Calibri"/>
            </a:endParaRPr>
          </a:p>
        </p:txBody>
      </p:sp>
      <p:sp>
        <p:nvSpPr>
          <p:cNvPr id="4" name="Slide Number Placeholder 3"/>
          <p:cNvSpPr>
            <a:spLocks noGrp="1"/>
          </p:cNvSpPr>
          <p:nvPr>
            <p:ph type="sldNum" sz="quarter" idx="10"/>
          </p:nvPr>
        </p:nvSpPr>
        <p:spPr/>
        <p:txBody>
          <a:bodyPr/>
          <a:lstStyle/>
          <a:p>
            <a:fld id="{7A331089-8671-45E4-B96F-88CCFE14AD79}" type="slidenum">
              <a:rPr lang="en-GB" smtClean="0"/>
              <a:t>22</a:t>
            </a:fld>
            <a:endParaRPr lang="en-GB"/>
          </a:p>
        </p:txBody>
      </p:sp>
    </p:spTree>
    <p:extLst>
      <p:ext uri="{BB962C8B-B14F-4D97-AF65-F5344CB8AC3E}">
        <p14:creationId xmlns:p14="http://schemas.microsoft.com/office/powerpoint/2010/main" val="3383389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5B40F-C475-491A-990F-45B95B83F0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80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activity worksheet should be in the General</a:t>
            </a:r>
            <a:r>
              <a:rPr lang="en-GB" baseline="0" dirty="0"/>
              <a:t> teams section under files.</a:t>
            </a:r>
            <a:r>
              <a:rPr lang="en-GB" dirty="0"/>
              <a:t> </a:t>
            </a:r>
            <a:r>
              <a:rPr lang="en-GB" baseline="0" dirty="0"/>
              <a:t> Copy a hyperlink from that document into the chat box of each of the breakout channels (participants can then use that link to access and work on the document).</a:t>
            </a:r>
            <a:endParaRPr lang="en-GB" dirty="0">
              <a:cs typeface="Calibri" panose="020F0502020204030204"/>
            </a:endParaRPr>
          </a:p>
          <a:p>
            <a:endParaRPr lang="en-GB" baseline="0" dirty="0"/>
          </a:p>
          <a:p>
            <a:r>
              <a:rPr lang="en-GB" baseline="0" dirty="0"/>
              <a:t>NB: Indicate to participants that this is a ‘live’ document that everyone will be collaborating on simultaneously.</a:t>
            </a:r>
            <a:r>
              <a:rPr lang="en-GB" dirty="0"/>
              <a:t> </a:t>
            </a:r>
            <a:r>
              <a:rPr lang="en-GB" baseline="0" dirty="0"/>
              <a:t> Therefore, only complete the section you are responsible for.</a:t>
            </a:r>
            <a:endParaRPr lang="en-GB" baseline="0" dirty="0">
              <a:cs typeface="Calibri"/>
            </a:endParaRPr>
          </a:p>
          <a:p>
            <a:endParaRPr lang="en-GB" baseline="0" dirty="0"/>
          </a:p>
          <a:p>
            <a:r>
              <a:rPr lang="en-GB" baseline="0" dirty="0"/>
              <a:t>Participants can access the Sway document (Study Skills Guide) – This can be added in advance as an ‘app’ (so appears as its own tab) in the files are, or might be easier to put into files and provide another hyperlink.</a:t>
            </a:r>
            <a:endParaRPr lang="en-GB" baseline="0" dirty="0">
              <a:cs typeface="Calibri"/>
            </a:endParaRPr>
          </a:p>
          <a:p>
            <a:endParaRPr lang="en-GB" baseline="0" dirty="0"/>
          </a:p>
          <a:p>
            <a:r>
              <a:rPr lang="en-GB" baseline="0" dirty="0"/>
              <a:t>May need to sign in to the Sway document</a:t>
            </a:r>
            <a:endParaRPr lang="en-GB" baseline="0" dirty="0">
              <a:cs typeface="Calibri"/>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24</a:t>
            </a:fld>
            <a:endParaRPr lang="en-GB"/>
          </a:p>
        </p:txBody>
      </p:sp>
    </p:spTree>
    <p:extLst>
      <p:ext uri="{BB962C8B-B14F-4D97-AF65-F5344CB8AC3E}">
        <p14:creationId xmlns:p14="http://schemas.microsoft.com/office/powerpoint/2010/main" val="3597436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LM</a:t>
            </a:r>
          </a:p>
        </p:txBody>
      </p:sp>
      <p:sp>
        <p:nvSpPr>
          <p:cNvPr id="4" name="Slide Number Placeholder 3"/>
          <p:cNvSpPr>
            <a:spLocks noGrp="1"/>
          </p:cNvSpPr>
          <p:nvPr>
            <p:ph type="sldNum" sz="quarter" idx="5"/>
          </p:nvPr>
        </p:nvSpPr>
        <p:spPr/>
        <p:txBody>
          <a:bodyPr/>
          <a:lstStyle/>
          <a:p>
            <a:fld id="{7A331089-8671-45E4-B96F-88CCFE14AD79}" type="slidenum">
              <a:rPr lang="en-GB" smtClean="0"/>
              <a:t>25</a:t>
            </a:fld>
            <a:endParaRPr lang="en-GB"/>
          </a:p>
        </p:txBody>
      </p:sp>
    </p:spTree>
    <p:extLst>
      <p:ext uri="{BB962C8B-B14F-4D97-AF65-F5344CB8AC3E}">
        <p14:creationId xmlns:p14="http://schemas.microsoft.com/office/powerpoint/2010/main" val="2582903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Facilitate</a:t>
            </a:r>
            <a:r>
              <a:rPr lang="en-GB" baseline="0" dirty="0"/>
              <a:t> feedback from each team sharing the document (worksheet) on screen – each team to pick out a couple of key points from their discussion</a:t>
            </a:r>
            <a:endParaRPr lang="en-GB" dirty="0">
              <a:cs typeface="Calibri" panose="020F0502020204030204"/>
            </a:endParaRPr>
          </a:p>
          <a:p>
            <a:endParaRPr lang="en-GB" baseline="0" dirty="0"/>
          </a:p>
          <a:p>
            <a:r>
              <a:rPr lang="en-GB" baseline="0" dirty="0"/>
              <a:t>Try to encourage teachers to explore specifically how a blended approach (e.g. the use of digital tools) can exploit some of these skills (e.g. striking the balance between asynchronous and synchronous activity and when to use assessment)</a:t>
            </a:r>
            <a:endParaRPr lang="en-GB" baseline="0" dirty="0">
              <a:cs typeface="Calibri"/>
            </a:endParaRPr>
          </a:p>
          <a:p>
            <a:endParaRPr lang="en-GB" baseline="0" dirty="0"/>
          </a:p>
        </p:txBody>
      </p:sp>
      <p:sp>
        <p:nvSpPr>
          <p:cNvPr id="4" name="Slide Number Placeholder 3"/>
          <p:cNvSpPr>
            <a:spLocks noGrp="1"/>
          </p:cNvSpPr>
          <p:nvPr>
            <p:ph type="sldNum" sz="quarter" idx="10"/>
          </p:nvPr>
        </p:nvSpPr>
        <p:spPr/>
        <p:txBody>
          <a:bodyPr/>
          <a:lstStyle/>
          <a:p>
            <a:fld id="{7A331089-8671-45E4-B96F-88CCFE14AD79}" type="slidenum">
              <a:rPr lang="en-GB" smtClean="0"/>
              <a:t>26</a:t>
            </a:fld>
            <a:endParaRPr lang="en-GB"/>
          </a:p>
        </p:txBody>
      </p:sp>
    </p:spTree>
    <p:extLst>
      <p:ext uri="{BB962C8B-B14F-4D97-AF65-F5344CB8AC3E}">
        <p14:creationId xmlns:p14="http://schemas.microsoft.com/office/powerpoint/2010/main" val="364934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now show you some digital tools that support assessment in the blended learning context.</a:t>
            </a:r>
          </a:p>
        </p:txBody>
      </p:sp>
      <p:sp>
        <p:nvSpPr>
          <p:cNvPr id="4" name="Slide Number Placeholder 3"/>
          <p:cNvSpPr>
            <a:spLocks noGrp="1"/>
          </p:cNvSpPr>
          <p:nvPr>
            <p:ph type="sldNum" sz="quarter" idx="5"/>
          </p:nvPr>
        </p:nvSpPr>
        <p:spPr/>
        <p:txBody>
          <a:bodyPr/>
          <a:lstStyle/>
          <a:p>
            <a:fld id="{7A331089-8671-45E4-B96F-88CCFE14AD79}" type="slidenum">
              <a:rPr lang="en-GB" smtClean="0"/>
              <a:t>27</a:t>
            </a:fld>
            <a:endParaRPr lang="en-GB"/>
          </a:p>
        </p:txBody>
      </p:sp>
    </p:spTree>
    <p:extLst>
      <p:ext uri="{BB962C8B-B14F-4D97-AF65-F5344CB8AC3E}">
        <p14:creationId xmlns:p14="http://schemas.microsoft.com/office/powerpoint/2010/main" val="559263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But we need to be mindful that not all students will have access to tech and even if they do teacher content may need adapting.</a:t>
            </a:r>
          </a:p>
          <a:p>
            <a:r>
              <a:rPr lang="en-US" dirty="0" err="1">
                <a:cs typeface="Calibri"/>
              </a:rPr>
              <a:t>Eg</a:t>
            </a:r>
            <a:r>
              <a:rPr lang="en-US" dirty="0">
                <a:cs typeface="Calibri"/>
              </a:rPr>
              <a:t> Link to PPTs not working correctly on phone screens </a:t>
            </a:r>
          </a:p>
        </p:txBody>
      </p:sp>
      <p:sp>
        <p:nvSpPr>
          <p:cNvPr id="4" name="Slide Number Placeholder 3"/>
          <p:cNvSpPr>
            <a:spLocks noGrp="1"/>
          </p:cNvSpPr>
          <p:nvPr>
            <p:ph type="sldNum" sz="quarter" idx="5"/>
          </p:nvPr>
        </p:nvSpPr>
        <p:spPr/>
        <p:txBody>
          <a:bodyPr/>
          <a:lstStyle/>
          <a:p>
            <a:fld id="{7A331089-8671-45E4-B96F-88CCFE14AD79}" type="slidenum">
              <a:rPr lang="en-GB" smtClean="0"/>
              <a:t>28</a:t>
            </a:fld>
            <a:endParaRPr lang="en-GB"/>
          </a:p>
        </p:txBody>
      </p:sp>
    </p:spTree>
    <p:extLst>
      <p:ext uri="{BB962C8B-B14F-4D97-AF65-F5344CB8AC3E}">
        <p14:creationId xmlns:p14="http://schemas.microsoft.com/office/powerpoint/2010/main" val="947648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Welcome to my IT Staffroom</a:t>
            </a:r>
          </a:p>
          <a:p>
            <a:r>
              <a:rPr lang="en-GB" dirty="0">
                <a:cs typeface="Calibri"/>
              </a:rPr>
              <a:t>All of the pictures will include a link to free software you can use to assessment learners knowledge. </a:t>
            </a:r>
            <a:endParaRPr lang="en-GB" dirty="0"/>
          </a:p>
          <a:p>
            <a:r>
              <a:rPr lang="en-GB" sz="1000" dirty="0">
                <a:cs typeface="Calibri"/>
              </a:rPr>
              <a:t>Using emoji’s or real life pictures of the teacher can help students to feel more connected </a:t>
            </a:r>
          </a:p>
          <a:p>
            <a:r>
              <a:rPr lang="en-GB" sz="1000" dirty="0">
                <a:cs typeface="Calibri"/>
              </a:rPr>
              <a:t>Can give supportive/motivational messages. </a:t>
            </a:r>
          </a:p>
          <a:p>
            <a:endParaRPr lang="en-GB" sz="1000" dirty="0">
              <a:cs typeface="Calibri"/>
            </a:endParaRP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29</a:t>
            </a:fld>
            <a:endParaRPr lang="en-GB"/>
          </a:p>
        </p:txBody>
      </p:sp>
    </p:spTree>
    <p:extLst>
      <p:ext uri="{BB962C8B-B14F-4D97-AF65-F5344CB8AC3E}">
        <p14:creationId xmlns:p14="http://schemas.microsoft.com/office/powerpoint/2010/main" val="838539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A331089-8671-45E4-B96F-88CCFE14AD79}" type="slidenum">
              <a:rPr lang="en-GB" smtClean="0"/>
              <a:t>30</a:t>
            </a:fld>
            <a:endParaRPr lang="en-GB"/>
          </a:p>
        </p:txBody>
      </p:sp>
    </p:spTree>
    <p:extLst>
      <p:ext uri="{BB962C8B-B14F-4D97-AF65-F5344CB8AC3E}">
        <p14:creationId xmlns:p14="http://schemas.microsoft.com/office/powerpoint/2010/main" val="4733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a:p>
          <a:p>
            <a:r>
              <a:rPr lang="en-GB" b="1" baseline="0" dirty="0"/>
              <a:t>Discussion points/ chat box</a:t>
            </a:r>
          </a:p>
          <a:p>
            <a:r>
              <a:rPr lang="en-GB" dirty="0"/>
              <a:t>Enjoyed?</a:t>
            </a:r>
          </a:p>
          <a:p>
            <a:r>
              <a:rPr lang="en-GB" dirty="0"/>
              <a:t>What have you learnt?</a:t>
            </a:r>
          </a:p>
        </p:txBody>
      </p:sp>
      <p:sp>
        <p:nvSpPr>
          <p:cNvPr id="4" name="Slide Number Placeholder 3"/>
          <p:cNvSpPr>
            <a:spLocks noGrp="1"/>
          </p:cNvSpPr>
          <p:nvPr>
            <p:ph type="sldNum" sz="quarter" idx="10"/>
          </p:nvPr>
        </p:nvSpPr>
        <p:spPr/>
        <p:txBody>
          <a:bodyPr/>
          <a:lstStyle/>
          <a:p>
            <a:fld id="{7A331089-8671-45E4-B96F-88CCFE14AD79}" type="slidenum">
              <a:rPr lang="en-GB" smtClean="0"/>
              <a:t>3</a:t>
            </a:fld>
            <a:endParaRPr lang="en-GB"/>
          </a:p>
        </p:txBody>
      </p:sp>
    </p:spTree>
    <p:extLst>
      <p:ext uri="{BB962C8B-B14F-4D97-AF65-F5344CB8AC3E}">
        <p14:creationId xmlns:p14="http://schemas.microsoft.com/office/powerpoint/2010/main" val="2496858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A331089-8671-45E4-B96F-88CCFE14AD79}" type="slidenum">
              <a:rPr lang="en-GB" smtClean="0"/>
              <a:t>31</a:t>
            </a:fld>
            <a:endParaRPr lang="en-GB"/>
          </a:p>
        </p:txBody>
      </p:sp>
    </p:spTree>
    <p:extLst>
      <p:ext uri="{BB962C8B-B14F-4D97-AF65-F5344CB8AC3E}">
        <p14:creationId xmlns:p14="http://schemas.microsoft.com/office/powerpoint/2010/main" val="2376896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https://www.youtube.com/watch?v=gPhyFiJ3LNQ</a:t>
            </a:r>
            <a:endParaRPr lang="en-GB" dirty="0"/>
          </a:p>
        </p:txBody>
      </p:sp>
      <p:sp>
        <p:nvSpPr>
          <p:cNvPr id="4" name="Slide Number Placeholder 3"/>
          <p:cNvSpPr>
            <a:spLocks noGrp="1"/>
          </p:cNvSpPr>
          <p:nvPr>
            <p:ph type="sldNum" sz="quarter" idx="5"/>
          </p:nvPr>
        </p:nvSpPr>
        <p:spPr/>
        <p:txBody>
          <a:bodyPr/>
          <a:lstStyle/>
          <a:p>
            <a:fld id="{9A7ED91C-D900-49C6-87D5-8A9B0F3BC731}" type="slidenum">
              <a:rPr lang="en-GB" smtClean="0"/>
              <a:t>32</a:t>
            </a:fld>
            <a:endParaRPr lang="en-GB"/>
          </a:p>
        </p:txBody>
      </p:sp>
    </p:spTree>
    <p:extLst>
      <p:ext uri="{BB962C8B-B14F-4D97-AF65-F5344CB8AC3E}">
        <p14:creationId xmlns:p14="http://schemas.microsoft.com/office/powerpoint/2010/main" val="179572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Name one of those and how they can use it?</a:t>
            </a:r>
          </a:p>
          <a:p>
            <a:r>
              <a:rPr lang="en-GB" dirty="0"/>
              <a:t>Canvas – connections – science experiments</a:t>
            </a:r>
          </a:p>
          <a:p>
            <a:r>
              <a:rPr lang="en-GB" dirty="0"/>
              <a:t>Timeline – process or journey for historical events </a:t>
            </a:r>
          </a:p>
          <a:p>
            <a:r>
              <a:rPr lang="en-GB" dirty="0"/>
              <a:t>Map for geography lessons </a:t>
            </a:r>
          </a:p>
        </p:txBody>
      </p:sp>
      <p:sp>
        <p:nvSpPr>
          <p:cNvPr id="4" name="Slide Number Placeholder 3"/>
          <p:cNvSpPr>
            <a:spLocks noGrp="1"/>
          </p:cNvSpPr>
          <p:nvPr>
            <p:ph type="sldNum" sz="quarter" idx="5"/>
          </p:nvPr>
        </p:nvSpPr>
        <p:spPr/>
        <p:txBody>
          <a:bodyPr/>
          <a:lstStyle/>
          <a:p>
            <a:fld id="{9A7ED91C-D900-49C6-87D5-8A9B0F3BC731}" type="slidenum">
              <a:rPr lang="en-GB" smtClean="0"/>
              <a:t>33</a:t>
            </a:fld>
            <a:endParaRPr lang="en-GB"/>
          </a:p>
        </p:txBody>
      </p:sp>
    </p:spTree>
    <p:extLst>
      <p:ext uri="{BB962C8B-B14F-4D97-AF65-F5344CB8AC3E}">
        <p14:creationId xmlns:p14="http://schemas.microsoft.com/office/powerpoint/2010/main" val="2961974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A331089-8671-45E4-B96F-88CCFE14AD79}" type="slidenum">
              <a:rPr lang="en-GB" smtClean="0"/>
              <a:t>34</a:t>
            </a:fld>
            <a:endParaRPr lang="en-GB"/>
          </a:p>
        </p:txBody>
      </p:sp>
    </p:spTree>
    <p:extLst>
      <p:ext uri="{BB962C8B-B14F-4D97-AF65-F5344CB8AC3E}">
        <p14:creationId xmlns:p14="http://schemas.microsoft.com/office/powerpoint/2010/main" val="1073534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 free mode</a:t>
            </a:r>
            <a:endParaRPr lang="en-GB" dirty="0">
              <a:cs typeface="Calibri" panose="020F0502020204030204"/>
            </a:endParaRPr>
          </a:p>
          <a:p>
            <a:r>
              <a:rPr lang="en-GB" dirty="0"/>
              <a:t>Sound can be muted (music)</a:t>
            </a:r>
          </a:p>
          <a:p>
            <a:r>
              <a:rPr lang="en-GB" dirty="0"/>
              <a:t>Do a Kahoot! 3 questions – linked to </a:t>
            </a:r>
            <a:r>
              <a:rPr lang="en-GB" dirty="0" err="1"/>
              <a:t>kahoot</a:t>
            </a:r>
            <a:endParaRPr lang="en-GB" dirty="0"/>
          </a:p>
          <a:p>
            <a:r>
              <a:rPr lang="en-GB" dirty="0"/>
              <a:t>Demo? </a:t>
            </a:r>
          </a:p>
          <a:p>
            <a:r>
              <a:rPr lang="en-GB" dirty="0"/>
              <a:t>Video?</a:t>
            </a:r>
          </a:p>
        </p:txBody>
      </p:sp>
      <p:sp>
        <p:nvSpPr>
          <p:cNvPr id="4" name="Slide Number Placeholder 3"/>
          <p:cNvSpPr>
            <a:spLocks noGrp="1"/>
          </p:cNvSpPr>
          <p:nvPr>
            <p:ph type="sldNum" sz="quarter" idx="5"/>
          </p:nvPr>
        </p:nvSpPr>
        <p:spPr/>
        <p:txBody>
          <a:bodyPr/>
          <a:lstStyle/>
          <a:p>
            <a:fld id="{9A7ED91C-D900-49C6-87D5-8A9B0F3BC731}" type="slidenum">
              <a:rPr lang="en-GB" smtClean="0"/>
              <a:t>35</a:t>
            </a:fld>
            <a:endParaRPr lang="en-GB"/>
          </a:p>
        </p:txBody>
      </p:sp>
    </p:spTree>
    <p:extLst>
      <p:ext uri="{BB962C8B-B14F-4D97-AF65-F5344CB8AC3E}">
        <p14:creationId xmlns:p14="http://schemas.microsoft.com/office/powerpoint/2010/main" val="1493244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hlinkClick r:id="rId3"/>
              </a:rPr>
              <a:t>https://youtu.be/7oJk0IBynoU</a:t>
            </a:r>
            <a:endParaRPr lang="en-GB" sz="1200" b="0" i="0" u="none" strike="noStrik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Demo matching game</a:t>
            </a:r>
            <a:endParaRPr lang="en-GB" dirty="0"/>
          </a:p>
          <a:p>
            <a:endParaRPr lang="en-GB" dirty="0"/>
          </a:p>
        </p:txBody>
      </p:sp>
      <p:sp>
        <p:nvSpPr>
          <p:cNvPr id="4" name="Slide Number Placeholder 3"/>
          <p:cNvSpPr>
            <a:spLocks noGrp="1"/>
          </p:cNvSpPr>
          <p:nvPr>
            <p:ph type="sldNum" sz="quarter" idx="5"/>
          </p:nvPr>
        </p:nvSpPr>
        <p:spPr/>
        <p:txBody>
          <a:bodyPr/>
          <a:lstStyle/>
          <a:p>
            <a:fld id="{9A7ED91C-D900-49C6-87D5-8A9B0F3BC731}" type="slidenum">
              <a:rPr lang="en-GB" smtClean="0"/>
              <a:t>36</a:t>
            </a:fld>
            <a:endParaRPr lang="en-GB"/>
          </a:p>
        </p:txBody>
      </p:sp>
    </p:spTree>
    <p:extLst>
      <p:ext uri="{BB962C8B-B14F-4D97-AF65-F5344CB8AC3E}">
        <p14:creationId xmlns:p14="http://schemas.microsoft.com/office/powerpoint/2010/main" val="1428011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https://www.microsoft.com/en-gb/videoplayer/embed/RE1YlVu?pid=ocpVideo0-innerdiv-oneplayer&amp;postJsllMsg=true&amp;maskLevel=20&amp;market=en-gb</a:t>
            </a:r>
          </a:p>
        </p:txBody>
      </p:sp>
      <p:sp>
        <p:nvSpPr>
          <p:cNvPr id="4" name="Slide Number Placeholder 3"/>
          <p:cNvSpPr>
            <a:spLocks noGrp="1"/>
          </p:cNvSpPr>
          <p:nvPr>
            <p:ph type="sldNum" sz="quarter" idx="5"/>
          </p:nvPr>
        </p:nvSpPr>
        <p:spPr/>
        <p:txBody>
          <a:bodyPr/>
          <a:lstStyle/>
          <a:p>
            <a:fld id="{9A7ED91C-D900-49C6-87D5-8A9B0F3BC731}" type="slidenum">
              <a:rPr lang="en-GB" smtClean="0"/>
              <a:t>37</a:t>
            </a:fld>
            <a:endParaRPr lang="en-GB"/>
          </a:p>
        </p:txBody>
      </p:sp>
    </p:spTree>
    <p:extLst>
      <p:ext uri="{BB962C8B-B14F-4D97-AF65-F5344CB8AC3E}">
        <p14:creationId xmlns:p14="http://schemas.microsoft.com/office/powerpoint/2010/main" val="413963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r>
              <a:rPr lang="en-GB" dirty="0">
                <a:hlinkClick r:id="rId3"/>
              </a:rPr>
              <a:t>https://edpuzzle.com/media/5f882defa2b30940fde0a5da</a:t>
            </a:r>
            <a:r>
              <a:rPr lang="en-GB" dirty="0"/>
              <a:t> </a:t>
            </a:r>
          </a:p>
          <a:p>
            <a:endParaRPr lang="en-GB" dirty="0">
              <a:cs typeface="Calibri"/>
            </a:endParaRPr>
          </a:p>
          <a:p>
            <a:r>
              <a:rPr lang="en-GB" dirty="0"/>
              <a:t>Ed Puzzle </a:t>
            </a:r>
            <a:r>
              <a:rPr lang="en-GB" dirty="0">
                <a:hlinkClick r:id="rId4"/>
              </a:rPr>
              <a:t>https://www.youtube.com/watch?v=y1cdFvU-7Mk</a:t>
            </a:r>
            <a:r>
              <a:rPr lang="en-GB" dirty="0"/>
              <a:t> how to use it </a:t>
            </a:r>
            <a:endParaRPr lang="en-GB" dirty="0">
              <a:cs typeface="Calibri"/>
            </a:endParaRPr>
          </a:p>
        </p:txBody>
      </p:sp>
      <p:sp>
        <p:nvSpPr>
          <p:cNvPr id="4" name="Slide Number Placeholder 3"/>
          <p:cNvSpPr>
            <a:spLocks noGrp="1"/>
          </p:cNvSpPr>
          <p:nvPr>
            <p:ph type="sldNum" sz="quarter" idx="5"/>
          </p:nvPr>
        </p:nvSpPr>
        <p:spPr/>
        <p:txBody>
          <a:bodyPr/>
          <a:lstStyle/>
          <a:p>
            <a:fld id="{9A7ED91C-D900-49C6-87D5-8A9B0F3BC731}" type="slidenum">
              <a:rPr lang="en-GB" smtClean="0"/>
              <a:t>38</a:t>
            </a:fld>
            <a:endParaRPr lang="en-GB"/>
          </a:p>
        </p:txBody>
      </p:sp>
    </p:spTree>
    <p:extLst>
      <p:ext uri="{BB962C8B-B14F-4D97-AF65-F5344CB8AC3E}">
        <p14:creationId xmlns:p14="http://schemas.microsoft.com/office/powerpoint/2010/main" val="2192199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A7ED91C-D900-49C6-87D5-8A9B0F3BC731}" type="slidenum">
              <a:rPr lang="en-GB" smtClean="0"/>
              <a:t>39</a:t>
            </a:fld>
            <a:endParaRPr lang="en-GB"/>
          </a:p>
        </p:txBody>
      </p:sp>
    </p:spTree>
    <p:extLst>
      <p:ext uri="{BB962C8B-B14F-4D97-AF65-F5344CB8AC3E}">
        <p14:creationId xmlns:p14="http://schemas.microsoft.com/office/powerpoint/2010/main" val="1764579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yourself a to-do list – maybe use a whiteboard activity. </a:t>
            </a:r>
          </a:p>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40</a:t>
            </a:fld>
            <a:endParaRPr lang="en-GB"/>
          </a:p>
        </p:txBody>
      </p:sp>
    </p:spTree>
    <p:extLst>
      <p:ext uri="{BB962C8B-B14F-4D97-AF65-F5344CB8AC3E}">
        <p14:creationId xmlns:p14="http://schemas.microsoft.com/office/powerpoint/2010/main" val="174986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Extension questions in chat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 are you in terms of their asynchronous learning planning and synchronous learning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Have they planned based on bubbles, groups….rotas?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a:t>
            </a:r>
          </a:p>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4</a:t>
            </a:fld>
            <a:endParaRPr lang="en-GB"/>
          </a:p>
        </p:txBody>
      </p:sp>
    </p:spTree>
    <p:extLst>
      <p:ext uri="{BB962C8B-B14F-4D97-AF65-F5344CB8AC3E}">
        <p14:creationId xmlns:p14="http://schemas.microsoft.com/office/powerpoint/2010/main" val="166354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traditional classroom situation, the teacher provides instructions</a:t>
            </a:r>
            <a:r>
              <a:rPr lang="en-GB" baseline="0" dirty="0"/>
              <a:t> / lecture in class.  Work is set to do at home and usually involves enquiry, problem solving, exploration, answering questions set etc.</a:t>
            </a:r>
          </a:p>
          <a:p>
            <a:endParaRPr lang="en-GB" baseline="0" dirty="0"/>
          </a:p>
          <a:p>
            <a:r>
              <a:rPr lang="en-GB" baseline="0" dirty="0"/>
              <a:t>A flipped learning scenario reverses this, so that the instructions / lecture is received away from the classroom, asynchronously (e.g. via a video).  The classroom time is then used by the teacher to question students, get them to problem solve under guidance etc.</a:t>
            </a:r>
          </a:p>
          <a:p>
            <a:endParaRPr lang="en-GB" baseline="0" dirty="0"/>
          </a:p>
          <a:p>
            <a:r>
              <a:rPr lang="en-GB" baseline="0" dirty="0"/>
              <a:t>The flipped classroom enables students to have access to the guidance of the teacher when they need it most.</a:t>
            </a:r>
          </a:p>
          <a:p>
            <a:endParaRPr lang="en-GB" baseline="0" dirty="0"/>
          </a:p>
          <a:p>
            <a:r>
              <a:rPr lang="en-US" dirty="0"/>
              <a:t>“Flipped Learning is a pedagogical approach in which direct instruction moves from the group learning space to the individual learning space, and the resulting group space is transformed into a dynamic, interactive learning environment where the educator guides students as they apply concepts and engage creatively in the subject matter” </a:t>
            </a:r>
            <a:r>
              <a:rPr lang="en-US" baseline="0" dirty="0"/>
              <a:t> (</a:t>
            </a:r>
            <a:r>
              <a:rPr lang="en-US" dirty="0"/>
              <a:t>Flipped Learning Network) – link</a:t>
            </a:r>
            <a:r>
              <a:rPr lang="en-US" baseline="0" dirty="0"/>
              <a:t> provided in post-session handout.</a:t>
            </a:r>
            <a:r>
              <a:rPr lang="en-US" dirty="0"/>
              <a:t>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7A331089-8671-45E4-B96F-88CCFE14AD79}" type="slidenum">
              <a:rPr lang="en-GB" smtClean="0"/>
              <a:t>41</a:t>
            </a:fld>
            <a:endParaRPr lang="en-GB"/>
          </a:p>
        </p:txBody>
      </p:sp>
    </p:spTree>
    <p:extLst>
      <p:ext uri="{BB962C8B-B14F-4D97-AF65-F5344CB8AC3E}">
        <p14:creationId xmlns:p14="http://schemas.microsoft.com/office/powerpoint/2010/main" val="1686526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Your ability, in terms of time, to deliver synchronous activity is finite. Therefore, you should view any ‘live’ time you have online with your students as extremely precious. It is most probable that a significant amount of learning will take place asynchronously and you will be using virtual classrooms (e.g. Teams) to supplement this. Therefore, a flipped learning approach has many advantages; where students are set asynchronous activity on a topic and the time with the teacher online ‘live’ is used as a seminar to question students and check understanding. Assessment is your main tool for checking that students are doing what they’ve been asked to do, and feedback is your main tool to ensure that students know what to do to improve. Think about how to use both synchronous and asynchronous activity to maximise this. If what you need to teach requires an instructional approach (e.g. you need to tell students facts and figures), using synchronous activity time may not be the most efficient use of your time.</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42</a:t>
            </a:fld>
            <a:endParaRPr lang="en-GB"/>
          </a:p>
        </p:txBody>
      </p:sp>
    </p:spTree>
    <p:extLst>
      <p:ext uri="{BB962C8B-B14F-4D97-AF65-F5344CB8AC3E}">
        <p14:creationId xmlns:p14="http://schemas.microsoft.com/office/powerpoint/2010/main" val="3360924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a teacher may plan a typical lesson </a:t>
            </a:r>
          </a:p>
        </p:txBody>
      </p:sp>
      <p:sp>
        <p:nvSpPr>
          <p:cNvPr id="4" name="Slide Number Placeholder 3"/>
          <p:cNvSpPr>
            <a:spLocks noGrp="1"/>
          </p:cNvSpPr>
          <p:nvPr>
            <p:ph type="sldNum" sz="quarter" idx="5"/>
          </p:nvPr>
        </p:nvSpPr>
        <p:spPr/>
        <p:txBody>
          <a:bodyPr/>
          <a:lstStyle/>
          <a:p>
            <a:fld id="{7A331089-8671-45E4-B96F-88CCFE14AD79}" type="slidenum">
              <a:rPr lang="en-GB" smtClean="0"/>
              <a:t>43</a:t>
            </a:fld>
            <a:endParaRPr lang="en-GB"/>
          </a:p>
        </p:txBody>
      </p:sp>
    </p:spTree>
    <p:extLst>
      <p:ext uri="{BB962C8B-B14F-4D97-AF65-F5344CB8AC3E}">
        <p14:creationId xmlns:p14="http://schemas.microsoft.com/office/powerpoint/2010/main" val="3507337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A331089-8671-45E4-B96F-88CCFE14AD79}" type="slidenum">
              <a:rPr lang="en-GB" smtClean="0"/>
              <a:t>44</a:t>
            </a:fld>
            <a:endParaRPr lang="en-GB"/>
          </a:p>
        </p:txBody>
      </p:sp>
    </p:spTree>
    <p:extLst>
      <p:ext uri="{BB962C8B-B14F-4D97-AF65-F5344CB8AC3E}">
        <p14:creationId xmlns:p14="http://schemas.microsoft.com/office/powerpoint/2010/main" val="4043717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45</a:t>
            </a:fld>
            <a:endParaRPr lang="en-GB"/>
          </a:p>
        </p:txBody>
      </p:sp>
    </p:spTree>
    <p:extLst>
      <p:ext uri="{BB962C8B-B14F-4D97-AF65-F5344CB8AC3E}">
        <p14:creationId xmlns:p14="http://schemas.microsoft.com/office/powerpoint/2010/main" val="899339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a:t>
            </a:r>
          </a:p>
          <a:p>
            <a:endParaRPr lang="en-GB" b="1" dirty="0"/>
          </a:p>
          <a:p>
            <a:r>
              <a:rPr lang="en-GB" b="0" dirty="0"/>
              <a:t>In</a:t>
            </a:r>
            <a:r>
              <a:rPr lang="en-GB" b="0" baseline="0" dirty="0"/>
              <a:t> a flipped learning model, for it to be effective, students must do the work you set them at home.  How can you monitor this and make sure they do it?</a:t>
            </a:r>
          </a:p>
          <a:p>
            <a:endParaRPr lang="en-GB" b="0" baseline="0" dirty="0"/>
          </a:p>
          <a:p>
            <a:r>
              <a:rPr lang="en-GB" b="0" baseline="0" dirty="0"/>
              <a:t>How can you make the most of the synchronous / asynchronous activity?  Synchronous will (usually) involve you as the teacher and is finite.  How will you make best use of this time with your students (consider the Flipped approach)?</a:t>
            </a:r>
          </a:p>
          <a:p>
            <a:endParaRPr lang="en-GB" b="0" baseline="0" dirty="0"/>
          </a:p>
          <a:p>
            <a:r>
              <a:rPr lang="en-GB" b="0" baseline="0" dirty="0"/>
              <a:t>Asynchronous activity has the advantage of being a very flexible mode of study and only limited by their time (not yours).</a:t>
            </a:r>
          </a:p>
          <a:p>
            <a:endParaRPr lang="en-GB" b="0" baseline="0" dirty="0"/>
          </a:p>
          <a:p>
            <a:r>
              <a:rPr lang="en-GB" b="0" baseline="0" dirty="0"/>
              <a:t>Consider research by Education Endowment Foundation (EEF) </a:t>
            </a:r>
            <a:r>
              <a:rPr lang="en-GB" dirty="0"/>
              <a:t>on how to make the most of remote learning:</a:t>
            </a:r>
          </a:p>
          <a:p>
            <a:r>
              <a:rPr lang="en-GB" dirty="0"/>
              <a:t>The report finds that </a:t>
            </a:r>
            <a:r>
              <a:rPr lang="en-GB" b="1" dirty="0"/>
              <a:t>the quality of remote teaching </a:t>
            </a:r>
            <a:r>
              <a:rPr lang="en-GB" dirty="0"/>
              <a:t>is more important than how lessons are actually delivered (synchronous or asynchronous). For example, teachers might explain a new idea live or in a pre-recorded video. But what matters most is whether the explanation builds clearly on students’ prior learning.  Sequencing is still important and the quality of resources used (or produced) by you are critical.</a:t>
            </a:r>
          </a:p>
          <a:p>
            <a:endParaRPr lang="en-GB" b="0" dirty="0"/>
          </a:p>
        </p:txBody>
      </p:sp>
      <p:sp>
        <p:nvSpPr>
          <p:cNvPr id="4" name="Slide Number Placeholder 3"/>
          <p:cNvSpPr>
            <a:spLocks noGrp="1"/>
          </p:cNvSpPr>
          <p:nvPr>
            <p:ph type="sldNum" sz="quarter" idx="10"/>
          </p:nvPr>
        </p:nvSpPr>
        <p:spPr/>
        <p:txBody>
          <a:bodyPr/>
          <a:lstStyle/>
          <a:p>
            <a:fld id="{7A331089-8671-45E4-B96F-88CCFE14AD79}" type="slidenum">
              <a:rPr lang="en-GB" smtClean="0"/>
              <a:t>46</a:t>
            </a:fld>
            <a:endParaRPr lang="en-GB"/>
          </a:p>
        </p:txBody>
      </p:sp>
    </p:spTree>
    <p:extLst>
      <p:ext uri="{BB962C8B-B14F-4D97-AF65-F5344CB8AC3E}">
        <p14:creationId xmlns:p14="http://schemas.microsoft.com/office/powerpoint/2010/main" val="26418589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Learning communities in remote settings</a:t>
            </a:r>
          </a:p>
          <a:p>
            <a:endParaRPr lang="en-GB" dirty="0"/>
          </a:p>
          <a:p>
            <a:r>
              <a:rPr lang="en-GB" dirty="0"/>
              <a:t>Research has shown that what students are most concerned about (with remote learning) is the lack of interaction with class mates.  You need to account for this when planning a blended</a:t>
            </a:r>
            <a:r>
              <a:rPr lang="en-GB" baseline="0" dirty="0"/>
              <a:t> curriculum.  Here are some top tips.  Please post any further ideas in the chat box.</a:t>
            </a:r>
          </a:p>
          <a:p>
            <a:endParaRPr lang="en-GB" baseline="0" dirty="0"/>
          </a:p>
          <a:p>
            <a:r>
              <a:rPr lang="en-GB" b="1" baseline="0" dirty="0"/>
              <a:t>Additional info regarding the bullet points</a:t>
            </a:r>
            <a:r>
              <a:rPr lang="en-GB" baseline="0" dirty="0"/>
              <a:t>:</a:t>
            </a:r>
            <a:endParaRPr lang="en-GB" dirty="0"/>
          </a:p>
          <a:p>
            <a:pPr marL="234841" indent="-234841">
              <a:buAutoNum type="arabicPeriod"/>
            </a:pPr>
            <a:r>
              <a:rPr lang="en-GB" dirty="0"/>
              <a:t>Think about cameras on at the start</a:t>
            </a:r>
          </a:p>
          <a:p>
            <a:pPr marL="234841" indent="-234841">
              <a:buAutoNum type="arabicPeriod"/>
            </a:pPr>
            <a:r>
              <a:rPr lang="en-GB" dirty="0"/>
              <a:t>Make it a safe space with sensible rules.</a:t>
            </a:r>
            <a:r>
              <a:rPr lang="en-GB" baseline="0" dirty="0"/>
              <a:t>  Expect everyone to say something at some point (make that expectation explicit)</a:t>
            </a:r>
          </a:p>
          <a:p>
            <a:pPr marL="234841" indent="-234841">
              <a:buAutoNum type="arabicPeriod"/>
            </a:pPr>
            <a:r>
              <a:rPr lang="en-GB" baseline="0" dirty="0"/>
              <a:t>Use different forums for this e.g. direct messages (chat), one-to-e conversations, monitoring break out rooms</a:t>
            </a:r>
          </a:p>
          <a:p>
            <a:pPr marL="234841" indent="-234841">
              <a:buAutoNum type="arabicPeriod"/>
            </a:pPr>
            <a:r>
              <a:rPr lang="en-GB" baseline="0" dirty="0"/>
              <a:t>Use multiple channels for communication (preferably collaborative) e.g. journals, group blogs, Padlet, discussion threads, discussion tasks</a:t>
            </a:r>
          </a:p>
          <a:p>
            <a:pPr marL="234841" indent="-234841">
              <a:buAutoNum type="arabicPeriod"/>
            </a:pPr>
            <a:r>
              <a:rPr lang="en-GB" baseline="0" dirty="0"/>
              <a:t>Make sessions interactive by using breakouts but ensure that students have a role (e.g. note-taker, reader, leader etc). Use chat functions.  Keep students on their toes by occasionally asking them direct questions (encourages them to listen).  Don’t forget good old email!</a:t>
            </a:r>
          </a:p>
          <a:p>
            <a:pPr marL="234841" indent="-234841">
              <a:buAutoNum type="arabicPeriod"/>
            </a:pPr>
            <a:r>
              <a:rPr lang="en-GB" baseline="0" dirty="0"/>
              <a:t>Put everything in writing (e.g. deadlines etc.), engage in forums, offer online office hours where you can have real-time conversations and stay connected. Conduct ‘check-ins’ at the start of a class (assess mental well-being) </a:t>
            </a:r>
          </a:p>
          <a:p>
            <a:pPr marL="234841" indent="-234841">
              <a:buAutoNum type="arabicPeriod"/>
            </a:pPr>
            <a:endParaRPr lang="en-GB" baseline="0" dirty="0"/>
          </a:p>
          <a:p>
            <a:r>
              <a:rPr lang="en-GB" baseline="0" dirty="0"/>
              <a:t>Check chat box responses and question participants for other ideas.</a:t>
            </a:r>
          </a:p>
          <a:p>
            <a:endParaRPr lang="en-GB" baseline="0" dirty="0"/>
          </a:p>
          <a:p>
            <a:r>
              <a:rPr lang="en-GB" baseline="0" dirty="0"/>
              <a:t>Worth mentioning that ‘accessibility’ to the technology can be a big issue for students working from home.</a:t>
            </a:r>
          </a:p>
          <a:p>
            <a:pPr marL="234841" indent="-234841">
              <a:buAutoNum type="arabicPeriod"/>
            </a:pP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47</a:t>
            </a:fld>
            <a:endParaRPr lang="en-GB"/>
          </a:p>
        </p:txBody>
      </p:sp>
    </p:spTree>
    <p:extLst>
      <p:ext uri="{BB962C8B-B14F-4D97-AF65-F5344CB8AC3E}">
        <p14:creationId xmlns:p14="http://schemas.microsoft.com/office/powerpoint/2010/main" val="1355942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answers in chat or unmute and discuss</a:t>
            </a:r>
          </a:p>
        </p:txBody>
      </p:sp>
      <p:sp>
        <p:nvSpPr>
          <p:cNvPr id="4" name="Slide Number Placeholder 3"/>
          <p:cNvSpPr>
            <a:spLocks noGrp="1"/>
          </p:cNvSpPr>
          <p:nvPr>
            <p:ph type="sldNum" sz="quarter" idx="10"/>
          </p:nvPr>
        </p:nvSpPr>
        <p:spPr/>
        <p:txBody>
          <a:bodyPr/>
          <a:lstStyle/>
          <a:p>
            <a:fld id="{7A331089-8671-45E4-B96F-88CCFE14AD79}" type="slidenum">
              <a:rPr lang="en-GB" smtClean="0"/>
              <a:t>48</a:t>
            </a:fld>
            <a:endParaRPr lang="en-GB"/>
          </a:p>
        </p:txBody>
      </p:sp>
    </p:spTree>
    <p:extLst>
      <p:ext uri="{BB962C8B-B14F-4D97-AF65-F5344CB8AC3E}">
        <p14:creationId xmlns:p14="http://schemas.microsoft.com/office/powerpoint/2010/main" val="591190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331089-8671-45E4-B96F-88CCFE14AD79}" type="slidenum">
              <a:rPr lang="en-GB" smtClean="0"/>
              <a:t>49</a:t>
            </a:fld>
            <a:endParaRPr lang="en-GB"/>
          </a:p>
        </p:txBody>
      </p:sp>
    </p:spTree>
    <p:extLst>
      <p:ext uri="{BB962C8B-B14F-4D97-AF65-F5344CB8AC3E}">
        <p14:creationId xmlns:p14="http://schemas.microsoft.com/office/powerpoint/2010/main" val="959755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https://PollEv.com/lindamccarth710</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50</a:t>
            </a:fld>
            <a:endParaRPr lang="en-GB"/>
          </a:p>
        </p:txBody>
      </p:sp>
    </p:spTree>
    <p:extLst>
      <p:ext uri="{BB962C8B-B14F-4D97-AF65-F5344CB8AC3E}">
        <p14:creationId xmlns:p14="http://schemas.microsoft.com/office/powerpoint/2010/main" val="305403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list</a:t>
            </a:r>
          </a:p>
          <a:p>
            <a:r>
              <a:rPr lang="en-GB" dirty="0"/>
              <a:t>Recognise that these</a:t>
            </a:r>
            <a:r>
              <a:rPr lang="en-GB" baseline="0" dirty="0"/>
              <a:t> ‘objectives’ appear to be quite different and separate from each other.  But stress that students’ study skills are so critical in a blended curriculum (more so than ever before because of the potential to be working truly independently from a teacher for much of it) and we cannot ignore the need to provide a sense of community and still create that ‘classroom’ feeling (because research shows that this is what students worry about most when learning remotely).</a:t>
            </a:r>
          </a:p>
          <a:p>
            <a:endParaRPr lang="en-GB" baseline="0" dirty="0"/>
          </a:p>
          <a:p>
            <a:r>
              <a:rPr lang="en-GB" baseline="0" dirty="0"/>
              <a:t>Essentially, this session is recognising these key components and helping each other achieve this in the best way possible.</a:t>
            </a: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5</a:t>
            </a:fld>
            <a:endParaRPr lang="en-GB"/>
          </a:p>
        </p:txBody>
      </p:sp>
    </p:spTree>
    <p:extLst>
      <p:ext uri="{BB962C8B-B14F-4D97-AF65-F5344CB8AC3E}">
        <p14:creationId xmlns:p14="http://schemas.microsoft.com/office/powerpoint/2010/main" val="166376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cs typeface="Calibri"/>
              </a:rPr>
              <a:t>Reflecting on the lockdown 'experiment' last Summer.</a:t>
            </a:r>
          </a:p>
          <a:p>
            <a:r>
              <a:rPr lang="en-GB" dirty="0">
                <a:cs typeface="Calibri"/>
              </a:rPr>
              <a:t>Where are you now on the Kolb cycle?</a:t>
            </a:r>
          </a:p>
          <a:p>
            <a:r>
              <a:rPr lang="en-GB" dirty="0"/>
              <a:t>At home you have given students a task. How do you know they have done it? What evidence do you have of knowledge and understanding? Did they learn from it?</a:t>
            </a:r>
          </a:p>
        </p:txBody>
      </p:sp>
      <p:sp>
        <p:nvSpPr>
          <p:cNvPr id="4" name="Slide Number Placeholder 3"/>
          <p:cNvSpPr>
            <a:spLocks noGrp="1"/>
          </p:cNvSpPr>
          <p:nvPr>
            <p:ph type="sldNum" sz="quarter" idx="5"/>
          </p:nvPr>
        </p:nvSpPr>
        <p:spPr/>
        <p:txBody>
          <a:bodyPr/>
          <a:lstStyle/>
          <a:p>
            <a:fld id="{7A331089-8671-45E4-B96F-88CCFE14AD79}" type="slidenum">
              <a:rPr lang="en-GB" smtClean="0"/>
              <a:t>6</a:t>
            </a:fld>
            <a:endParaRPr lang="en-GB"/>
          </a:p>
        </p:txBody>
      </p:sp>
    </p:spTree>
    <p:extLst>
      <p:ext uri="{BB962C8B-B14F-4D97-AF65-F5344CB8AC3E}">
        <p14:creationId xmlns:p14="http://schemas.microsoft.com/office/powerpoint/2010/main" val="42198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levels on EIF check</a:t>
            </a:r>
          </a:p>
          <a:p>
            <a:r>
              <a:rPr lang="en-GB" dirty="0"/>
              <a:t>Unless we sequence and plan correctly (implementation) the assessment of progress with not show the impact</a:t>
            </a:r>
          </a:p>
        </p:txBody>
      </p:sp>
      <p:sp>
        <p:nvSpPr>
          <p:cNvPr id="4" name="Slide Number Placeholder 3"/>
          <p:cNvSpPr>
            <a:spLocks noGrp="1"/>
          </p:cNvSpPr>
          <p:nvPr>
            <p:ph type="sldNum" sz="quarter" idx="5"/>
          </p:nvPr>
        </p:nvSpPr>
        <p:spPr/>
        <p:txBody>
          <a:bodyPr/>
          <a:lstStyle/>
          <a:p>
            <a:fld id="{7A331089-8671-45E4-B96F-88CCFE14AD79}" type="slidenum">
              <a:rPr lang="en-GB" smtClean="0"/>
              <a:t>7</a:t>
            </a:fld>
            <a:endParaRPr lang="en-GB"/>
          </a:p>
        </p:txBody>
      </p:sp>
    </p:spTree>
    <p:extLst>
      <p:ext uri="{BB962C8B-B14F-4D97-AF65-F5344CB8AC3E}">
        <p14:creationId xmlns:p14="http://schemas.microsoft.com/office/powerpoint/2010/main" val="343867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a very quick reminder</a:t>
            </a:r>
            <a:r>
              <a:rPr lang="en-GB" baseline="0" dirty="0"/>
              <a:t> of why curriculum is so important under EIF.</a:t>
            </a:r>
          </a:p>
          <a:p>
            <a:r>
              <a:rPr lang="en-GB" baseline="0" dirty="0"/>
              <a:t>Consider knowledge and recall etc and how assessment can help this</a:t>
            </a:r>
          </a:p>
        </p:txBody>
      </p:sp>
      <p:sp>
        <p:nvSpPr>
          <p:cNvPr id="4" name="Slide Number Placeholder 3"/>
          <p:cNvSpPr>
            <a:spLocks noGrp="1"/>
          </p:cNvSpPr>
          <p:nvPr>
            <p:ph type="sldNum" sz="quarter" idx="10"/>
          </p:nvPr>
        </p:nvSpPr>
        <p:spPr/>
        <p:txBody>
          <a:bodyPr/>
          <a:lstStyle/>
          <a:p>
            <a:fld id="{7A331089-8671-45E4-B96F-88CCFE14AD79}" type="slidenum">
              <a:rPr lang="en-GB" smtClean="0"/>
              <a:t>8</a:t>
            </a:fld>
            <a:endParaRPr lang="en-GB"/>
          </a:p>
        </p:txBody>
      </p:sp>
    </p:spTree>
    <p:extLst>
      <p:ext uri="{BB962C8B-B14F-4D97-AF65-F5344CB8AC3E}">
        <p14:creationId xmlns:p14="http://schemas.microsoft.com/office/powerpoint/2010/main" val="349357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LM</a:t>
            </a:r>
          </a:p>
          <a:p>
            <a:r>
              <a:rPr lang="en-GB" dirty="0"/>
              <a:t>Think of episodes</a:t>
            </a:r>
            <a:r>
              <a:rPr lang="en-GB" baseline="0" dirty="0"/>
              <a:t> of a TV programme.  Are your lessons like Tom and Jerry or Game of Thrones?  (You could ask participants to suggest why you are posing these two alternatives in relation to curriculum and sequencing – and it has nothing to do with ‘genre’)</a:t>
            </a:r>
          </a:p>
          <a:p>
            <a:endParaRPr lang="en-GB" baseline="0" dirty="0"/>
          </a:p>
          <a:p>
            <a:r>
              <a:rPr lang="en-GB" baseline="0" dirty="0"/>
              <a:t>With Tom &amp; Jerry, it is possible to know little about the characters and watch an episode of Tom &amp; Jerry.  You could watch any episode in a series in any order, without having to think too deeply about it, because each episode won’t bear any relationship to another (other than of course the same central characters behaving in the same way).</a:t>
            </a:r>
          </a:p>
          <a:p>
            <a:endParaRPr lang="en-GB" baseline="0" dirty="0"/>
          </a:p>
          <a:p>
            <a:r>
              <a:rPr lang="en-GB" baseline="0" dirty="0"/>
              <a:t>Now think about Game of Thrones (or other series such as ‘Line of Duty’).  </a:t>
            </a:r>
          </a:p>
          <a:p>
            <a:endParaRPr lang="en-GB" baseline="0" dirty="0"/>
          </a:p>
          <a:p>
            <a:pPr defTabSz="939363"/>
            <a:r>
              <a:rPr lang="en-GB" baseline="0" dirty="0"/>
              <a:t>These are the essentials of sequencing and it’s importance to the new EIF framework.  Lessons should not operate in ‘silos’.  Learning should be interwoven and knowledge should deepen along the journey.</a:t>
            </a:r>
            <a:endParaRPr lang="en-GB" dirty="0"/>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9</a:t>
            </a:fld>
            <a:endParaRPr lang="en-GB"/>
          </a:p>
        </p:txBody>
      </p:sp>
    </p:spTree>
    <p:extLst>
      <p:ext uri="{BB962C8B-B14F-4D97-AF65-F5344CB8AC3E}">
        <p14:creationId xmlns:p14="http://schemas.microsoft.com/office/powerpoint/2010/main" val="247843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12920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40647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45352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5169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61F75A-2E30-4CF3-8E70-9D2ED04E7BC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9675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61F75A-2E30-4CF3-8E70-9D2ED04E7BC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121550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61F75A-2E30-4CF3-8E70-9D2ED04E7BC5}" type="datetimeFigureOut">
              <a:rPr lang="en-GB" smtClean="0"/>
              <a:t>18/11/2020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288119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61F75A-2E30-4CF3-8E70-9D2ED04E7BC5}" type="datetimeFigureOut">
              <a:rPr lang="en-GB" smtClean="0"/>
              <a:t>18/11/2020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41039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1F75A-2E30-4CF3-8E70-9D2ED04E7BC5}" type="datetimeFigureOut">
              <a:rPr lang="en-GB" smtClean="0"/>
              <a:t>18/11/2020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294142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61F75A-2E30-4CF3-8E70-9D2ED04E7BC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246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61F75A-2E30-4CF3-8E70-9D2ED04E7BC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74863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1F75A-2E30-4CF3-8E70-9D2ED04E7BC5}" type="datetimeFigureOut">
              <a:rPr lang="en-GB" smtClean="0"/>
              <a:t>18/11/2020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0A465-A56D-4333-88E8-F8F074544B8A}" type="slidenum">
              <a:rPr lang="en-GB" smtClean="0"/>
              <a:t>‹#›</a:t>
            </a:fld>
            <a:endParaRPr lang="en-GB"/>
          </a:p>
        </p:txBody>
      </p:sp>
    </p:spTree>
    <p:extLst>
      <p:ext uri="{BB962C8B-B14F-4D97-AF65-F5344CB8AC3E}">
        <p14:creationId xmlns:p14="http://schemas.microsoft.com/office/powerpoint/2010/main" val="4110811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videoseries?list=PLLq-zBnUkspPXjODb3PJ4gCqNc2LvfhSh"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mancoll.sharepoint.com/sites/mancollpdocs/Controlled%20Documents/A%20guide%20to%20planning%20a%20blended%20learning%20curriculum%2020202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18" Type="http://schemas.openxmlformats.org/officeDocument/2006/relationships/hyperlink" Target="https://uscinf2012.wordpress.com/2012/10/15/answergarden-screencast-proyecto-web-2-0/" TargetMode="External"/><Relationship Id="rId26" Type="http://schemas.openxmlformats.org/officeDocument/2006/relationships/image" Target="../media/image71.gif"/><Relationship Id="rId3" Type="http://schemas.openxmlformats.org/officeDocument/2006/relationships/image" Target="../media/image61.jpeg"/><Relationship Id="rId21" Type="http://schemas.openxmlformats.org/officeDocument/2006/relationships/hyperlink" Target="https://www.journeywithtechnology.com/app-spotlight-padlet/" TargetMode="External"/><Relationship Id="rId7" Type="http://schemas.openxmlformats.org/officeDocument/2006/relationships/hyperlink" Target="https://edpuzzle.com/content" TargetMode="External"/><Relationship Id="rId12" Type="http://schemas.openxmlformats.org/officeDocument/2006/relationships/image" Target="../media/image65.png"/><Relationship Id="rId17" Type="http://schemas.openxmlformats.org/officeDocument/2006/relationships/image" Target="../media/image68.jpeg"/><Relationship Id="rId25" Type="http://schemas.openxmlformats.org/officeDocument/2006/relationships/hyperlink" Target="https://quizlet.com/" TargetMode="External"/><Relationship Id="rId2" Type="http://schemas.openxmlformats.org/officeDocument/2006/relationships/notesSlide" Target="../notesSlides/notesSlide28.xml"/><Relationship Id="rId16" Type="http://schemas.openxmlformats.org/officeDocument/2006/relationships/hyperlink" Target="https://answergarden.ch/" TargetMode="External"/><Relationship Id="rId20" Type="http://schemas.openxmlformats.org/officeDocument/2006/relationships/image" Target="../media/image69.png"/><Relationship Id="rId29" Type="http://schemas.openxmlformats.org/officeDocument/2006/relationships/hyperlink" Target="https://forms.office.com/" TargetMode="External"/><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hyperlink" Target="https://info.flipgrid.com/" TargetMode="External"/><Relationship Id="rId24" Type="http://schemas.openxmlformats.org/officeDocument/2006/relationships/hyperlink" Target="http://www.joshborras.com/tutorial-de-edpuzzle/" TargetMode="External"/><Relationship Id="rId5" Type="http://schemas.openxmlformats.org/officeDocument/2006/relationships/hyperlink" Target="https://www.polleverywhere.com/" TargetMode="External"/><Relationship Id="rId15" Type="http://schemas.openxmlformats.org/officeDocument/2006/relationships/image" Target="../media/image67.png"/><Relationship Id="rId23" Type="http://schemas.openxmlformats.org/officeDocument/2006/relationships/image" Target="../media/image70.jpeg"/><Relationship Id="rId28" Type="http://schemas.openxmlformats.org/officeDocument/2006/relationships/hyperlink" Target="https://creativecommons.org/licenses/by-nc-sa/3.0/" TargetMode="External"/><Relationship Id="rId10" Type="http://schemas.openxmlformats.org/officeDocument/2006/relationships/image" Target="../media/image64.png"/><Relationship Id="rId19" Type="http://schemas.openxmlformats.org/officeDocument/2006/relationships/hyperlink" Target="https://en-gb.padlet.com/" TargetMode="External"/><Relationship Id="rId31" Type="http://schemas.openxmlformats.org/officeDocument/2006/relationships/hyperlink" Target="http://yusufatalan.com/kurumsal-egitmenin-dijital-alet-cantasi-1-veri-toplama-araclari/" TargetMode="External"/><Relationship Id="rId4" Type="http://schemas.openxmlformats.org/officeDocument/2006/relationships/hyperlink" Target="https://whiteboardfox.com/" TargetMode="External"/><Relationship Id="rId9" Type="http://schemas.openxmlformats.org/officeDocument/2006/relationships/hyperlink" Target="https://www.mentimeter.com/" TargetMode="External"/><Relationship Id="rId14" Type="http://schemas.openxmlformats.org/officeDocument/2006/relationships/hyperlink" Target="https://help.turnitin.com/feedback-studio/integrations.htm" TargetMode="External"/><Relationship Id="rId22" Type="http://schemas.openxmlformats.org/officeDocument/2006/relationships/hyperlink" Target="https://kahoot.com/" TargetMode="External"/><Relationship Id="rId27" Type="http://schemas.openxmlformats.org/officeDocument/2006/relationships/hyperlink" Target="http://madamecesario.blogspot.com/2014/01/awesome-updates-to-quizlet.html" TargetMode="External"/><Relationship Id="rId30"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nswergarden.ch/"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s://medium.com/me-paso-la-vida-aprendiendo/c%C3%B3mo-insertar-un-gif-animado-en-edpuzzle-6e71b723e3e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tmc.ac.uk/study-with-us/edtech"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s://youtu.be/BOoTBzHM4fQ"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0.pn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media/image11.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26" y="7898"/>
            <a:ext cx="12261272" cy="6990787"/>
          </a:xfrm>
          <a:prstGeom prst="rect">
            <a:avLst/>
          </a:prstGeom>
        </p:spPr>
      </p:pic>
      <p:sp>
        <p:nvSpPr>
          <p:cNvPr id="2" name="Title 1"/>
          <p:cNvSpPr>
            <a:spLocks noGrp="1"/>
          </p:cNvSpPr>
          <p:nvPr>
            <p:ph type="ctrTitle"/>
          </p:nvPr>
        </p:nvSpPr>
        <p:spPr>
          <a:xfrm>
            <a:off x="5147349" y="2535845"/>
            <a:ext cx="6605154" cy="2387600"/>
          </a:xfrm>
        </p:spPr>
        <p:txBody>
          <a:bodyPr>
            <a:normAutofit fontScale="90000"/>
          </a:bodyPr>
          <a:lstStyle/>
          <a:p>
            <a:pPr algn="l"/>
            <a:r>
              <a:rPr lang="en-GB" b="1" dirty="0">
                <a:solidFill>
                  <a:schemeClr val="accent1">
                    <a:lumMod val="50000"/>
                  </a:schemeClr>
                </a:solidFill>
                <a:latin typeface="Century Gothic" panose="020B0502020202020204" pitchFamily="34" charset="0"/>
              </a:rPr>
              <a:t>Planning for Assessment of Learning in a Blended Learning Curriculum</a:t>
            </a:r>
          </a:p>
        </p:txBody>
      </p:sp>
      <p:sp>
        <p:nvSpPr>
          <p:cNvPr id="3" name="Subtitle 2"/>
          <p:cNvSpPr>
            <a:spLocks noGrp="1"/>
          </p:cNvSpPr>
          <p:nvPr>
            <p:ph type="subTitle" idx="1"/>
          </p:nvPr>
        </p:nvSpPr>
        <p:spPr>
          <a:xfrm>
            <a:off x="1420091" y="5592994"/>
            <a:ext cx="9144000" cy="1153477"/>
          </a:xfrm>
        </p:spPr>
        <p:txBody>
          <a:bodyPr>
            <a:normAutofit/>
          </a:bodyPr>
          <a:lstStyle/>
          <a:p>
            <a:r>
              <a:rPr lang="en-GB" sz="3200">
                <a:solidFill>
                  <a:schemeClr val="accent1">
                    <a:lumMod val="50000"/>
                  </a:schemeClr>
                </a:solidFill>
                <a:latin typeface="Century Gothic" panose="020B0502020202020204" pitchFamily="34" charset="0"/>
              </a:rPr>
              <a:t>The Manchester College and LTE Group</a:t>
            </a:r>
          </a:p>
        </p:txBody>
      </p:sp>
    </p:spTree>
    <p:extLst>
      <p:ext uri="{BB962C8B-B14F-4D97-AF65-F5344CB8AC3E}">
        <p14:creationId xmlns:p14="http://schemas.microsoft.com/office/powerpoint/2010/main" val="227950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D066-08C3-430D-858B-89ACCA263F47}"/>
              </a:ext>
            </a:extLst>
          </p:cNvPr>
          <p:cNvSpPr>
            <a:spLocks noGrp="1"/>
          </p:cNvSpPr>
          <p:nvPr>
            <p:ph type="title"/>
          </p:nvPr>
        </p:nvSpPr>
        <p:spPr/>
        <p:txBody>
          <a:bodyPr>
            <a:normAutofit/>
          </a:bodyPr>
          <a:lstStyle/>
          <a:p>
            <a:r>
              <a:rPr lang="en-GB" b="1" dirty="0">
                <a:solidFill>
                  <a:srgbClr val="0070C0"/>
                </a:solidFill>
              </a:rPr>
              <a:t>Planning and sequencing a curriculum video by Ofsted</a:t>
            </a:r>
          </a:p>
        </p:txBody>
      </p:sp>
      <p:sp>
        <p:nvSpPr>
          <p:cNvPr id="3" name="Content Placeholder 2">
            <a:extLst>
              <a:ext uri="{FF2B5EF4-FFF2-40B4-BE49-F238E27FC236}">
                <a16:creationId xmlns:a16="http://schemas.microsoft.com/office/drawing/2014/main" id="{38288AD4-E95B-46DA-845F-FBDEBABCAB51}"/>
              </a:ext>
            </a:extLst>
          </p:cNvPr>
          <p:cNvSpPr>
            <a:spLocks noGrp="1"/>
          </p:cNvSpPr>
          <p:nvPr>
            <p:ph idx="1"/>
          </p:nvPr>
        </p:nvSpPr>
        <p:spPr/>
        <p:txBody>
          <a:bodyPr/>
          <a:lstStyle/>
          <a:p>
            <a:endParaRPr lang="en-GB" dirty="0"/>
          </a:p>
        </p:txBody>
      </p:sp>
      <p:pic>
        <p:nvPicPr>
          <p:cNvPr id="4" name="Online Media 3" title="Planning and sequencing a curriculum">
            <a:hlinkClick r:id="" action="ppaction://media"/>
            <a:extLst>
              <a:ext uri="{FF2B5EF4-FFF2-40B4-BE49-F238E27FC236}">
                <a16:creationId xmlns:a16="http://schemas.microsoft.com/office/drawing/2014/main" id="{81BBD43F-9891-4B5F-85C8-07FB979D09D7}"/>
              </a:ext>
            </a:extLst>
          </p:cNvPr>
          <p:cNvPicPr>
            <a:picLocks noRot="1" noChangeAspect="1"/>
          </p:cNvPicPr>
          <p:nvPr>
            <a:videoFile r:link="rId1"/>
          </p:nvPr>
        </p:nvPicPr>
        <p:blipFill>
          <a:blip r:embed="rId4"/>
          <a:stretch>
            <a:fillRect/>
          </a:stretch>
        </p:blipFill>
        <p:spPr>
          <a:xfrm>
            <a:off x="2866823" y="2091016"/>
            <a:ext cx="6096000" cy="3429000"/>
          </a:xfrm>
          <a:prstGeom prst="rect">
            <a:avLst/>
          </a:prstGeom>
        </p:spPr>
      </p:pic>
    </p:spTree>
    <p:extLst>
      <p:ext uri="{BB962C8B-B14F-4D97-AF65-F5344CB8AC3E}">
        <p14:creationId xmlns:p14="http://schemas.microsoft.com/office/powerpoint/2010/main" val="2216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7935-91AD-410A-9948-A75AE6FE841B}"/>
              </a:ext>
            </a:extLst>
          </p:cNvPr>
          <p:cNvSpPr>
            <a:spLocks noGrp="1"/>
          </p:cNvSpPr>
          <p:nvPr>
            <p:ph type="title"/>
          </p:nvPr>
        </p:nvSpPr>
        <p:spPr/>
        <p:txBody>
          <a:bodyPr/>
          <a:lstStyle/>
          <a:p>
            <a:r>
              <a:rPr lang="en-GB" b="1" dirty="0">
                <a:solidFill>
                  <a:schemeClr val="accent1">
                    <a:lumMod val="50000"/>
                  </a:schemeClr>
                </a:solidFill>
                <a:latin typeface="Century Gothic" panose="020B0502020202020204" pitchFamily="34" charset="0"/>
              </a:rPr>
              <a:t>Assessment: Sequencing</a:t>
            </a:r>
            <a:endParaRPr lang="en-GB" dirty="0"/>
          </a:p>
        </p:txBody>
      </p:sp>
      <p:graphicFrame>
        <p:nvGraphicFramePr>
          <p:cNvPr id="9" name="Content Placeholder 8">
            <a:extLst>
              <a:ext uri="{FF2B5EF4-FFF2-40B4-BE49-F238E27FC236}">
                <a16:creationId xmlns:a16="http://schemas.microsoft.com/office/drawing/2014/main" id="{259B98A2-CC34-41E0-A361-0705149BD3DF}"/>
              </a:ext>
            </a:extLst>
          </p:cNvPr>
          <p:cNvGraphicFramePr>
            <a:graphicFrameLocks noGrp="1"/>
          </p:cNvGraphicFramePr>
          <p:nvPr>
            <p:ph idx="1"/>
            <p:extLst>
              <p:ext uri="{D42A27DB-BD31-4B8C-83A1-F6EECF244321}">
                <p14:modId xmlns:p14="http://schemas.microsoft.com/office/powerpoint/2010/main" val="679274325"/>
              </p:ext>
            </p:extLst>
          </p:nvPr>
        </p:nvGraphicFramePr>
        <p:xfrm>
          <a:off x="791737" y="15189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D5423551-C096-488B-9F43-F213C3004322}"/>
              </a:ext>
            </a:extLst>
          </p:cNvPr>
          <p:cNvSpPr/>
          <p:nvPr/>
        </p:nvSpPr>
        <p:spPr>
          <a:xfrm>
            <a:off x="8873066" y="6311900"/>
            <a:ext cx="3064933" cy="281231"/>
          </a:xfrm>
          <a:prstGeom prst="rect">
            <a:avLst/>
          </a:prstGeom>
        </p:spPr>
        <p:txBody>
          <a:bodyPr wrap="square">
            <a:spAutoFit/>
          </a:bodyPr>
          <a:lstStyle/>
          <a:p>
            <a:pPr>
              <a:lnSpc>
                <a:spcPct val="107000"/>
              </a:lnSpc>
              <a:spcAft>
                <a:spcPts val="800"/>
              </a:spcAft>
            </a:pPr>
            <a:r>
              <a:rPr lang="en-GB"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Stobart and </a:t>
            </a:r>
            <a:r>
              <a:rPr lang="en-GB" sz="12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Hopfenbeck</a:t>
            </a:r>
            <a:r>
              <a:rPr lang="en-GB"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(2015) </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60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7" descr="Text&#10;&#10;Description automatically generated">
            <a:extLst>
              <a:ext uri="{FF2B5EF4-FFF2-40B4-BE49-F238E27FC236}">
                <a16:creationId xmlns:a16="http://schemas.microsoft.com/office/drawing/2014/main" id="{F67079A5-B938-4F50-8D43-D8DCF526C8EC}"/>
              </a:ext>
            </a:extLst>
          </p:cNvPr>
          <p:cNvPicPr>
            <a:picLocks noGrp="1" noChangeAspect="1"/>
          </p:cNvPicPr>
          <p:nvPr>
            <p:ph idx="1"/>
          </p:nvPr>
        </p:nvPicPr>
        <p:blipFill>
          <a:blip r:embed="rId3"/>
          <a:stretch>
            <a:fillRect/>
          </a:stretch>
        </p:blipFill>
        <p:spPr>
          <a:xfrm>
            <a:off x="922" y="4258"/>
            <a:ext cx="12303528" cy="7287825"/>
          </a:xfrm>
        </p:spPr>
      </p:pic>
    </p:spTree>
    <p:extLst>
      <p:ext uri="{BB962C8B-B14F-4D97-AF65-F5344CB8AC3E}">
        <p14:creationId xmlns:p14="http://schemas.microsoft.com/office/powerpoint/2010/main" val="104691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30C8-E755-42DD-9BAF-8F5CB9929763}"/>
              </a:ext>
            </a:extLst>
          </p:cNvPr>
          <p:cNvSpPr>
            <a:spLocks noGrp="1"/>
          </p:cNvSpPr>
          <p:nvPr>
            <p:ph type="title"/>
          </p:nvPr>
        </p:nvSpPr>
        <p:spPr/>
        <p:txBody>
          <a:bodyPr>
            <a:normAutofit fontScale="90000"/>
          </a:bodyPr>
          <a:lstStyle/>
          <a:p>
            <a:br>
              <a:rPr lang="en-GB" b="1"/>
            </a:br>
            <a:r>
              <a:rPr lang="en-GB" b="1" dirty="0">
                <a:solidFill>
                  <a:srgbClr val="002060"/>
                </a:solidFill>
              </a:rPr>
              <a:t>Consider sequencing of learning</a:t>
            </a:r>
            <a:br>
              <a:rPr lang="en-GB" b="1"/>
            </a:br>
            <a:endParaRPr lang="en-GB" b="1">
              <a:solidFill>
                <a:srgbClr val="002060"/>
              </a:solidFill>
            </a:endParaRPr>
          </a:p>
        </p:txBody>
      </p:sp>
      <p:grpSp>
        <p:nvGrpSpPr>
          <p:cNvPr id="57" name="Group 56">
            <a:extLst>
              <a:ext uri="{FF2B5EF4-FFF2-40B4-BE49-F238E27FC236}">
                <a16:creationId xmlns:a16="http://schemas.microsoft.com/office/drawing/2014/main" id="{9F8E50A5-254D-4D9C-A659-19D787A85DE9}"/>
              </a:ext>
            </a:extLst>
          </p:cNvPr>
          <p:cNvGrpSpPr/>
          <p:nvPr/>
        </p:nvGrpSpPr>
        <p:grpSpPr>
          <a:xfrm>
            <a:off x="1351698" y="2173809"/>
            <a:ext cx="9499182" cy="3471408"/>
            <a:chOff x="1351698" y="2173809"/>
            <a:chExt cx="9499182" cy="3471408"/>
          </a:xfrm>
        </p:grpSpPr>
        <p:sp>
          <p:nvSpPr>
            <p:cNvPr id="4" name="Arrow: Right 3">
              <a:extLst>
                <a:ext uri="{FF2B5EF4-FFF2-40B4-BE49-F238E27FC236}">
                  <a16:creationId xmlns:a16="http://schemas.microsoft.com/office/drawing/2014/main" id="{A86EAFB9-6415-4701-96A0-21AE424E4439}"/>
                </a:ext>
              </a:extLst>
            </p:cNvPr>
            <p:cNvSpPr/>
            <p:nvPr/>
          </p:nvSpPr>
          <p:spPr>
            <a:xfrm>
              <a:off x="1398270" y="3302390"/>
              <a:ext cx="9452610" cy="1086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4546A"/>
                </a:solidFill>
              </a:endParaRPr>
            </a:p>
          </p:txBody>
        </p:sp>
        <p:grpSp>
          <p:nvGrpSpPr>
            <p:cNvPr id="7" name="Group 6">
              <a:extLst>
                <a:ext uri="{FF2B5EF4-FFF2-40B4-BE49-F238E27FC236}">
                  <a16:creationId xmlns:a16="http://schemas.microsoft.com/office/drawing/2014/main" id="{5D8085E8-D79F-4C42-9479-6699E59CA92F}"/>
                </a:ext>
              </a:extLst>
            </p:cNvPr>
            <p:cNvGrpSpPr/>
            <p:nvPr/>
          </p:nvGrpSpPr>
          <p:grpSpPr>
            <a:xfrm>
              <a:off x="1351698" y="3571876"/>
              <a:ext cx="1649729" cy="966075"/>
              <a:chOff x="1351698" y="3571876"/>
              <a:chExt cx="1649729" cy="966075"/>
            </a:xfrm>
          </p:grpSpPr>
          <p:sp>
            <p:nvSpPr>
              <p:cNvPr id="5" name="Rectangle 4">
                <a:extLst>
                  <a:ext uri="{FF2B5EF4-FFF2-40B4-BE49-F238E27FC236}">
                    <a16:creationId xmlns:a16="http://schemas.microsoft.com/office/drawing/2014/main" id="{B3CE89E9-29B1-498F-AE45-E542A8E94752}"/>
                  </a:ext>
                </a:extLst>
              </p:cNvPr>
              <p:cNvSpPr/>
              <p:nvPr/>
            </p:nvSpPr>
            <p:spPr>
              <a:xfrm>
                <a:off x="1398270" y="3571876"/>
                <a:ext cx="1562013" cy="5471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4546A"/>
                  </a:solidFill>
                </a:endParaRPr>
              </a:p>
            </p:txBody>
          </p:sp>
          <p:sp>
            <p:nvSpPr>
              <p:cNvPr id="6" name="TextBox 5">
                <a:extLst>
                  <a:ext uri="{FF2B5EF4-FFF2-40B4-BE49-F238E27FC236}">
                    <a16:creationId xmlns:a16="http://schemas.microsoft.com/office/drawing/2014/main" id="{832EE502-096A-4C5B-A33F-81AA04550A52}"/>
                  </a:ext>
                </a:extLst>
              </p:cNvPr>
              <p:cNvSpPr txBox="1"/>
              <p:nvPr/>
            </p:nvSpPr>
            <p:spPr>
              <a:xfrm>
                <a:off x="1351698" y="3583844"/>
                <a:ext cx="1649729" cy="954107"/>
              </a:xfrm>
              <a:prstGeom prst="rect">
                <a:avLst/>
              </a:prstGeom>
              <a:noFill/>
            </p:spPr>
            <p:txBody>
              <a:bodyPr wrap="square" lIns="91440" tIns="45720" rIns="91440" bIns="45720" rtlCol="0" anchor="t">
                <a:spAutoFit/>
              </a:bodyPr>
              <a:lstStyle/>
              <a:p>
                <a:pPr algn="ctr"/>
                <a:r>
                  <a:rPr lang="en-GB" sz="1400" b="1" dirty="0">
                    <a:solidFill>
                      <a:srgbClr val="44546A"/>
                    </a:solidFill>
                  </a:rPr>
                  <a:t>Pre-announcement</a:t>
                </a:r>
              </a:p>
              <a:p>
                <a:pPr algn="ctr"/>
                <a:endParaRPr lang="en-GB" sz="1400" b="1">
                  <a:solidFill>
                    <a:srgbClr val="44546A"/>
                  </a:solidFill>
                </a:endParaRPr>
              </a:p>
              <a:p>
                <a:pPr algn="ctr"/>
                <a:r>
                  <a:rPr lang="en-GB" sz="1400" b="1" dirty="0">
                    <a:solidFill>
                      <a:srgbClr val="44546A"/>
                    </a:solidFill>
                  </a:rPr>
                  <a:t>Stimulus</a:t>
                </a:r>
                <a:endParaRPr lang="en-GB" b="1" dirty="0">
                  <a:solidFill>
                    <a:srgbClr val="44546A"/>
                  </a:solidFill>
                </a:endParaRPr>
              </a:p>
            </p:txBody>
          </p:sp>
        </p:grpSp>
        <p:sp>
          <p:nvSpPr>
            <p:cNvPr id="9" name="TextBox 8">
              <a:extLst>
                <a:ext uri="{FF2B5EF4-FFF2-40B4-BE49-F238E27FC236}">
                  <a16:creationId xmlns:a16="http://schemas.microsoft.com/office/drawing/2014/main" id="{0AD485D4-2C7D-417B-8151-EB06CF8AC061}"/>
                </a:ext>
              </a:extLst>
            </p:cNvPr>
            <p:cNvSpPr txBox="1"/>
            <p:nvPr/>
          </p:nvSpPr>
          <p:spPr>
            <a:xfrm>
              <a:off x="2687433" y="3691565"/>
              <a:ext cx="4100636" cy="307777"/>
            </a:xfrm>
            <a:prstGeom prst="rect">
              <a:avLst/>
            </a:prstGeom>
            <a:noFill/>
          </p:spPr>
          <p:txBody>
            <a:bodyPr wrap="square" rtlCol="0">
              <a:spAutoFit/>
            </a:bodyPr>
            <a:lstStyle/>
            <a:p>
              <a:pPr algn="ctr"/>
              <a:r>
                <a:rPr lang="en-GB" sz="1400" b="1" dirty="0">
                  <a:solidFill>
                    <a:srgbClr val="44546A"/>
                  </a:solidFill>
                </a:rPr>
                <a:t>Task open for students</a:t>
              </a:r>
            </a:p>
          </p:txBody>
        </p:sp>
        <p:cxnSp>
          <p:nvCxnSpPr>
            <p:cNvPr id="13" name="Straight Arrow Connector 12">
              <a:extLst>
                <a:ext uri="{FF2B5EF4-FFF2-40B4-BE49-F238E27FC236}">
                  <a16:creationId xmlns:a16="http://schemas.microsoft.com/office/drawing/2014/main" id="{FC23BD6B-875F-4949-92B6-4FA630CD55FE}"/>
                </a:ext>
              </a:extLst>
            </p:cNvPr>
            <p:cNvCxnSpPr/>
            <p:nvPr/>
          </p:nvCxnSpPr>
          <p:spPr>
            <a:xfrm flipV="1">
              <a:off x="4737751" y="4119033"/>
              <a:ext cx="0" cy="8832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1C6392-9835-47D8-AF83-FA0EB4493325}"/>
                </a:ext>
              </a:extLst>
            </p:cNvPr>
            <p:cNvCxnSpPr/>
            <p:nvPr/>
          </p:nvCxnSpPr>
          <p:spPr>
            <a:xfrm flipV="1">
              <a:off x="4226763" y="4119033"/>
              <a:ext cx="0" cy="8832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8C24F2F-A2CA-4A09-B7BD-811948625BB6}"/>
                </a:ext>
              </a:extLst>
            </p:cNvPr>
            <p:cNvCxnSpPr/>
            <p:nvPr/>
          </p:nvCxnSpPr>
          <p:spPr>
            <a:xfrm flipV="1">
              <a:off x="6202584" y="4119033"/>
              <a:ext cx="0" cy="8832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1931A3-A2CF-4B30-9BD4-CEDB53ACC946}"/>
                </a:ext>
              </a:extLst>
            </p:cNvPr>
            <p:cNvSpPr txBox="1"/>
            <p:nvPr/>
          </p:nvSpPr>
          <p:spPr>
            <a:xfrm>
              <a:off x="2924102" y="5121997"/>
              <a:ext cx="4530941" cy="523220"/>
            </a:xfrm>
            <a:prstGeom prst="rect">
              <a:avLst/>
            </a:prstGeom>
            <a:noFill/>
          </p:spPr>
          <p:txBody>
            <a:bodyPr wrap="square" rtlCol="0">
              <a:spAutoFit/>
            </a:bodyPr>
            <a:lstStyle/>
            <a:p>
              <a:r>
                <a:rPr lang="en-GB" sz="1400" b="1" dirty="0">
                  <a:solidFill>
                    <a:srgbClr val="44546A"/>
                  </a:solidFill>
                </a:rPr>
                <a:t>Formative assessment points – provide support if necessary</a:t>
              </a:r>
            </a:p>
          </p:txBody>
        </p:sp>
        <p:cxnSp>
          <p:nvCxnSpPr>
            <p:cNvPr id="19" name="Straight Arrow Connector 18">
              <a:extLst>
                <a:ext uri="{FF2B5EF4-FFF2-40B4-BE49-F238E27FC236}">
                  <a16:creationId xmlns:a16="http://schemas.microsoft.com/office/drawing/2014/main" id="{70AB00AC-8A6A-4AC9-88B9-A0D06DD15822}"/>
                </a:ext>
              </a:extLst>
            </p:cNvPr>
            <p:cNvCxnSpPr>
              <a:cxnSpLocks/>
            </p:cNvCxnSpPr>
            <p:nvPr/>
          </p:nvCxnSpPr>
          <p:spPr>
            <a:xfrm flipH="1">
              <a:off x="7688494" y="2947595"/>
              <a:ext cx="4571" cy="6362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5E8159A-77BC-43CD-A4FA-9285FEFB95B6}"/>
                </a:ext>
              </a:extLst>
            </p:cNvPr>
            <p:cNvSpPr txBox="1"/>
            <p:nvPr/>
          </p:nvSpPr>
          <p:spPr>
            <a:xfrm>
              <a:off x="7112336" y="2173809"/>
              <a:ext cx="1227124" cy="738664"/>
            </a:xfrm>
            <a:prstGeom prst="rect">
              <a:avLst/>
            </a:prstGeom>
            <a:noFill/>
          </p:spPr>
          <p:txBody>
            <a:bodyPr wrap="square" rtlCol="0">
              <a:spAutoFit/>
            </a:bodyPr>
            <a:lstStyle/>
            <a:p>
              <a:pPr algn="ctr"/>
              <a:r>
                <a:rPr lang="en-GB" sz="1400" b="1" dirty="0">
                  <a:solidFill>
                    <a:srgbClr val="44546A"/>
                  </a:solidFill>
                </a:rPr>
                <a:t>Warning! Completion deadline!</a:t>
              </a:r>
            </a:p>
          </p:txBody>
        </p:sp>
        <p:grpSp>
          <p:nvGrpSpPr>
            <p:cNvPr id="34" name="Group 33">
              <a:extLst>
                <a:ext uri="{FF2B5EF4-FFF2-40B4-BE49-F238E27FC236}">
                  <a16:creationId xmlns:a16="http://schemas.microsoft.com/office/drawing/2014/main" id="{2D97089C-77A9-4075-8A7C-0D795F743B67}"/>
                </a:ext>
              </a:extLst>
            </p:cNvPr>
            <p:cNvGrpSpPr/>
            <p:nvPr/>
          </p:nvGrpSpPr>
          <p:grpSpPr>
            <a:xfrm>
              <a:off x="8696328" y="3573086"/>
              <a:ext cx="1649729" cy="547157"/>
              <a:chOff x="1351698" y="3571876"/>
              <a:chExt cx="1649729" cy="547157"/>
            </a:xfrm>
          </p:grpSpPr>
          <p:sp>
            <p:nvSpPr>
              <p:cNvPr id="35" name="Rectangle 34">
                <a:extLst>
                  <a:ext uri="{FF2B5EF4-FFF2-40B4-BE49-F238E27FC236}">
                    <a16:creationId xmlns:a16="http://schemas.microsoft.com/office/drawing/2014/main" id="{25BDF506-1CDC-4C53-9045-2B5699F756E9}"/>
                  </a:ext>
                </a:extLst>
              </p:cNvPr>
              <p:cNvSpPr/>
              <p:nvPr/>
            </p:nvSpPr>
            <p:spPr>
              <a:xfrm>
                <a:off x="1398270" y="3571876"/>
                <a:ext cx="1562013" cy="5471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4546A"/>
                  </a:solidFill>
                </a:endParaRPr>
              </a:p>
            </p:txBody>
          </p:sp>
          <p:sp>
            <p:nvSpPr>
              <p:cNvPr id="36" name="TextBox 35">
                <a:extLst>
                  <a:ext uri="{FF2B5EF4-FFF2-40B4-BE49-F238E27FC236}">
                    <a16:creationId xmlns:a16="http://schemas.microsoft.com/office/drawing/2014/main" id="{17D7B7F1-EBE9-437B-8AA9-1185A84BAFA8}"/>
                  </a:ext>
                </a:extLst>
              </p:cNvPr>
              <p:cNvSpPr txBox="1"/>
              <p:nvPr/>
            </p:nvSpPr>
            <p:spPr>
              <a:xfrm>
                <a:off x="1351698" y="3573086"/>
                <a:ext cx="1649729" cy="523220"/>
              </a:xfrm>
              <a:prstGeom prst="rect">
                <a:avLst/>
              </a:prstGeom>
              <a:noFill/>
            </p:spPr>
            <p:txBody>
              <a:bodyPr wrap="square" rtlCol="0">
                <a:spAutoFit/>
              </a:bodyPr>
              <a:lstStyle/>
              <a:p>
                <a:pPr algn="ctr"/>
                <a:r>
                  <a:rPr lang="en-GB" sz="1400" b="1" dirty="0">
                    <a:solidFill>
                      <a:srgbClr val="44546A"/>
                    </a:solidFill>
                  </a:rPr>
                  <a:t>Summary</a:t>
                </a:r>
              </a:p>
              <a:p>
                <a:pPr algn="ctr"/>
                <a:r>
                  <a:rPr lang="en-GB" sz="1400" b="1" dirty="0">
                    <a:solidFill>
                      <a:srgbClr val="44546A"/>
                    </a:solidFill>
                  </a:rPr>
                  <a:t>Celebration</a:t>
                </a:r>
              </a:p>
            </p:txBody>
          </p:sp>
        </p:grpSp>
        <p:cxnSp>
          <p:nvCxnSpPr>
            <p:cNvPr id="38" name="Straight Arrow Connector 37">
              <a:extLst>
                <a:ext uri="{FF2B5EF4-FFF2-40B4-BE49-F238E27FC236}">
                  <a16:creationId xmlns:a16="http://schemas.microsoft.com/office/drawing/2014/main" id="{CD33702F-334A-409B-AC5E-DFD8CCB196B0}"/>
                </a:ext>
              </a:extLst>
            </p:cNvPr>
            <p:cNvCxnSpPr/>
            <p:nvPr/>
          </p:nvCxnSpPr>
          <p:spPr>
            <a:xfrm flipV="1">
              <a:off x="9616799" y="4123624"/>
              <a:ext cx="0" cy="8832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E79D80A-A2D4-41CD-9B96-F7AAFC3FEB45}"/>
                </a:ext>
              </a:extLst>
            </p:cNvPr>
            <p:cNvSpPr txBox="1"/>
            <p:nvPr/>
          </p:nvSpPr>
          <p:spPr>
            <a:xfrm>
              <a:off x="8455374" y="5121997"/>
              <a:ext cx="2395506" cy="523220"/>
            </a:xfrm>
            <a:prstGeom prst="rect">
              <a:avLst/>
            </a:prstGeom>
            <a:noFill/>
          </p:spPr>
          <p:txBody>
            <a:bodyPr wrap="square" rtlCol="0">
              <a:spAutoFit/>
            </a:bodyPr>
            <a:lstStyle/>
            <a:p>
              <a:r>
                <a:rPr lang="en-GB" sz="1400" b="1" dirty="0">
                  <a:solidFill>
                    <a:srgbClr val="44546A"/>
                  </a:solidFill>
                </a:rPr>
                <a:t>Summative assessment point</a:t>
              </a:r>
            </a:p>
          </p:txBody>
        </p:sp>
        <p:pic>
          <p:nvPicPr>
            <p:cNvPr id="43" name="Graphic 42" descr="Marketing">
              <a:extLst>
                <a:ext uri="{FF2B5EF4-FFF2-40B4-BE49-F238E27FC236}">
                  <a16:creationId xmlns:a16="http://schemas.microsoft.com/office/drawing/2014/main" id="{44DF1084-D020-4601-ACF0-05E030BF3BC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34192" y="2393766"/>
              <a:ext cx="914400" cy="914400"/>
            </a:xfrm>
            <a:prstGeom prst="rect">
              <a:avLst/>
            </a:prstGeom>
          </p:spPr>
        </p:pic>
        <p:pic>
          <p:nvPicPr>
            <p:cNvPr id="45" name="Graphic 44" descr="Chat">
              <a:extLst>
                <a:ext uri="{FF2B5EF4-FFF2-40B4-BE49-F238E27FC236}">
                  <a16:creationId xmlns:a16="http://schemas.microsoft.com/office/drawing/2014/main" id="{578D3167-117B-4D50-BEFB-D18175EEB6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65553" y="2718386"/>
              <a:ext cx="594796" cy="594796"/>
            </a:xfrm>
            <a:prstGeom prst="rect">
              <a:avLst/>
            </a:prstGeom>
          </p:spPr>
        </p:pic>
        <p:pic>
          <p:nvPicPr>
            <p:cNvPr id="47" name="Graphic 46" descr="Chat">
              <a:extLst>
                <a:ext uri="{FF2B5EF4-FFF2-40B4-BE49-F238E27FC236}">
                  <a16:creationId xmlns:a16="http://schemas.microsoft.com/office/drawing/2014/main" id="{7950969B-658A-4007-B032-AADA80B11D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10973" y="2513723"/>
              <a:ext cx="914400" cy="914400"/>
            </a:xfrm>
            <a:prstGeom prst="rect">
              <a:avLst/>
            </a:prstGeom>
          </p:spPr>
        </p:pic>
        <p:pic>
          <p:nvPicPr>
            <p:cNvPr id="51" name="Graphic 50" descr="Chat">
              <a:extLst>
                <a:ext uri="{FF2B5EF4-FFF2-40B4-BE49-F238E27FC236}">
                  <a16:creationId xmlns:a16="http://schemas.microsoft.com/office/drawing/2014/main" id="{50C72C21-F98C-4C45-86D8-E1DA84E3E97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90121" y="2299949"/>
              <a:ext cx="1176509" cy="1176509"/>
            </a:xfrm>
            <a:prstGeom prst="rect">
              <a:avLst/>
            </a:prstGeom>
          </p:spPr>
        </p:pic>
        <p:sp>
          <p:nvSpPr>
            <p:cNvPr id="52" name="TextBox 51">
              <a:extLst>
                <a:ext uri="{FF2B5EF4-FFF2-40B4-BE49-F238E27FC236}">
                  <a16:creationId xmlns:a16="http://schemas.microsoft.com/office/drawing/2014/main" id="{6671D268-46A2-432C-BA03-7360EE3C8998}"/>
                </a:ext>
              </a:extLst>
            </p:cNvPr>
            <p:cNvSpPr txBox="1"/>
            <p:nvPr/>
          </p:nvSpPr>
          <p:spPr>
            <a:xfrm>
              <a:off x="4872881" y="3132062"/>
              <a:ext cx="1183546" cy="369332"/>
            </a:xfrm>
            <a:prstGeom prst="rect">
              <a:avLst/>
            </a:prstGeom>
            <a:noFill/>
          </p:spPr>
          <p:txBody>
            <a:bodyPr wrap="square" lIns="91440" tIns="45720" rIns="91440" bIns="45720" rtlCol="0" anchor="t">
              <a:spAutoFit/>
            </a:bodyPr>
            <a:lstStyle/>
            <a:p>
              <a:r>
                <a:rPr lang="en-GB" b="1" dirty="0">
                  <a:solidFill>
                    <a:srgbClr val="44546A"/>
                  </a:solidFill>
                </a:rPr>
                <a:t>Synch</a:t>
              </a:r>
            </a:p>
          </p:txBody>
        </p:sp>
        <p:sp>
          <p:nvSpPr>
            <p:cNvPr id="54" name="TextBox 53">
              <a:extLst>
                <a:ext uri="{FF2B5EF4-FFF2-40B4-BE49-F238E27FC236}">
                  <a16:creationId xmlns:a16="http://schemas.microsoft.com/office/drawing/2014/main" id="{6DC1C0A0-5F86-4A01-A2FB-35B6B156800F}"/>
                </a:ext>
              </a:extLst>
            </p:cNvPr>
            <p:cNvSpPr txBox="1"/>
            <p:nvPr/>
          </p:nvSpPr>
          <p:spPr>
            <a:xfrm>
              <a:off x="9053564" y="3157747"/>
              <a:ext cx="1157861" cy="369332"/>
            </a:xfrm>
            <a:prstGeom prst="rect">
              <a:avLst/>
            </a:prstGeom>
            <a:noFill/>
          </p:spPr>
          <p:txBody>
            <a:bodyPr wrap="square" lIns="91440" tIns="45720" rIns="91440" bIns="45720" rtlCol="0" anchor="t">
              <a:spAutoFit/>
            </a:bodyPr>
            <a:lstStyle/>
            <a:p>
              <a:r>
                <a:rPr lang="en-GB" b="1" dirty="0">
                  <a:solidFill>
                    <a:srgbClr val="44546A"/>
                  </a:solidFill>
                </a:rPr>
                <a:t>Synch</a:t>
              </a:r>
            </a:p>
          </p:txBody>
        </p:sp>
        <p:sp>
          <p:nvSpPr>
            <p:cNvPr id="56" name="TextBox 55">
              <a:extLst>
                <a:ext uri="{FF2B5EF4-FFF2-40B4-BE49-F238E27FC236}">
                  <a16:creationId xmlns:a16="http://schemas.microsoft.com/office/drawing/2014/main" id="{2B4355E6-E369-4C73-9A91-AF574674E7F0}"/>
                </a:ext>
              </a:extLst>
            </p:cNvPr>
            <p:cNvSpPr txBox="1"/>
            <p:nvPr/>
          </p:nvSpPr>
          <p:spPr>
            <a:xfrm>
              <a:off x="1675994" y="3117724"/>
              <a:ext cx="1044301" cy="369332"/>
            </a:xfrm>
            <a:prstGeom prst="rect">
              <a:avLst/>
            </a:prstGeom>
            <a:noFill/>
          </p:spPr>
          <p:txBody>
            <a:bodyPr wrap="square" lIns="91440" tIns="45720" rIns="91440" bIns="45720" rtlCol="0" anchor="t">
              <a:spAutoFit/>
            </a:bodyPr>
            <a:lstStyle/>
            <a:p>
              <a:r>
                <a:rPr lang="en-GB" b="1" err="1">
                  <a:solidFill>
                    <a:srgbClr val="44546A"/>
                  </a:solidFill>
                </a:rPr>
                <a:t>Asynch</a:t>
              </a:r>
              <a:endParaRPr lang="en-GB" b="1">
                <a:solidFill>
                  <a:srgbClr val="44546A"/>
                </a:solidFill>
              </a:endParaRPr>
            </a:p>
          </p:txBody>
        </p:sp>
      </p:grpSp>
    </p:spTree>
    <p:extLst>
      <p:ext uri="{BB962C8B-B14F-4D97-AF65-F5344CB8AC3E}">
        <p14:creationId xmlns:p14="http://schemas.microsoft.com/office/powerpoint/2010/main" val="274123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BCA6A6-BE1E-4238-8BA7-CA473F6F0D5E}"/>
              </a:ext>
            </a:extLst>
          </p:cNvPr>
          <p:cNvSpPr>
            <a:spLocks noGrp="1"/>
          </p:cNvSpPr>
          <p:nvPr>
            <p:ph type="title"/>
          </p:nvPr>
        </p:nvSpPr>
        <p:spPr/>
        <p:txBody>
          <a:bodyPr/>
          <a:lstStyle/>
          <a:p>
            <a:r>
              <a:rPr lang="en-GB" b="1" dirty="0">
                <a:solidFill>
                  <a:srgbClr val="002060"/>
                </a:solidFill>
              </a:rPr>
              <a:t>Assessment of learning - activity </a:t>
            </a:r>
          </a:p>
        </p:txBody>
      </p:sp>
      <p:sp>
        <p:nvSpPr>
          <p:cNvPr id="5" name="Text Placeholder 4">
            <a:extLst>
              <a:ext uri="{FF2B5EF4-FFF2-40B4-BE49-F238E27FC236}">
                <a16:creationId xmlns:a16="http://schemas.microsoft.com/office/drawing/2014/main" id="{3DF13477-6D79-4553-98F0-71CCDA81829D}"/>
              </a:ext>
            </a:extLst>
          </p:cNvPr>
          <p:cNvSpPr>
            <a:spLocks noGrp="1"/>
          </p:cNvSpPr>
          <p:nvPr>
            <p:ph type="body" idx="1"/>
          </p:nvPr>
        </p:nvSpPr>
        <p:spPr>
          <a:solidFill>
            <a:schemeClr val="accent1">
              <a:lumMod val="60000"/>
              <a:lumOff val="40000"/>
            </a:schemeClr>
          </a:solidFill>
          <a:ln>
            <a:solidFill>
              <a:schemeClr val="tx1"/>
            </a:solidFill>
          </a:ln>
        </p:spPr>
        <p:txBody>
          <a:bodyPr anchor="t">
            <a:normAutofit/>
          </a:bodyPr>
          <a:lstStyle/>
          <a:p>
            <a:pPr algn="ctr"/>
            <a:r>
              <a:rPr lang="en-GB" sz="2800" dirty="0">
                <a:solidFill>
                  <a:srgbClr val="002060"/>
                </a:solidFill>
              </a:rPr>
              <a:t>Asynchronous 	</a:t>
            </a:r>
          </a:p>
        </p:txBody>
      </p:sp>
      <p:sp>
        <p:nvSpPr>
          <p:cNvPr id="6" name="Content Placeholder 5">
            <a:extLst>
              <a:ext uri="{FF2B5EF4-FFF2-40B4-BE49-F238E27FC236}">
                <a16:creationId xmlns:a16="http://schemas.microsoft.com/office/drawing/2014/main" id="{E6499562-FB96-4C1F-93DD-B62F62EEA52E}"/>
              </a:ext>
            </a:extLst>
          </p:cNvPr>
          <p:cNvSpPr>
            <a:spLocks noGrp="1"/>
          </p:cNvSpPr>
          <p:nvPr>
            <p:ph sz="half" idx="2"/>
          </p:nvPr>
        </p:nvSpPr>
        <p:spPr>
          <a:ln>
            <a:solidFill>
              <a:schemeClr val="tx1"/>
            </a:solidFill>
          </a:ln>
        </p:spPr>
        <p:txBody>
          <a:bodyPr/>
          <a:lstStyle/>
          <a:p>
            <a:r>
              <a:rPr lang="en-GB" dirty="0">
                <a:solidFill>
                  <a:srgbClr val="002060"/>
                </a:solidFill>
              </a:rPr>
              <a:t>When </a:t>
            </a:r>
          </a:p>
          <a:p>
            <a:endParaRPr lang="en-GB">
              <a:solidFill>
                <a:srgbClr val="002060"/>
              </a:solidFill>
            </a:endParaRPr>
          </a:p>
          <a:p>
            <a:r>
              <a:rPr lang="en-GB" dirty="0">
                <a:solidFill>
                  <a:srgbClr val="002060"/>
                </a:solidFill>
              </a:rPr>
              <a:t>Where </a:t>
            </a:r>
          </a:p>
          <a:p>
            <a:pPr marL="0" indent="0">
              <a:buNone/>
            </a:pPr>
            <a:endParaRPr lang="en-GB">
              <a:solidFill>
                <a:srgbClr val="002060"/>
              </a:solidFill>
            </a:endParaRPr>
          </a:p>
          <a:p>
            <a:r>
              <a:rPr lang="en-GB" dirty="0">
                <a:solidFill>
                  <a:srgbClr val="002060"/>
                </a:solidFill>
              </a:rPr>
              <a:t>How</a:t>
            </a:r>
          </a:p>
        </p:txBody>
      </p:sp>
      <p:sp>
        <p:nvSpPr>
          <p:cNvPr id="7" name="Text Placeholder 6">
            <a:extLst>
              <a:ext uri="{FF2B5EF4-FFF2-40B4-BE49-F238E27FC236}">
                <a16:creationId xmlns:a16="http://schemas.microsoft.com/office/drawing/2014/main" id="{83C0EA91-F8A6-4470-AA62-53BBC299D9A9}"/>
              </a:ext>
            </a:extLst>
          </p:cNvPr>
          <p:cNvSpPr>
            <a:spLocks noGrp="1"/>
          </p:cNvSpPr>
          <p:nvPr>
            <p:ph type="body" sz="quarter" idx="3"/>
          </p:nvPr>
        </p:nvSpPr>
        <p:spPr>
          <a:solidFill>
            <a:schemeClr val="accent1">
              <a:lumMod val="60000"/>
              <a:lumOff val="40000"/>
            </a:schemeClr>
          </a:solidFill>
          <a:ln>
            <a:solidFill>
              <a:schemeClr val="tx1"/>
            </a:solidFill>
          </a:ln>
        </p:spPr>
        <p:txBody>
          <a:bodyPr anchor="t"/>
          <a:lstStyle/>
          <a:p>
            <a:pPr algn="ctr"/>
            <a:r>
              <a:rPr lang="en-GB" sz="2800" dirty="0">
                <a:solidFill>
                  <a:srgbClr val="002060"/>
                </a:solidFill>
              </a:rPr>
              <a:t>Synchronous	</a:t>
            </a:r>
          </a:p>
          <a:p>
            <a:pPr algn="ctr"/>
            <a:endParaRPr lang="en-GB">
              <a:solidFill>
                <a:srgbClr val="002060"/>
              </a:solidFill>
            </a:endParaRPr>
          </a:p>
        </p:txBody>
      </p:sp>
      <p:sp>
        <p:nvSpPr>
          <p:cNvPr id="8" name="Content Placeholder 7">
            <a:extLst>
              <a:ext uri="{FF2B5EF4-FFF2-40B4-BE49-F238E27FC236}">
                <a16:creationId xmlns:a16="http://schemas.microsoft.com/office/drawing/2014/main" id="{473EF4D0-55F5-43BC-BC2B-8AD949B4DBE4}"/>
              </a:ext>
            </a:extLst>
          </p:cNvPr>
          <p:cNvSpPr>
            <a:spLocks noGrp="1"/>
          </p:cNvSpPr>
          <p:nvPr>
            <p:ph sz="quarter" idx="4"/>
          </p:nvPr>
        </p:nvSpPr>
        <p:spPr>
          <a:ln>
            <a:solidFill>
              <a:schemeClr val="tx1"/>
            </a:solidFill>
          </a:ln>
        </p:spPr>
        <p:txBody>
          <a:bodyPr/>
          <a:lstStyle/>
          <a:p>
            <a:r>
              <a:rPr lang="en-GB" dirty="0">
                <a:solidFill>
                  <a:srgbClr val="002060"/>
                </a:solidFill>
              </a:rPr>
              <a:t>When </a:t>
            </a:r>
          </a:p>
          <a:p>
            <a:endParaRPr lang="en-GB">
              <a:solidFill>
                <a:srgbClr val="002060"/>
              </a:solidFill>
            </a:endParaRPr>
          </a:p>
          <a:p>
            <a:r>
              <a:rPr lang="en-GB" dirty="0">
                <a:solidFill>
                  <a:srgbClr val="002060"/>
                </a:solidFill>
              </a:rPr>
              <a:t>Where </a:t>
            </a:r>
          </a:p>
          <a:p>
            <a:pPr marL="0" indent="0">
              <a:buNone/>
            </a:pPr>
            <a:endParaRPr lang="en-GB">
              <a:solidFill>
                <a:srgbClr val="002060"/>
              </a:solidFill>
            </a:endParaRPr>
          </a:p>
          <a:p>
            <a:r>
              <a:rPr lang="en-GB" dirty="0">
                <a:solidFill>
                  <a:srgbClr val="002060"/>
                </a:solidFill>
              </a:rPr>
              <a:t>How</a:t>
            </a:r>
          </a:p>
          <a:p>
            <a:endParaRPr lang="en-GB">
              <a:solidFill>
                <a:srgbClr val="002060"/>
              </a:solidFill>
            </a:endParaRPr>
          </a:p>
        </p:txBody>
      </p:sp>
    </p:spTree>
    <p:extLst>
      <p:ext uri="{BB962C8B-B14F-4D97-AF65-F5344CB8AC3E}">
        <p14:creationId xmlns:p14="http://schemas.microsoft.com/office/powerpoint/2010/main" val="13118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8847C-33DC-49D4-83E8-23ADB1A46314}"/>
              </a:ext>
            </a:extLst>
          </p:cNvPr>
          <p:cNvSpPr>
            <a:spLocks noGrp="1"/>
          </p:cNvSpPr>
          <p:nvPr>
            <p:ph idx="1"/>
          </p:nvPr>
        </p:nvSpPr>
        <p:spPr>
          <a:xfrm>
            <a:off x="838200" y="1509939"/>
            <a:ext cx="10515600" cy="4351338"/>
          </a:xfrm>
        </p:spPr>
        <p:txBody>
          <a:bodyPr>
            <a:normAutofit/>
          </a:bodyPr>
          <a:lstStyle/>
          <a:p>
            <a:pPr marL="0" indent="0" fontAlgn="base">
              <a:buNone/>
            </a:pPr>
            <a:r>
              <a:rPr lang="en-GB" sz="2000" dirty="0"/>
              <a:t>Here are some of the ways that teachers are now providing opportunities for challenge whilst still engaging students in learning and providing some extrinsic influences of motivation:</a:t>
            </a:r>
          </a:p>
          <a:p>
            <a:pPr marL="0" indent="0" fontAlgn="base">
              <a:buNone/>
            </a:pPr>
            <a:r>
              <a:rPr lang="en-GB" sz="2000" dirty="0"/>
              <a:t>1. Create surveys, quizzes, and polls, and easily see results as they come in live.</a:t>
            </a:r>
          </a:p>
          <a:p>
            <a:pPr marL="0" indent="0" fontAlgn="base">
              <a:buNone/>
            </a:pPr>
            <a:r>
              <a:rPr lang="en-GB" sz="2000" dirty="0"/>
              <a:t>2. Flipped learning - a question set is used provide multiple choice questions for students to explore an idea independently before arriving at the lesson.  This means the synchronous lesson can then be used to stretch initial ideas and responses.</a:t>
            </a:r>
          </a:p>
          <a:p>
            <a:pPr marL="0" indent="0" fontAlgn="base">
              <a:buNone/>
            </a:pPr>
            <a:r>
              <a:rPr lang="en-GB" sz="2000" dirty="0"/>
              <a:t>3. Use ‘Wait questions’ via the chat function on online lessons – everyone has to prepare an answer and can only post when told to do so, providing wait time and a no-opt-out structure.</a:t>
            </a:r>
          </a:p>
          <a:p>
            <a:pPr marL="0" indent="0" fontAlgn="base">
              <a:buNone/>
            </a:pPr>
            <a:r>
              <a:rPr lang="en-GB" sz="2000" dirty="0"/>
              <a:t>4. Use 1-1 or smaller group ‘break out’ tutorials to provide feedback whilst the rest of the class work independently through a task.</a:t>
            </a:r>
          </a:p>
          <a:p>
            <a:pPr marL="0" indent="0">
              <a:buNone/>
            </a:pPr>
            <a:endParaRPr lang="en-GB"/>
          </a:p>
        </p:txBody>
      </p:sp>
      <p:pic>
        <p:nvPicPr>
          <p:cNvPr id="5" name="Picture 4" descr="Mental health advocacy through the arts - Think Piece Publishing">
            <a:extLst>
              <a:ext uri="{FF2B5EF4-FFF2-40B4-BE49-F238E27FC236}">
                <a16:creationId xmlns:a16="http://schemas.microsoft.com/office/drawing/2014/main" id="{B7BD2496-9D35-4DB1-96BA-CCB718345D9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017" r="-2570" b="9501"/>
          <a:stretch/>
        </p:blipFill>
        <p:spPr bwMode="auto">
          <a:xfrm>
            <a:off x="10302034" y="-4189"/>
            <a:ext cx="1953956" cy="15141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249AF686-A375-4F9E-AFC1-9421BE6A7F9F}"/>
              </a:ext>
            </a:extLst>
          </p:cNvPr>
          <p:cNvSpPr>
            <a:spLocks noGrp="1"/>
          </p:cNvSpPr>
          <p:nvPr>
            <p:ph type="title"/>
          </p:nvPr>
        </p:nvSpPr>
        <p:spPr>
          <a:xfrm>
            <a:off x="838200" y="92982"/>
            <a:ext cx="10515600" cy="1325563"/>
          </a:xfrm>
        </p:spPr>
        <p:txBody>
          <a:bodyPr>
            <a:normAutofit/>
          </a:bodyPr>
          <a:lstStyle/>
          <a:p>
            <a:r>
              <a:rPr lang="en-GB" sz="3200" dirty="0"/>
              <a:t>Examples of assessment points in synchronous learning</a:t>
            </a:r>
          </a:p>
        </p:txBody>
      </p:sp>
      <p:sp>
        <p:nvSpPr>
          <p:cNvPr id="9" name="TextBox 8">
            <a:extLst>
              <a:ext uri="{FF2B5EF4-FFF2-40B4-BE49-F238E27FC236}">
                <a16:creationId xmlns:a16="http://schemas.microsoft.com/office/drawing/2014/main" id="{07E0054A-6194-45AE-8D52-3818EFB2B76E}"/>
              </a:ext>
            </a:extLst>
          </p:cNvPr>
          <p:cNvSpPr txBox="1"/>
          <p:nvPr/>
        </p:nvSpPr>
        <p:spPr>
          <a:xfrm>
            <a:off x="1643212" y="5951041"/>
            <a:ext cx="8152646" cy="461665"/>
          </a:xfrm>
          <a:prstGeom prst="rect">
            <a:avLst/>
          </a:prstGeom>
          <a:noFill/>
        </p:spPr>
        <p:txBody>
          <a:bodyPr wrap="square" rtlCol="0">
            <a:spAutoFit/>
          </a:bodyPr>
          <a:lstStyle/>
          <a:p>
            <a:r>
              <a:rPr lang="en-GB" sz="2400" i="1" dirty="0"/>
              <a:t>How could I apply any of the above in my teaching?</a:t>
            </a:r>
          </a:p>
        </p:txBody>
      </p:sp>
    </p:spTree>
    <p:extLst>
      <p:ext uri="{BB962C8B-B14F-4D97-AF65-F5344CB8AC3E}">
        <p14:creationId xmlns:p14="http://schemas.microsoft.com/office/powerpoint/2010/main" val="352103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30C8-E755-42DD-9BAF-8F5CB9929763}"/>
              </a:ext>
            </a:extLst>
          </p:cNvPr>
          <p:cNvSpPr>
            <a:spLocks noGrp="1"/>
          </p:cNvSpPr>
          <p:nvPr>
            <p:ph type="title"/>
          </p:nvPr>
        </p:nvSpPr>
        <p:spPr/>
        <p:txBody>
          <a:bodyPr>
            <a:normAutofit fontScale="90000"/>
          </a:bodyPr>
          <a:lstStyle/>
          <a:p>
            <a:r>
              <a:rPr lang="en-GB" sz="3200" dirty="0"/>
              <a:t>TAKE AWAY Five ways to measure pupil progress in the classroom and online (EEF report)….</a:t>
            </a:r>
            <a:br>
              <a:rPr lang="en-GB" dirty="0"/>
            </a:br>
            <a:endParaRPr lang="en-GB"/>
          </a:p>
        </p:txBody>
      </p:sp>
      <p:sp>
        <p:nvSpPr>
          <p:cNvPr id="7" name="TextBox 6">
            <a:extLst>
              <a:ext uri="{FF2B5EF4-FFF2-40B4-BE49-F238E27FC236}">
                <a16:creationId xmlns:a16="http://schemas.microsoft.com/office/drawing/2014/main" id="{72FC6884-0C05-4423-8561-096F04333813}"/>
              </a:ext>
            </a:extLst>
          </p:cNvPr>
          <p:cNvSpPr txBox="1"/>
          <p:nvPr/>
        </p:nvSpPr>
        <p:spPr>
          <a:xfrm>
            <a:off x="584228" y="1266384"/>
            <a:ext cx="10936458" cy="5755422"/>
          </a:xfrm>
          <a:prstGeom prst="rect">
            <a:avLst/>
          </a:prstGeom>
          <a:noFill/>
        </p:spPr>
        <p:txBody>
          <a:bodyPr wrap="square" lIns="91440" tIns="45720" rIns="91440" bIns="45720" rtlCol="0" anchor="t">
            <a:spAutoFit/>
          </a:bodyPr>
          <a:lstStyle/>
          <a:p>
            <a:r>
              <a:rPr lang="en-GB" sz="1600" b="1" dirty="0"/>
              <a:t>Strategy 1: Developing progress in skills</a:t>
            </a:r>
          </a:p>
          <a:p>
            <a:r>
              <a:rPr lang="en-GB" sz="1600" dirty="0"/>
              <a:t>Explicitly share the success criteria at the start of a project, so students fully understand, from the outset, what success in demonstrating their skills looks like in the classroom or at home.</a:t>
            </a:r>
          </a:p>
          <a:p>
            <a:endParaRPr lang="en-GB" sz="1600" dirty="0"/>
          </a:p>
          <a:p>
            <a:r>
              <a:rPr lang="en-GB" sz="1600" b="1" dirty="0"/>
              <a:t>Strategy 2: Developing progress in knowledge</a:t>
            </a:r>
          </a:p>
          <a:p>
            <a:r>
              <a:rPr lang="en-GB" sz="1600" dirty="0"/>
              <a:t>Test students’ knowledge in the classroom with deep questions or a quick test to ascertain the level of knowledge they have learnt remotely.</a:t>
            </a:r>
          </a:p>
          <a:p>
            <a:r>
              <a:rPr lang="en-GB" sz="1600" dirty="0"/>
              <a:t>Like skills, knowledge is one of the key areas in which we show progress in schools. However, the measure of progress in knowledge is different. This measure is in the amount of knowledge a student knows, not in the level of difficulty in a skill they can show.</a:t>
            </a:r>
          </a:p>
          <a:p>
            <a:endParaRPr lang="en-GB" sz="1600" b="1" dirty="0"/>
          </a:p>
          <a:p>
            <a:r>
              <a:rPr lang="en-GB" sz="1600" b="1" dirty="0"/>
              <a:t>Strategy 3: Developing progress in accuracy</a:t>
            </a:r>
            <a:endParaRPr lang="en-GB" dirty="0"/>
          </a:p>
          <a:p>
            <a:r>
              <a:rPr lang="en-GB" sz="1600" dirty="0"/>
              <a:t>Provide examples of what is both right and wrong. Explain clearly why something is right and why something is wrong so that the students fully understand both what is right and wrong when they work remotely.</a:t>
            </a:r>
          </a:p>
          <a:p>
            <a:endParaRPr lang="en-GB" sz="1600" dirty="0"/>
          </a:p>
          <a:p>
            <a:r>
              <a:rPr lang="en-GB" sz="1600" b="1" dirty="0"/>
              <a:t>Strategy 4: Developing progress in resilience</a:t>
            </a:r>
          </a:p>
          <a:p>
            <a:r>
              <a:rPr lang="en-GB" sz="1600" dirty="0"/>
              <a:t>Give students a checklist of how they can solve their own problems before coming to you, for example “Three Before Me” (take things slowly, one step at a time; ask a friend; ask a friend to check).</a:t>
            </a:r>
          </a:p>
          <a:p>
            <a:endParaRPr lang="en-GB" sz="1600" b="1" dirty="0"/>
          </a:p>
          <a:p>
            <a:r>
              <a:rPr lang="en-GB" sz="1600" b="1" dirty="0"/>
              <a:t>Strategy 5: Developing progress in independent learning</a:t>
            </a:r>
            <a:endParaRPr lang="en-GB" dirty="0"/>
          </a:p>
          <a:p>
            <a:r>
              <a:rPr lang="en-GB" sz="1600" dirty="0"/>
              <a:t>Share with students the assessment criteria for a scheme of work, and either set homework related to that project, or set them an independent project where they direct themselves/their work to meet the success criteria.</a:t>
            </a:r>
          </a:p>
        </p:txBody>
      </p:sp>
    </p:spTree>
    <p:extLst>
      <p:ext uri="{BB962C8B-B14F-4D97-AF65-F5344CB8AC3E}">
        <p14:creationId xmlns:p14="http://schemas.microsoft.com/office/powerpoint/2010/main" val="814466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3008" y="1204181"/>
            <a:ext cx="5840859" cy="1325563"/>
          </a:xfrm>
        </p:spPr>
        <p:txBody>
          <a:bodyPr/>
          <a:lstStyle/>
          <a:p>
            <a:r>
              <a:rPr lang="en-GB" b="1" dirty="0">
                <a:solidFill>
                  <a:schemeClr val="accent1">
                    <a:lumMod val="50000"/>
                  </a:schemeClr>
                </a:solidFill>
                <a:latin typeface="Century Gothic" panose="020B0502020202020204" pitchFamily="34" charset="0"/>
              </a:rPr>
              <a:t>Activity - reflection</a:t>
            </a:r>
            <a:endParaRPr lang="en-GB"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5453008" y="2565964"/>
            <a:ext cx="5900792" cy="4033308"/>
          </a:xfrm>
        </p:spPr>
        <p:txBody>
          <a:bodyPr vert="horz" lIns="91440" tIns="45720" rIns="91440" bIns="45720" rtlCol="0" anchor="t">
            <a:normAutofit/>
          </a:bodyPr>
          <a:lstStyle/>
          <a:p>
            <a:r>
              <a:rPr lang="en-GB" sz="2400" dirty="0">
                <a:solidFill>
                  <a:schemeClr val="accent1">
                    <a:lumMod val="50000"/>
                  </a:schemeClr>
                </a:solidFill>
                <a:latin typeface="Century Gothic"/>
              </a:rPr>
              <a:t>Spend 2 mins thinking about the key points made about the curriculum and how it applies to your own emerging, blended learning assessment strategy</a:t>
            </a:r>
          </a:p>
          <a:p>
            <a:r>
              <a:rPr lang="en-GB" sz="2400" dirty="0">
                <a:solidFill>
                  <a:schemeClr val="accent1">
                    <a:lumMod val="50000"/>
                  </a:schemeClr>
                </a:solidFill>
                <a:latin typeface="Century Gothic"/>
              </a:rPr>
              <a:t>Post in chat an over-riding thought about how this may impact on your approach to assessing blended learning with your students</a:t>
            </a:r>
          </a:p>
          <a:p>
            <a:pPr marL="0" indent="0">
              <a:buNone/>
            </a:pPr>
            <a:endParaRPr lang="en-GB" dirty="0">
              <a:solidFill>
                <a:schemeClr val="accent1">
                  <a:lumMod val="50000"/>
                </a:schemeClr>
              </a:solidFill>
              <a:latin typeface="Century Gothic" panose="020B0502020202020204" pitchFamily="34" charset="0"/>
            </a:endParaRPr>
          </a:p>
          <a:p>
            <a:pPr marL="0" indent="0" algn="ctr">
              <a:buNone/>
            </a:pPr>
            <a:endParaRPr lang="en-US" sz="26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1822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3008" y="1649853"/>
            <a:ext cx="5900792" cy="5094970"/>
          </a:xfrm>
        </p:spPr>
        <p:txBody>
          <a:bodyPr vert="horz" lIns="91440" tIns="45720" rIns="91440" bIns="45720" rtlCol="0" anchor="t">
            <a:normAutofit/>
          </a:bodyPr>
          <a:lstStyle/>
          <a:p>
            <a:pPr marL="0" indent="0">
              <a:buNone/>
            </a:pPr>
            <a:r>
              <a:rPr lang="en-US" dirty="0">
                <a:solidFill>
                  <a:schemeClr val="accent1">
                    <a:lumMod val="50000"/>
                  </a:schemeClr>
                </a:solidFill>
                <a:latin typeface="Century Gothic"/>
              </a:rPr>
              <a:t>Research into lockdown learning experiences has shown technology that promotes </a:t>
            </a:r>
            <a:r>
              <a:rPr lang="en-US" b="1" dirty="0">
                <a:solidFill>
                  <a:schemeClr val="accent1">
                    <a:lumMod val="50000"/>
                  </a:schemeClr>
                </a:solidFill>
                <a:latin typeface="Century Gothic"/>
              </a:rPr>
              <a:t>online conversations </a:t>
            </a:r>
            <a:r>
              <a:rPr lang="en-US" dirty="0">
                <a:solidFill>
                  <a:schemeClr val="accent1">
                    <a:lumMod val="50000"/>
                  </a:schemeClr>
                </a:solidFill>
                <a:latin typeface="Century Gothic"/>
              </a:rPr>
              <a:t>or activities that involve </a:t>
            </a:r>
            <a:r>
              <a:rPr lang="en-US" b="1" dirty="0">
                <a:solidFill>
                  <a:schemeClr val="accent1">
                    <a:lumMod val="50000"/>
                  </a:schemeClr>
                </a:solidFill>
                <a:latin typeface="Century Gothic"/>
              </a:rPr>
              <a:t>consolidating previous learning or revising, </a:t>
            </a:r>
            <a:r>
              <a:rPr lang="en-US" dirty="0">
                <a:solidFill>
                  <a:schemeClr val="accent1">
                    <a:lumMod val="50000"/>
                  </a:schemeClr>
                </a:solidFill>
                <a:latin typeface="Century Gothic"/>
              </a:rPr>
              <a:t>have higher student engagement levels.</a:t>
            </a:r>
            <a:endParaRPr lang="en-US" dirty="0">
              <a:solidFill>
                <a:schemeClr val="accent1">
                  <a:lumMod val="50000"/>
                </a:schemeClr>
              </a:solidFill>
            </a:endParaRPr>
          </a:p>
          <a:p>
            <a:pPr marL="0" indent="0">
              <a:buNone/>
            </a:pPr>
            <a:endParaRPr lang="en-GB" dirty="0">
              <a:solidFill>
                <a:schemeClr val="accent1">
                  <a:lumMod val="50000"/>
                </a:schemeClr>
              </a:solidFill>
              <a:latin typeface="Century Gothic" panose="020B0502020202020204" pitchFamily="34" charset="0"/>
            </a:endParaRPr>
          </a:p>
          <a:p>
            <a:pPr marL="0" indent="0" algn="ctr">
              <a:buNone/>
            </a:pPr>
            <a:endParaRPr lang="en-US" sz="2600" dirty="0">
              <a:solidFill>
                <a:schemeClr val="accent1">
                  <a:lumMod val="5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7919AD86-7C57-436D-87E6-109469B6D80F}"/>
              </a:ext>
            </a:extLst>
          </p:cNvPr>
          <p:cNvSpPr txBox="1"/>
          <p:nvPr/>
        </p:nvSpPr>
        <p:spPr>
          <a:xfrm>
            <a:off x="7145080" y="5656521"/>
            <a:ext cx="4072270" cy="646331"/>
          </a:xfrm>
          <a:prstGeom prst="rect">
            <a:avLst/>
          </a:prstGeom>
          <a:noFill/>
        </p:spPr>
        <p:txBody>
          <a:bodyPr wrap="square" rtlCol="0">
            <a:spAutoFit/>
          </a:bodyPr>
          <a:lstStyle/>
          <a:p>
            <a:r>
              <a:rPr lang="en-GB" sz="1200" dirty="0"/>
              <a:t>https://www.nfer.ac.uk/media/4073/schools_responses_to_covid_19_pupil_engagement_in_remote_learning.pdf</a:t>
            </a:r>
          </a:p>
        </p:txBody>
      </p:sp>
    </p:spTree>
    <p:extLst>
      <p:ext uri="{BB962C8B-B14F-4D97-AF65-F5344CB8AC3E}">
        <p14:creationId xmlns:p14="http://schemas.microsoft.com/office/powerpoint/2010/main" val="7502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841189" y="375622"/>
            <a:ext cx="10939331" cy="1670201"/>
          </a:xfrm>
          <a:prstGeom prst="rect">
            <a:avLst/>
          </a:prstGeom>
        </p:spPr>
        <p:txBody>
          <a:bodyPr wrap="square" lIns="91440" tIns="45720" rIns="91440" bIns="45720" anchor="t">
            <a:spAutoFit/>
          </a:bodyPr>
          <a:lstStyle/>
          <a:p>
            <a:pPr marL="234950" indent="-6350">
              <a:lnSpc>
                <a:spcPct val="109000"/>
              </a:lnSpc>
              <a:spcAft>
                <a:spcPts val="935"/>
              </a:spcAft>
            </a:pPr>
            <a:r>
              <a:rPr lang="en-GB" sz="2400" b="1" i="1" u="sng" dirty="0">
                <a:solidFill>
                  <a:srgbClr val="FFFFFF"/>
                </a:solidFill>
                <a:latin typeface="Century Gothic"/>
                <a:ea typeface="Verdana"/>
                <a:cs typeface="Verdana"/>
              </a:rPr>
              <a:t>Blended learning</a:t>
            </a:r>
            <a:r>
              <a:rPr lang="en-GB" sz="2400" i="1" dirty="0">
                <a:solidFill>
                  <a:srgbClr val="FFFFFF"/>
                </a:solidFill>
                <a:latin typeface="Century Gothic"/>
                <a:ea typeface="Verdana"/>
                <a:cs typeface="Verdana"/>
              </a:rPr>
              <a:t> is when traditional classroom teaching is combined with online learning. It typically involves a ‘blend’ of face-to-face and digital experiences. Blended learning can encompass teacher-led learning and independent study. </a:t>
            </a:r>
          </a:p>
        </p:txBody>
      </p:sp>
      <p:sp>
        <p:nvSpPr>
          <p:cNvPr id="3" name="TextBox 2">
            <a:extLst>
              <a:ext uri="{FF2B5EF4-FFF2-40B4-BE49-F238E27FC236}">
                <a16:creationId xmlns:a16="http://schemas.microsoft.com/office/drawing/2014/main" id="{50D2333B-F30C-4856-A4A0-34BD025CCBF3}"/>
              </a:ext>
            </a:extLst>
          </p:cNvPr>
          <p:cNvSpPr txBox="1"/>
          <p:nvPr/>
        </p:nvSpPr>
        <p:spPr>
          <a:xfrm>
            <a:off x="1149723" y="4836459"/>
            <a:ext cx="97692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1" dirty="0">
                <a:solidFill>
                  <a:srgbClr val="FFFFFF"/>
                </a:solidFill>
                <a:cs typeface="Segoe UI"/>
              </a:rPr>
              <a:t>It can be designed to allow the student </a:t>
            </a:r>
            <a:r>
              <a:rPr lang="en-GB" sz="2400" b="1" i="1" dirty="0">
                <a:solidFill>
                  <a:srgbClr val="FFFFFF"/>
                </a:solidFill>
                <a:cs typeface="Segoe UI"/>
              </a:rPr>
              <a:t>to have more control over the time, pace and style of their learning</a:t>
            </a:r>
            <a:r>
              <a:rPr lang="en-GB" sz="2400" i="1" dirty="0">
                <a:solidFill>
                  <a:srgbClr val="FFFFFF"/>
                </a:solidFill>
                <a:cs typeface="Segoe UI"/>
              </a:rPr>
              <a:t>.</a:t>
            </a:r>
            <a:r>
              <a:rPr lang="en-GB" sz="2400" dirty="0">
                <a:solidFill>
                  <a:srgbClr val="FFFFFF"/>
                </a:solidFill>
                <a:cs typeface="Segoe UI"/>
              </a:rPr>
              <a:t>​</a:t>
            </a:r>
          </a:p>
          <a:p>
            <a:endParaRPr lang="en-GB" sz="2400" dirty="0">
              <a:solidFill>
                <a:srgbClr val="FFFFFF"/>
              </a:solidFill>
              <a:cs typeface="Segoe UI"/>
            </a:endParaRPr>
          </a:p>
          <a:p>
            <a:pPr algn="r"/>
            <a:r>
              <a:rPr lang="en-GB" dirty="0">
                <a:solidFill>
                  <a:schemeClr val="bg1"/>
                </a:solidFill>
                <a:cs typeface="Segoe UI"/>
                <a:hlinkClick r:id="rId4">
                  <a:extLst>
                    <a:ext uri="{A12FA001-AC4F-418D-AE19-62706E023703}">
                      <ahyp:hlinkClr xmlns:ahyp="http://schemas.microsoft.com/office/drawing/2018/hyperlinkcolor" val="tx"/>
                    </a:ext>
                  </a:extLst>
                </a:hlinkClick>
              </a:rPr>
              <a:t>A guide to planning a blended learning curriculum, LTE Group, July 2020</a:t>
            </a:r>
            <a:endParaRPr lang="en-GB" dirty="0">
              <a:solidFill>
                <a:schemeClr val="bg1"/>
              </a:solidFill>
              <a:cs typeface="Segoe UI"/>
            </a:endParaRPr>
          </a:p>
        </p:txBody>
      </p:sp>
    </p:spTree>
    <p:extLst>
      <p:ext uri="{BB962C8B-B14F-4D97-AF65-F5344CB8AC3E}">
        <p14:creationId xmlns:p14="http://schemas.microsoft.com/office/powerpoint/2010/main" val="284753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C50D-A963-4105-A513-24160ADE158B}"/>
              </a:ext>
            </a:extLst>
          </p:cNvPr>
          <p:cNvSpPr>
            <a:spLocks noGrp="1"/>
          </p:cNvSpPr>
          <p:nvPr>
            <p:ph type="title"/>
          </p:nvPr>
        </p:nvSpPr>
        <p:spPr/>
        <p:txBody>
          <a:bodyPr/>
          <a:lstStyle/>
          <a:p>
            <a:r>
              <a:rPr lang="en-GB" dirty="0">
                <a:solidFill>
                  <a:srgbClr val="0070C0"/>
                </a:solidFill>
                <a:latin typeface="Century Gothic"/>
              </a:rPr>
              <a:t>What are you looking for today?</a:t>
            </a:r>
            <a:endParaRPr lang="en-GB" dirty="0">
              <a:solidFill>
                <a:srgbClr val="0070C0"/>
              </a:solidFill>
              <a:latin typeface="Century Gothic" panose="020B0502020202020204" pitchFamily="34" charset="0"/>
            </a:endParaRPr>
          </a:p>
        </p:txBody>
      </p:sp>
      <p:sp>
        <p:nvSpPr>
          <p:cNvPr id="7" name="TextBox 6">
            <a:extLst>
              <a:ext uri="{FF2B5EF4-FFF2-40B4-BE49-F238E27FC236}">
                <a16:creationId xmlns:a16="http://schemas.microsoft.com/office/drawing/2014/main" id="{DA138AC3-2BFC-43AC-95C9-90463CD07DB1}"/>
              </a:ext>
            </a:extLst>
          </p:cNvPr>
          <p:cNvSpPr txBox="1"/>
          <p:nvPr/>
        </p:nvSpPr>
        <p:spPr>
          <a:xfrm>
            <a:off x="1140619" y="1640681"/>
            <a:ext cx="1052988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Understanding of how we can carry out meaningful assessments and use of their data during this year when we have unpredictable absence of students. </a:t>
            </a:r>
            <a:endParaRPr lang="en-US"/>
          </a:p>
          <a:p>
            <a:pPr marL="285750" indent="-285750">
              <a:buFont typeface="Arial"/>
              <a:buChar char="•"/>
            </a:pPr>
            <a:r>
              <a:rPr lang="en-US" dirty="0">
                <a:ea typeface="+mn-lt"/>
                <a:cs typeface="+mn-lt"/>
              </a:rPr>
              <a:t>New ideas for assessing pupils remotely </a:t>
            </a:r>
            <a:endParaRPr lang="en-US"/>
          </a:p>
          <a:p>
            <a:pPr marL="285750" indent="-285750">
              <a:buFont typeface="Arial"/>
              <a:buChar char="•"/>
            </a:pPr>
            <a:r>
              <a:rPr lang="en-US" dirty="0">
                <a:ea typeface="+mn-lt"/>
                <a:cs typeface="+mn-lt"/>
              </a:rPr>
              <a:t>I will use it to expand my knowledge to then deliver this to members of staff across the college to implement. </a:t>
            </a:r>
            <a:endParaRPr lang="en-US"/>
          </a:p>
          <a:p>
            <a:pPr marL="285750" indent="-285750">
              <a:buFont typeface="Arial"/>
              <a:buChar char="•"/>
            </a:pPr>
            <a:r>
              <a:rPr lang="en-US" dirty="0">
                <a:ea typeface="+mn-lt"/>
                <a:cs typeface="+mn-lt"/>
              </a:rPr>
              <a:t>Share </a:t>
            </a:r>
            <a:endParaRPr lang="en-US"/>
          </a:p>
          <a:p>
            <a:pPr marL="285750" indent="-285750">
              <a:buFont typeface="Arial"/>
              <a:buChar char="•"/>
            </a:pPr>
            <a:r>
              <a:rPr lang="en-US" dirty="0">
                <a:ea typeface="+mn-lt"/>
                <a:cs typeface="+mn-lt"/>
              </a:rPr>
              <a:t>Further ideas to implement assessment for learning online. Swift and effective approaches to feedback. </a:t>
            </a:r>
            <a:endParaRPr lang="en-US"/>
          </a:p>
          <a:p>
            <a:pPr marL="285750" indent="-285750">
              <a:buFont typeface="Arial"/>
              <a:buChar char="•"/>
            </a:pPr>
            <a:r>
              <a:rPr lang="en-US" dirty="0">
                <a:ea typeface="+mn-lt"/>
                <a:cs typeface="+mn-lt"/>
              </a:rPr>
              <a:t>Develop further understanding and functionality of blended learning to develop independent students. </a:t>
            </a:r>
            <a:endParaRPr lang="en-US"/>
          </a:p>
          <a:p>
            <a:pPr marL="285750" indent="-285750">
              <a:buFont typeface="Arial"/>
              <a:buChar char="•"/>
            </a:pPr>
            <a:r>
              <a:rPr lang="en-US" dirty="0">
                <a:ea typeface="+mn-lt"/>
                <a:cs typeface="+mn-lt"/>
              </a:rPr>
              <a:t>Interesting ways of assessing learning remotely </a:t>
            </a:r>
            <a:endParaRPr lang="en-US"/>
          </a:p>
          <a:p>
            <a:pPr marL="285750" indent="-285750">
              <a:buFont typeface="Arial"/>
              <a:buChar char="•"/>
            </a:pPr>
            <a:r>
              <a:rPr lang="en-US" dirty="0">
                <a:ea typeface="+mn-lt"/>
                <a:cs typeface="+mn-lt"/>
              </a:rPr>
              <a:t>Learning about practical applications of assessment within a blended learning environment. </a:t>
            </a:r>
            <a:endParaRPr lang="en-US"/>
          </a:p>
          <a:p>
            <a:pPr marL="285750" indent="-285750">
              <a:buFont typeface="Arial"/>
              <a:buChar char="•"/>
            </a:pPr>
            <a:r>
              <a:rPr lang="en-US" dirty="0">
                <a:ea typeface="+mn-lt"/>
                <a:cs typeface="+mn-lt"/>
              </a:rPr>
              <a:t>Assessment lead </a:t>
            </a:r>
            <a:endParaRPr lang="en-US"/>
          </a:p>
          <a:p>
            <a:pPr marL="285750" indent="-285750">
              <a:buFont typeface="Arial"/>
              <a:buChar char="•"/>
            </a:pPr>
            <a:r>
              <a:rPr lang="en-US" dirty="0">
                <a:ea typeface="+mn-lt"/>
                <a:cs typeface="+mn-lt"/>
              </a:rPr>
              <a:t>How the use of technology and face to face learning can provide a positive effect to assessments. Also, how are others using blended learning to capture formative assessment to feed into summative assessment? </a:t>
            </a:r>
            <a:endParaRPr lang="en-US" dirty="0"/>
          </a:p>
        </p:txBody>
      </p:sp>
    </p:spTree>
    <p:extLst>
      <p:ext uri="{BB962C8B-B14F-4D97-AF65-F5344CB8AC3E}">
        <p14:creationId xmlns:p14="http://schemas.microsoft.com/office/powerpoint/2010/main" val="65818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7A18-2298-44D8-B058-863444629936}"/>
              </a:ext>
            </a:extLst>
          </p:cNvPr>
          <p:cNvSpPr>
            <a:spLocks noGrp="1"/>
          </p:cNvSpPr>
          <p:nvPr>
            <p:ph type="title"/>
          </p:nvPr>
        </p:nvSpPr>
        <p:spPr/>
        <p:txBody>
          <a:bodyPr/>
          <a:lstStyle/>
          <a:p>
            <a:r>
              <a:rPr lang="en-GB" dirty="0"/>
              <a:t>Pedagogical aspects - access</a:t>
            </a:r>
          </a:p>
        </p:txBody>
      </p:sp>
      <p:sp>
        <p:nvSpPr>
          <p:cNvPr id="3" name="Content Placeholder 2">
            <a:extLst>
              <a:ext uri="{FF2B5EF4-FFF2-40B4-BE49-F238E27FC236}">
                <a16:creationId xmlns:a16="http://schemas.microsoft.com/office/drawing/2014/main" id="{D5225E4E-4A87-488D-B542-618CDE7B89F7}"/>
              </a:ext>
            </a:extLst>
          </p:cNvPr>
          <p:cNvSpPr>
            <a:spLocks noGrp="1"/>
          </p:cNvSpPr>
          <p:nvPr>
            <p:ph idx="1"/>
          </p:nvPr>
        </p:nvSpPr>
        <p:spPr/>
        <p:txBody>
          <a:bodyPr>
            <a:normAutofit/>
          </a:bodyPr>
          <a:lstStyle/>
          <a:p>
            <a:pPr marL="0" indent="0">
              <a:buNone/>
            </a:pPr>
            <a:r>
              <a:rPr lang="en-GB" dirty="0"/>
              <a:t>With online learning the teacher will need to give more careful consideration to the following: -</a:t>
            </a:r>
          </a:p>
          <a:p>
            <a:r>
              <a:rPr lang="en-GB" dirty="0"/>
              <a:t>Ensuring resources are accessible </a:t>
            </a:r>
          </a:p>
          <a:p>
            <a:r>
              <a:rPr lang="en-GB" dirty="0"/>
              <a:t>Developing new approaches to student collaboration using digital tools </a:t>
            </a:r>
          </a:p>
          <a:p>
            <a:r>
              <a:rPr lang="en-GB" dirty="0"/>
              <a:t>Removing technological barriers to ensure that relationships can still develop and grow within a student group </a:t>
            </a:r>
          </a:p>
        </p:txBody>
      </p:sp>
    </p:spTree>
    <p:extLst>
      <p:ext uri="{BB962C8B-B14F-4D97-AF65-F5344CB8AC3E}">
        <p14:creationId xmlns:p14="http://schemas.microsoft.com/office/powerpoint/2010/main" val="392597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7A18-2298-44D8-B058-863444629936}"/>
              </a:ext>
            </a:extLst>
          </p:cNvPr>
          <p:cNvSpPr>
            <a:spLocks noGrp="1"/>
          </p:cNvSpPr>
          <p:nvPr>
            <p:ph type="title"/>
          </p:nvPr>
        </p:nvSpPr>
        <p:spPr/>
        <p:txBody>
          <a:bodyPr/>
          <a:lstStyle/>
          <a:p>
            <a:r>
              <a:rPr lang="en-GB" dirty="0"/>
              <a:t>Pedagogical aspects - engagement</a:t>
            </a:r>
          </a:p>
        </p:txBody>
      </p:sp>
      <p:sp>
        <p:nvSpPr>
          <p:cNvPr id="3" name="Content Placeholder 2">
            <a:extLst>
              <a:ext uri="{FF2B5EF4-FFF2-40B4-BE49-F238E27FC236}">
                <a16:creationId xmlns:a16="http://schemas.microsoft.com/office/drawing/2014/main" id="{D5225E4E-4A87-488D-B542-618CDE7B89F7}"/>
              </a:ext>
            </a:extLst>
          </p:cNvPr>
          <p:cNvSpPr>
            <a:spLocks noGrp="1"/>
          </p:cNvSpPr>
          <p:nvPr>
            <p:ph idx="1"/>
          </p:nvPr>
        </p:nvSpPr>
        <p:spPr/>
        <p:txBody>
          <a:bodyPr>
            <a:normAutofit lnSpcReduction="10000"/>
          </a:bodyPr>
          <a:lstStyle/>
          <a:p>
            <a:r>
              <a:rPr lang="en-GB" dirty="0"/>
              <a:t>Take an active learning approach to maximise engagement </a:t>
            </a:r>
          </a:p>
          <a:p>
            <a:r>
              <a:rPr lang="en-GB" dirty="0"/>
              <a:t>Take advantage of the flexibility that online learning provides </a:t>
            </a:r>
          </a:p>
          <a:p>
            <a:r>
              <a:rPr lang="en-GB" dirty="0"/>
              <a:t>Understand neurodiversity and its implications: digital tools and online learning will support some students better, but hinder others </a:t>
            </a:r>
          </a:p>
          <a:p>
            <a:r>
              <a:rPr lang="en-GB" i="1" dirty="0"/>
              <a:t>Online learning requires students to have more self-competence and a motivation to learn. Skills around metacognition and independent study are significantly important. </a:t>
            </a:r>
          </a:p>
        </p:txBody>
      </p:sp>
    </p:spTree>
    <p:extLst>
      <p:ext uri="{BB962C8B-B14F-4D97-AF65-F5344CB8AC3E}">
        <p14:creationId xmlns:p14="http://schemas.microsoft.com/office/powerpoint/2010/main" val="15992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43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GB" sz="4100" b="1" dirty="0">
                <a:solidFill>
                  <a:srgbClr val="FFFFFF"/>
                </a:solidFill>
                <a:latin typeface="Century Gothic" panose="020B0502020202020204" pitchFamily="34" charset="0"/>
              </a:rPr>
              <a:t>Developing independent study skills</a:t>
            </a:r>
            <a:endParaRPr lang="en-GB" sz="4100" dirty="0">
              <a:solidFill>
                <a:srgbClr val="FFFFFF"/>
              </a:solidFill>
              <a:latin typeface="Century Gothic" panose="020B0502020202020204" pitchFamily="34" charset="0"/>
            </a:endParaRPr>
          </a:p>
        </p:txBody>
      </p:sp>
      <p:pic>
        <p:nvPicPr>
          <p:cNvPr id="5" name="Picture 5">
            <a:extLst>
              <a:ext uri="{FF2B5EF4-FFF2-40B4-BE49-F238E27FC236}">
                <a16:creationId xmlns:a16="http://schemas.microsoft.com/office/drawing/2014/main" id="{70E50A6F-F688-489A-B2AA-079D6AF17D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17260" y="760843"/>
            <a:ext cx="3424739" cy="5860890"/>
          </a:xfrm>
        </p:spPr>
        <p:txBody>
          <a:bodyPr vert="horz" lIns="91440" tIns="45720" rIns="91440" bIns="45720" rtlCol="0" anchor="ctr">
            <a:normAutofit/>
          </a:bodyPr>
          <a:lstStyle/>
          <a:p>
            <a:pPr marL="0" indent="0">
              <a:buNone/>
            </a:pPr>
            <a:r>
              <a:rPr lang="en-US" sz="2400" b="1" i="1" dirty="0">
                <a:solidFill>
                  <a:schemeClr val="bg1"/>
                </a:solidFill>
                <a:latin typeface="Century Gothic"/>
              </a:rPr>
              <a:t>"Study skills refer to those things that individuals do when they have to locate, </a:t>
            </a:r>
            <a:r>
              <a:rPr lang="en-US" sz="2400" b="1" i="1" dirty="0" err="1">
                <a:solidFill>
                  <a:schemeClr val="bg1"/>
                </a:solidFill>
                <a:latin typeface="Century Gothic"/>
              </a:rPr>
              <a:t>organise</a:t>
            </a:r>
            <a:r>
              <a:rPr lang="en-US" sz="2400" b="1" i="1" dirty="0">
                <a:solidFill>
                  <a:schemeClr val="bg1"/>
                </a:solidFill>
                <a:latin typeface="Century Gothic"/>
              </a:rPr>
              <a:t> and remember information."</a:t>
            </a:r>
            <a:endParaRPr lang="en-US" sz="2400" b="1" dirty="0">
              <a:solidFill>
                <a:schemeClr val="bg1"/>
              </a:solidFill>
              <a:latin typeface="Century Gothic"/>
            </a:endParaRPr>
          </a:p>
          <a:p>
            <a:pPr marL="0" indent="0">
              <a:buNone/>
            </a:pPr>
            <a:r>
              <a:rPr lang="en-US" sz="1400" b="1" i="1" dirty="0">
                <a:solidFill>
                  <a:schemeClr val="bg1"/>
                </a:solidFill>
                <a:latin typeface="Century Gothic"/>
              </a:rPr>
              <a:t>Paris, Lipson, &amp; </a:t>
            </a:r>
            <a:r>
              <a:rPr lang="en-US" sz="1400" b="1" i="1" dirty="0" err="1">
                <a:solidFill>
                  <a:schemeClr val="bg1"/>
                </a:solidFill>
                <a:latin typeface="Century Gothic"/>
              </a:rPr>
              <a:t>Wixson</a:t>
            </a:r>
            <a:r>
              <a:rPr lang="en-US" sz="1400" b="1" i="1" dirty="0">
                <a:solidFill>
                  <a:schemeClr val="bg1"/>
                </a:solidFill>
                <a:latin typeface="Century Gothic"/>
              </a:rPr>
              <a:t>, 1983; Paris, </a:t>
            </a:r>
            <a:r>
              <a:rPr lang="en-US" sz="1400" b="1" i="1" dirty="0" err="1">
                <a:solidFill>
                  <a:schemeClr val="bg1"/>
                </a:solidFill>
                <a:latin typeface="Century Gothic"/>
              </a:rPr>
              <a:t>Wasik</a:t>
            </a:r>
            <a:r>
              <a:rPr lang="en-US" sz="1400" b="1" i="1" dirty="0">
                <a:solidFill>
                  <a:schemeClr val="bg1"/>
                </a:solidFill>
                <a:latin typeface="Century Gothic"/>
              </a:rPr>
              <a:t>, &amp; Turner, 1991</a:t>
            </a:r>
          </a:p>
          <a:p>
            <a:pPr marL="0" indent="0">
              <a:buNone/>
            </a:pPr>
            <a:endParaRPr lang="en-US" sz="2000" i="1" dirty="0">
              <a:solidFill>
                <a:schemeClr val="bg1"/>
              </a:solidFill>
              <a:latin typeface="Century Gothic" panose="020B0502020202020204" pitchFamily="34" charset="0"/>
            </a:endParaRPr>
          </a:p>
          <a:p>
            <a:pPr marL="0" indent="0">
              <a:buNone/>
            </a:pPr>
            <a:endParaRPr lang="en-US" sz="2000" i="1" dirty="0">
              <a:solidFill>
                <a:schemeClr val="bg1"/>
              </a:solidFill>
              <a:latin typeface="Century Gothic"/>
            </a:endParaRPr>
          </a:p>
          <a:p>
            <a:pPr marL="0" indent="0">
              <a:buNone/>
            </a:pPr>
            <a:r>
              <a:rPr lang="en-GB" sz="2000" b="1" dirty="0">
                <a:solidFill>
                  <a:schemeClr val="bg1"/>
                </a:solidFill>
                <a:latin typeface="Century Gothic"/>
              </a:rPr>
              <a:t>Let’s look at how we can use a blended approach to learning to help students develop these critical skills by using a collaborative activity. </a:t>
            </a:r>
            <a:endParaRPr lang="en-US" dirty="0">
              <a:solidFill>
                <a:schemeClr val="bg1"/>
              </a:solidFill>
              <a:latin typeface="Century Gothic"/>
            </a:endParaRPr>
          </a:p>
          <a:p>
            <a:pPr marL="0" indent="0">
              <a:buNone/>
            </a:pPr>
            <a:endParaRPr lang="en-GB" sz="20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073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30C8-E755-42DD-9BAF-8F5CB9929763}"/>
              </a:ext>
            </a:extLst>
          </p:cNvPr>
          <p:cNvSpPr>
            <a:spLocks noGrp="1"/>
          </p:cNvSpPr>
          <p:nvPr>
            <p:ph type="title"/>
          </p:nvPr>
        </p:nvSpPr>
        <p:spPr>
          <a:xfrm>
            <a:off x="844703" y="501443"/>
            <a:ext cx="10515600" cy="1325563"/>
          </a:xfrm>
        </p:spPr>
        <p:txBody>
          <a:bodyPr>
            <a:normAutofit/>
          </a:bodyPr>
          <a:lstStyle/>
          <a:p>
            <a:pPr algn="ctr"/>
            <a:r>
              <a:rPr lang="en-GB" b="1" dirty="0">
                <a:solidFill>
                  <a:srgbClr val="1E4E79"/>
                </a:solidFill>
              </a:rPr>
              <a:t>Something to consider</a:t>
            </a:r>
            <a:br>
              <a:rPr lang="en-GB" dirty="0">
                <a:solidFill>
                  <a:srgbClr val="1E4E79"/>
                </a:solidFill>
              </a:rPr>
            </a:br>
            <a:endParaRPr lang="en-GB" dirty="0">
              <a:solidFill>
                <a:srgbClr val="1E4E79"/>
              </a:solidFill>
            </a:endParaRPr>
          </a:p>
        </p:txBody>
      </p:sp>
      <p:sp>
        <p:nvSpPr>
          <p:cNvPr id="3" name="Rectangle 2">
            <a:extLst>
              <a:ext uri="{FF2B5EF4-FFF2-40B4-BE49-F238E27FC236}">
                <a16:creationId xmlns:a16="http://schemas.microsoft.com/office/drawing/2014/main" id="{FC5B8328-1B07-4E17-943F-C90DECDA8C35}"/>
              </a:ext>
            </a:extLst>
          </p:cNvPr>
          <p:cNvSpPr/>
          <p:nvPr/>
        </p:nvSpPr>
        <p:spPr>
          <a:xfrm>
            <a:off x="1436158" y="1631796"/>
            <a:ext cx="9324820" cy="3847207"/>
          </a:xfrm>
          <a:prstGeom prst="rect">
            <a:avLst/>
          </a:prstGeom>
          <a:solidFill>
            <a:schemeClr val="bg2">
              <a:lumMod val="90000"/>
            </a:schemeClr>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5B9BD5">
                    <a:lumMod val="50000"/>
                  </a:srgbClr>
                </a:solidFill>
                <a:effectLst/>
                <a:uLnTx/>
                <a:uFillTx/>
                <a:latin typeface="Century Gothic"/>
                <a:ea typeface="+mn-ea"/>
                <a:cs typeface="+mn-cs"/>
              </a:rPr>
              <a:t>Collaboration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5B9BD5">
                    <a:lumMod val="50000"/>
                  </a:srgbClr>
                </a:solidFill>
                <a:effectLst/>
                <a:uLnTx/>
                <a:uFillTx/>
                <a:latin typeface="Century Gothic"/>
                <a:ea typeface="+mn-ea"/>
                <a:cs typeface="+mn-cs"/>
              </a:rPr>
              <a:t>Online learning in lockdown can be a lonely place. There are myriad reasons for setting tasks and activities often in pairs or maybe threes. Having other members in your little group keeps everyone on task.</a:t>
            </a:r>
            <a:endParaRPr lang="en-GB" sz="2400" b="1" i="1" dirty="0">
              <a:solidFill>
                <a:srgbClr val="5B9BD5">
                  <a:lumMod val="50000"/>
                </a:srgbClr>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5B9BD5">
                    <a:lumMod val="50000"/>
                  </a:srgbClr>
                </a:solidFill>
                <a:effectLst/>
                <a:uLnTx/>
                <a:uFillTx/>
                <a:latin typeface="Century Gothic"/>
                <a:ea typeface="+mn-ea"/>
                <a:cs typeface="+mn-cs"/>
              </a:rPr>
              <a:t>A collaborative task has an immediate sense of audience, but most importantly perhaps it considerably reduces the load on the teacher as the student mentor and partner each other along plus the students will signal problems with their peers.</a:t>
            </a:r>
          </a:p>
        </p:txBody>
      </p:sp>
      <p:sp>
        <p:nvSpPr>
          <p:cNvPr id="4" name="TextBox 3">
            <a:extLst>
              <a:ext uri="{FF2B5EF4-FFF2-40B4-BE49-F238E27FC236}">
                <a16:creationId xmlns:a16="http://schemas.microsoft.com/office/drawing/2014/main" id="{AD9C5672-735C-4E11-BD96-F407AEBA2505}"/>
              </a:ext>
            </a:extLst>
          </p:cNvPr>
          <p:cNvSpPr txBox="1"/>
          <p:nvPr/>
        </p:nvSpPr>
        <p:spPr>
          <a:xfrm>
            <a:off x="9851652" y="6093391"/>
            <a:ext cx="2036877"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B9BD5">
                    <a:lumMod val="50000"/>
                  </a:srgbClr>
                </a:solidFill>
                <a:effectLst/>
                <a:uLnTx/>
                <a:uFillTx/>
                <a:latin typeface="Century Gothic"/>
                <a:ea typeface="+mn-ea"/>
                <a:cs typeface="+mn-cs"/>
              </a:rPr>
              <a:t>Stephen Heppell</a:t>
            </a:r>
          </a:p>
        </p:txBody>
      </p:sp>
    </p:spTree>
    <p:extLst>
      <p:ext uri="{BB962C8B-B14F-4D97-AF65-F5344CB8AC3E}">
        <p14:creationId xmlns:p14="http://schemas.microsoft.com/office/powerpoint/2010/main" val="117600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chemeClr val="accent1">
                    <a:lumMod val="50000"/>
                  </a:schemeClr>
                </a:solidFill>
                <a:latin typeface="Century Gothic" panose="020B0502020202020204" pitchFamily="34" charset="0"/>
              </a:rPr>
              <a:t>Activity – breakout groups</a:t>
            </a:r>
            <a:endParaRPr lang="en-GB">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GB">
                <a:solidFill>
                  <a:schemeClr val="accent1">
                    <a:lumMod val="50000"/>
                  </a:schemeClr>
                </a:solidFill>
                <a:latin typeface="Century Gothic" panose="020B0502020202020204" pitchFamily="34" charset="0"/>
              </a:rPr>
              <a:t>In a moment you will break out into separate groups</a:t>
            </a:r>
          </a:p>
          <a:p>
            <a:r>
              <a:rPr lang="en-GB">
                <a:solidFill>
                  <a:schemeClr val="accent1">
                    <a:lumMod val="50000"/>
                  </a:schemeClr>
                </a:solidFill>
                <a:latin typeface="Century Gothic"/>
              </a:rPr>
              <a:t>You will collaborate to complete the worksheet provided – instructions for the task will be within the break out space</a:t>
            </a:r>
          </a:p>
          <a:p>
            <a:r>
              <a:rPr lang="en-GB">
                <a:solidFill>
                  <a:schemeClr val="accent1">
                    <a:lumMod val="50000"/>
                  </a:schemeClr>
                </a:solidFill>
                <a:latin typeface="Century Gothic" panose="020B0502020202020204" pitchFamily="34" charset="0"/>
              </a:rPr>
              <a:t>You will be given a study skills topic to research using the provided guide (and an ‘extension skill’)</a:t>
            </a:r>
          </a:p>
          <a:p>
            <a:r>
              <a:rPr lang="en-GB">
                <a:solidFill>
                  <a:schemeClr val="accent1">
                    <a:lumMod val="50000"/>
                  </a:schemeClr>
                </a:solidFill>
                <a:latin typeface="Century Gothic"/>
              </a:rPr>
              <a:t>Use practical suggestions from your own practice, to complete the section of the table</a:t>
            </a:r>
          </a:p>
          <a:p>
            <a:r>
              <a:rPr lang="en-GB">
                <a:solidFill>
                  <a:schemeClr val="accent1">
                    <a:lumMod val="50000"/>
                  </a:schemeClr>
                </a:solidFill>
                <a:latin typeface="Century Gothic" panose="020B0502020202020204" pitchFamily="34" charset="0"/>
              </a:rPr>
              <a:t>Where you can provide / upload resources, please do so</a:t>
            </a:r>
          </a:p>
        </p:txBody>
      </p:sp>
    </p:spTree>
    <p:extLst>
      <p:ext uri="{BB962C8B-B14F-4D97-AF65-F5344CB8AC3E}">
        <p14:creationId xmlns:p14="http://schemas.microsoft.com/office/powerpoint/2010/main" val="23390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E6BCB63-3A31-43EE-84FF-B5AA3BE7CBB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66264" y="572401"/>
            <a:ext cx="9762565" cy="5724645"/>
          </a:xfrm>
          <a:prstGeom prst="rect">
            <a:avLst/>
          </a:prstGeom>
        </p:spPr>
      </p:pic>
    </p:spTree>
    <p:extLst>
      <p:ext uri="{BB962C8B-B14F-4D97-AF65-F5344CB8AC3E}">
        <p14:creationId xmlns:p14="http://schemas.microsoft.com/office/powerpoint/2010/main" val="44645560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8135670"/>
          </a:xfrm>
          <a:prstGeom prst="rect">
            <a:avLst/>
          </a:prstGeom>
        </p:spPr>
      </p:pic>
      <p:sp>
        <p:nvSpPr>
          <p:cNvPr id="2" name="Title 1"/>
          <p:cNvSpPr>
            <a:spLocks noGrp="1"/>
          </p:cNvSpPr>
          <p:nvPr>
            <p:ph type="title"/>
          </p:nvPr>
        </p:nvSpPr>
        <p:spPr>
          <a:xfrm>
            <a:off x="2125133" y="5326592"/>
            <a:ext cx="10515600" cy="1325563"/>
          </a:xfrm>
        </p:spPr>
        <p:txBody>
          <a:bodyPr/>
          <a:lstStyle/>
          <a:p>
            <a:r>
              <a:rPr lang="en-GB" sz="6000" b="1">
                <a:solidFill>
                  <a:schemeClr val="bg1"/>
                </a:solidFill>
                <a:latin typeface="Century Gothic" panose="020B0502020202020204" pitchFamily="34" charset="0"/>
              </a:rPr>
              <a:t>Plenary</a:t>
            </a:r>
            <a:endParaRPr lang="en-GB">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0621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BB2C60C-3D14-4F66-99D7-741EA5B891E5}"/>
              </a:ext>
            </a:extLst>
          </p:cNvPr>
          <p:cNvSpPr>
            <a:spLocks noGrp="1"/>
          </p:cNvSpPr>
          <p:nvPr>
            <p:ph type="title"/>
          </p:nvPr>
        </p:nvSpPr>
        <p:spPr>
          <a:xfrm>
            <a:off x="594360" y="637125"/>
            <a:ext cx="3802276" cy="5256371"/>
          </a:xfrm>
        </p:spPr>
        <p:txBody>
          <a:bodyPr>
            <a:normAutofit/>
          </a:bodyPr>
          <a:lstStyle/>
          <a:p>
            <a:r>
              <a:rPr lang="en-GB" sz="4800" b="1">
                <a:latin typeface="Century Gothic"/>
              </a:rPr>
              <a:t>Positives of Digital tools</a:t>
            </a:r>
          </a:p>
        </p:txBody>
      </p:sp>
      <p:graphicFrame>
        <p:nvGraphicFramePr>
          <p:cNvPr id="18" name="Content Placeholder 4">
            <a:extLst>
              <a:ext uri="{FF2B5EF4-FFF2-40B4-BE49-F238E27FC236}">
                <a16:creationId xmlns:a16="http://schemas.microsoft.com/office/drawing/2014/main" id="{ACF20D47-AC68-4292-A727-2EEBFBAA6D82}"/>
              </a:ext>
            </a:extLst>
          </p:cNvPr>
          <p:cNvGraphicFramePr>
            <a:graphicFrameLocks noGrp="1"/>
          </p:cNvGraphicFramePr>
          <p:nvPr>
            <p:ph idx="1"/>
            <p:extLst>
              <p:ext uri="{D42A27DB-BD31-4B8C-83A1-F6EECF244321}">
                <p14:modId xmlns:p14="http://schemas.microsoft.com/office/powerpoint/2010/main" val="342782785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54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0156BCC-5BD7-4FA9-B349-312360D156F2}"/>
              </a:ext>
            </a:extLst>
          </p:cNvPr>
          <p:cNvSpPr>
            <a:spLocks noGrp="1"/>
          </p:cNvSpPr>
          <p:nvPr>
            <p:ph type="title"/>
          </p:nvPr>
        </p:nvSpPr>
        <p:spPr>
          <a:xfrm>
            <a:off x="594360" y="637125"/>
            <a:ext cx="3802276" cy="5256371"/>
          </a:xfrm>
        </p:spPr>
        <p:txBody>
          <a:bodyPr>
            <a:normAutofit/>
          </a:bodyPr>
          <a:lstStyle/>
          <a:p>
            <a:r>
              <a:rPr lang="en-GB" sz="4800" b="1">
                <a:latin typeface="Century Gothic" panose="020B0502020202020204" pitchFamily="34" charset="0"/>
              </a:rPr>
              <a:t>Ways round no-tech</a:t>
            </a:r>
          </a:p>
        </p:txBody>
      </p:sp>
      <p:graphicFrame>
        <p:nvGraphicFramePr>
          <p:cNvPr id="10" name="Content Placeholder 7">
            <a:extLst>
              <a:ext uri="{FF2B5EF4-FFF2-40B4-BE49-F238E27FC236}">
                <a16:creationId xmlns:a16="http://schemas.microsoft.com/office/drawing/2014/main" id="{A1063D9C-7775-4F68-B6D4-F6873E80B961}"/>
              </a:ext>
            </a:extLst>
          </p:cNvPr>
          <p:cNvGraphicFramePr>
            <a:graphicFrameLocks noGrp="1"/>
          </p:cNvGraphicFramePr>
          <p:nvPr>
            <p:ph idx="1"/>
            <p:extLst>
              <p:ext uri="{D42A27DB-BD31-4B8C-83A1-F6EECF244321}">
                <p14:modId xmlns:p14="http://schemas.microsoft.com/office/powerpoint/2010/main" val="113106925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43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446" y="-458361"/>
            <a:ext cx="12356892" cy="7326178"/>
          </a:xfrm>
          <a:prstGeom prst="rect">
            <a:avLst/>
          </a:prstGeom>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8" name="Rectangle 7">
            <a:hlinkClick r:id="rId4"/>
          </p:cNvPr>
          <p:cNvSpPr/>
          <p:nvPr/>
        </p:nvSpPr>
        <p:spPr>
          <a:xfrm>
            <a:off x="7450111" y="1615919"/>
            <a:ext cx="1109272" cy="16369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0"/>
                <a:solidFill>
                  <a:schemeClr val="accent1"/>
                </a:solidFill>
                <a:effectLst>
                  <a:outerShdw blurRad="38100" dist="19050" dir="2700000" algn="tl" rotWithShape="0">
                    <a:schemeClr val="dk1">
                      <a:alpha val="40000"/>
                    </a:schemeClr>
                  </a:outerShdw>
                </a:effectLst>
              </a:rPr>
              <a:t>Notice</a:t>
            </a:r>
          </a:p>
          <a:p>
            <a:pPr algn="ctr"/>
            <a:r>
              <a:rPr lang="en-GB" dirty="0">
                <a:ln w="0"/>
                <a:solidFill>
                  <a:schemeClr val="accent1"/>
                </a:solidFill>
                <a:effectLst>
                  <a:outerShdw blurRad="38100" dist="19050" dir="2700000" algn="tl" rotWithShape="0">
                    <a:schemeClr val="dk1">
                      <a:alpha val="40000"/>
                    </a:schemeClr>
                  </a:outerShdw>
                </a:effectLst>
                <a:hlinkClick r:id="rId4" tooltip=" "/>
              </a:rPr>
              <a:t>board</a:t>
            </a:r>
            <a:endParaRPr lang="en-GB" dirty="0">
              <a:ln w="0"/>
              <a:solidFill>
                <a:schemeClr val="accent1"/>
              </a:solidFill>
              <a:effectLst>
                <a:outerShdw blurRad="38100" dist="19050" dir="2700000" algn="tl" rotWithShape="0">
                  <a:schemeClr val="dk1">
                    <a:alpha val="40000"/>
                  </a:schemeClr>
                </a:outerShdw>
              </a:effectLst>
            </a:endParaRPr>
          </a:p>
        </p:txBody>
      </p:sp>
      <p:pic>
        <p:nvPicPr>
          <p:cNvPr id="5" name="Picture 4">
            <a:hlinkClick r:id="rId5" tooltip=" "/>
            <a:extLst>
              <a:ext uri="{FF2B5EF4-FFF2-40B4-BE49-F238E27FC236}">
                <a16:creationId xmlns:a16="http://schemas.microsoft.com/office/drawing/2014/main" id="{FAF7565A-E1A2-431E-84D5-912EC7185B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1268551" y="2851587"/>
            <a:ext cx="763932" cy="750451"/>
          </a:xfrm>
          <a:prstGeom prst="rect">
            <a:avLst/>
          </a:prstGeom>
        </p:spPr>
      </p:pic>
      <p:sp>
        <p:nvSpPr>
          <p:cNvPr id="16" name="Rectangle 15">
            <a:extLst>
              <a:ext uri="{FF2B5EF4-FFF2-40B4-BE49-F238E27FC236}">
                <a16:creationId xmlns:a16="http://schemas.microsoft.com/office/drawing/2014/main" id="{8A634519-8C59-4265-B4FE-D8396D60D8DF}"/>
              </a:ext>
            </a:extLst>
          </p:cNvPr>
          <p:cNvSpPr/>
          <p:nvPr/>
        </p:nvSpPr>
        <p:spPr>
          <a:xfrm>
            <a:off x="2751977" y="1725815"/>
            <a:ext cx="3701397" cy="523220"/>
          </a:xfrm>
          <a:prstGeom prst="rect">
            <a:avLst/>
          </a:prstGeom>
          <a:noFill/>
        </p:spPr>
        <p:txBody>
          <a:bodyPr wrap="square" lIns="91440" tIns="45720" rIns="91440" bIns="45720">
            <a:spAutoFit/>
          </a:bodyPr>
          <a:lstStyle/>
          <a:p>
            <a:pPr algn="ctr"/>
            <a:r>
              <a:rPr lang="en-US" sz="2800" b="1" dirty="0">
                <a:ln w="12700">
                  <a:solidFill>
                    <a:schemeClr val="accent3">
                      <a:lumMod val="50000"/>
                    </a:schemeClr>
                  </a:solidFill>
                  <a:prstDash val="solid"/>
                </a:ln>
                <a:effectLst>
                  <a:innerShdw blurRad="177800">
                    <a:schemeClr val="accent3">
                      <a:lumMod val="50000"/>
                    </a:schemeClr>
                  </a:innerShdw>
                </a:effectLst>
              </a:rPr>
              <a:t>IT Staffroom</a:t>
            </a:r>
            <a:endParaRPr lang="en-US" sz="2800" b="1" cap="none" spc="0" dirty="0">
              <a:ln w="12700">
                <a:solidFill>
                  <a:schemeClr val="accent3">
                    <a:lumMod val="50000"/>
                  </a:schemeClr>
                </a:solidFill>
                <a:prstDash val="solid"/>
              </a:ln>
              <a:effectLst>
                <a:innerShdw blurRad="177800">
                  <a:schemeClr val="accent3">
                    <a:lumMod val="50000"/>
                  </a:schemeClr>
                </a:innerShdw>
              </a:effectLst>
            </a:endParaRPr>
          </a:p>
        </p:txBody>
      </p:sp>
      <p:pic>
        <p:nvPicPr>
          <p:cNvPr id="20" name="Picture 19">
            <a:hlinkClick r:id="rId7" tooltip=" "/>
            <a:extLst>
              <a:ext uri="{FF2B5EF4-FFF2-40B4-BE49-F238E27FC236}">
                <a16:creationId xmlns:a16="http://schemas.microsoft.com/office/drawing/2014/main" id="{99E08BF6-F8C4-4767-B6AB-17534E6C26D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066112" y="2851985"/>
            <a:ext cx="1308514" cy="671566"/>
          </a:xfrm>
          <a:prstGeom prst="rect">
            <a:avLst/>
          </a:prstGeom>
        </p:spPr>
      </p:pic>
      <p:sp>
        <p:nvSpPr>
          <p:cNvPr id="25" name="Rectangle 24">
            <a:extLst>
              <a:ext uri="{FF2B5EF4-FFF2-40B4-BE49-F238E27FC236}">
                <a16:creationId xmlns:a16="http://schemas.microsoft.com/office/drawing/2014/main" id="{E7E59C4C-F312-40BF-8383-C733F7F6ABA6}"/>
              </a:ext>
            </a:extLst>
          </p:cNvPr>
          <p:cNvSpPr/>
          <p:nvPr/>
        </p:nvSpPr>
        <p:spPr>
          <a:xfrm>
            <a:off x="4546067" y="5177135"/>
            <a:ext cx="3621505" cy="307777"/>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me</a:t>
            </a:r>
          </a:p>
        </p:txBody>
      </p:sp>
      <p:pic>
        <p:nvPicPr>
          <p:cNvPr id="27" name="Picture 26">
            <a:hlinkClick r:id="rId9" tooltip=" "/>
            <a:extLst>
              <a:ext uri="{FF2B5EF4-FFF2-40B4-BE49-F238E27FC236}">
                <a16:creationId xmlns:a16="http://schemas.microsoft.com/office/drawing/2014/main" id="{B3E023CA-BBE6-43B4-BE0D-ECDEEE235AF9}"/>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9472743" y="2485831"/>
            <a:ext cx="721723" cy="667458"/>
          </a:xfrm>
          <a:prstGeom prst="rect">
            <a:avLst/>
          </a:prstGeom>
        </p:spPr>
      </p:pic>
      <p:pic>
        <p:nvPicPr>
          <p:cNvPr id="29" name="Picture 28">
            <a:hlinkClick r:id="rId11" tooltip=" "/>
            <a:extLst>
              <a:ext uri="{FF2B5EF4-FFF2-40B4-BE49-F238E27FC236}">
                <a16:creationId xmlns:a16="http://schemas.microsoft.com/office/drawing/2014/main" id="{AE058E74-35DA-4B0A-9506-90B565B2C6DD}"/>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882588" y="4275844"/>
            <a:ext cx="998598" cy="639651"/>
          </a:xfrm>
          <a:prstGeom prst="rect">
            <a:avLst/>
          </a:prstGeom>
        </p:spPr>
      </p:pic>
      <p:pic>
        <p:nvPicPr>
          <p:cNvPr id="6" name="Picture 9" descr="A picture containing drawing&#10;&#10;Description automatically generated">
            <a:extLst>
              <a:ext uri="{FF2B5EF4-FFF2-40B4-BE49-F238E27FC236}">
                <a16:creationId xmlns:a16="http://schemas.microsoft.com/office/drawing/2014/main" id="{DA230840-1030-442A-9E6B-527D1F6CF1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66212" y="3088341"/>
            <a:ext cx="2743200" cy="2743200"/>
          </a:xfrm>
          <a:prstGeom prst="rect">
            <a:avLst/>
          </a:prstGeom>
        </p:spPr>
      </p:pic>
      <p:pic>
        <p:nvPicPr>
          <p:cNvPr id="4" name="Picture 3">
            <a:hlinkClick r:id="rId14"/>
            <a:extLst>
              <a:ext uri="{FF2B5EF4-FFF2-40B4-BE49-F238E27FC236}">
                <a16:creationId xmlns:a16="http://schemas.microsoft.com/office/drawing/2014/main" id="{0685977A-7DF4-4811-BA1C-203D61E510C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44907" y="5058330"/>
            <a:ext cx="762970" cy="773211"/>
          </a:xfrm>
          <a:prstGeom prst="rect">
            <a:avLst/>
          </a:prstGeom>
        </p:spPr>
      </p:pic>
      <p:pic>
        <p:nvPicPr>
          <p:cNvPr id="12" name="Picture 11">
            <a:hlinkClick r:id="rId16"/>
            <a:extLst>
              <a:ext uri="{FF2B5EF4-FFF2-40B4-BE49-F238E27FC236}">
                <a16:creationId xmlns:a16="http://schemas.microsoft.com/office/drawing/2014/main" id="{079304B7-6B1E-49F0-838B-F479C6B708CB}"/>
              </a:ext>
            </a:extLst>
          </p:cNvPr>
          <p:cNvPicPr>
            <a:picLocks noChangeAspect="1"/>
          </p:cNvPicPr>
          <p:nvPr/>
        </p:nvPicPr>
        <p:blipFill>
          <a:blip r:embed="rId17" cstate="email">
            <a:extLs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445876" y="1904492"/>
            <a:ext cx="2156247" cy="646018"/>
          </a:xfrm>
          <a:prstGeom prst="rect">
            <a:avLst/>
          </a:prstGeom>
        </p:spPr>
      </p:pic>
      <p:pic>
        <p:nvPicPr>
          <p:cNvPr id="26" name="Picture 25" descr="Logo, company name&#10;&#10;Description automatically generated">
            <a:hlinkClick r:id="rId19"/>
            <a:extLst>
              <a:ext uri="{FF2B5EF4-FFF2-40B4-BE49-F238E27FC236}">
                <a16:creationId xmlns:a16="http://schemas.microsoft.com/office/drawing/2014/main" id="{E8746DDB-D2E5-4893-B9BF-7D0F53D3AC9E}"/>
              </a:ext>
            </a:extLst>
          </p:cNvPr>
          <p:cNvPicPr>
            <a:picLocks noChangeAspect="1"/>
          </p:cNvPicPr>
          <p:nvPr/>
        </p:nvPicPr>
        <p:blipFill>
          <a:blip r:embed="rId20" cstate="email">
            <a:extLst>
              <a:ext uri="{28A0092B-C50C-407E-A947-70E740481C1C}">
                <a14:useLocalDpi xmlns:a14="http://schemas.microsoft.com/office/drawing/2010/main"/>
              </a:ext>
              <a:ext uri="{837473B0-CC2E-450A-ABE3-18F120FF3D39}">
                <a1611:picAttrSrcUrl xmlns:a1611="http://schemas.microsoft.com/office/drawing/2016/11/main" r:id="rId21"/>
              </a:ext>
            </a:extLst>
          </a:blip>
          <a:stretch>
            <a:fillRect/>
          </a:stretch>
        </p:blipFill>
        <p:spPr>
          <a:xfrm>
            <a:off x="174879" y="5484912"/>
            <a:ext cx="1093719" cy="773211"/>
          </a:xfrm>
          <a:prstGeom prst="rect">
            <a:avLst/>
          </a:prstGeom>
          <a:solidFill>
            <a:schemeClr val="bg1"/>
          </a:solidFill>
        </p:spPr>
      </p:pic>
      <p:pic>
        <p:nvPicPr>
          <p:cNvPr id="31" name="Picture 30" descr="A picture containing text, clipart, vector graphics&#10;&#10;Description automatically generated">
            <a:hlinkClick r:id="rId22"/>
            <a:extLst>
              <a:ext uri="{FF2B5EF4-FFF2-40B4-BE49-F238E27FC236}">
                <a16:creationId xmlns:a16="http://schemas.microsoft.com/office/drawing/2014/main" id="{FA3FEE9B-8FD6-4D33-AB33-DF71A9A18C25}"/>
              </a:ext>
            </a:extLst>
          </p:cNvPr>
          <p:cNvPicPr>
            <a:picLocks noChangeAspect="1"/>
          </p:cNvPicPr>
          <p:nvPr/>
        </p:nvPicPr>
        <p:blipFill>
          <a:blip r:embed="rId23" cstate="email">
            <a:extLst>
              <a:ext uri="{28A0092B-C50C-407E-A947-70E740481C1C}">
                <a14:useLocalDpi xmlns:a14="http://schemas.microsoft.com/office/drawing/2010/main"/>
              </a:ext>
              <a:ext uri="{837473B0-CC2E-450A-ABE3-18F120FF3D39}">
                <a1611:picAttrSrcUrl xmlns:a1611="http://schemas.microsoft.com/office/drawing/2016/11/main" r:id="rId24"/>
              </a:ext>
            </a:extLst>
          </a:blip>
          <a:stretch>
            <a:fillRect/>
          </a:stretch>
        </p:blipFill>
        <p:spPr>
          <a:xfrm>
            <a:off x="3971118" y="5603717"/>
            <a:ext cx="835054" cy="639651"/>
          </a:xfrm>
          <a:prstGeom prst="rect">
            <a:avLst/>
          </a:prstGeom>
        </p:spPr>
      </p:pic>
      <p:pic>
        <p:nvPicPr>
          <p:cNvPr id="34" name="Picture 33" descr="Text&#10;&#10;Description automatically generated">
            <a:hlinkClick r:id="rId25"/>
            <a:extLst>
              <a:ext uri="{FF2B5EF4-FFF2-40B4-BE49-F238E27FC236}">
                <a16:creationId xmlns:a16="http://schemas.microsoft.com/office/drawing/2014/main" id="{2D12959A-5D4A-4AB8-815E-74679646081A}"/>
              </a:ext>
            </a:extLst>
          </p:cNvPr>
          <p:cNvPicPr>
            <a:picLocks noChangeAspect="1"/>
          </p:cNvPicPr>
          <p:nvPr/>
        </p:nvPicPr>
        <p:blipFill>
          <a:blip r:embed="rId26" cstate="email">
            <a:extLst>
              <a:ext uri="{28A0092B-C50C-407E-A947-70E740481C1C}">
                <a14:useLocalDpi xmlns:a14="http://schemas.microsoft.com/office/drawing/2010/main"/>
              </a:ext>
              <a:ext uri="{837473B0-CC2E-450A-ABE3-18F120FF3D39}">
                <a1611:picAttrSrcUrl xmlns:a1611="http://schemas.microsoft.com/office/drawing/2016/11/main" r:id="rId27"/>
              </a:ext>
            </a:extLst>
          </a:blip>
          <a:stretch>
            <a:fillRect/>
          </a:stretch>
        </p:blipFill>
        <p:spPr>
          <a:xfrm>
            <a:off x="10730830" y="5759051"/>
            <a:ext cx="968633" cy="968633"/>
          </a:xfrm>
          <a:prstGeom prst="rect">
            <a:avLst/>
          </a:prstGeom>
        </p:spPr>
      </p:pic>
      <p:sp>
        <p:nvSpPr>
          <p:cNvPr id="35" name="TextBox 34">
            <a:extLst>
              <a:ext uri="{FF2B5EF4-FFF2-40B4-BE49-F238E27FC236}">
                <a16:creationId xmlns:a16="http://schemas.microsoft.com/office/drawing/2014/main" id="{16CCC479-CF3A-4EFC-9271-23C339E270FF}"/>
              </a:ext>
            </a:extLst>
          </p:cNvPr>
          <p:cNvSpPr txBox="1"/>
          <p:nvPr/>
        </p:nvSpPr>
        <p:spPr>
          <a:xfrm>
            <a:off x="10864408" y="12617051"/>
            <a:ext cx="835055" cy="1061829"/>
          </a:xfrm>
          <a:prstGeom prst="rect">
            <a:avLst/>
          </a:prstGeom>
          <a:noFill/>
        </p:spPr>
        <p:txBody>
          <a:bodyPr wrap="square" rtlCol="0">
            <a:spAutoFit/>
          </a:bodyPr>
          <a:lstStyle/>
          <a:p>
            <a:r>
              <a:rPr lang="en-GB" sz="900">
                <a:hlinkClick r:id="rId27" tooltip="http://madamecesario.blogspot.com/2014/01/awesome-updates-to-quizlet.html"/>
              </a:rPr>
              <a:t>This Photo</a:t>
            </a:r>
            <a:r>
              <a:rPr lang="en-GB" sz="900"/>
              <a:t> by Unknown Author is licensed under </a:t>
            </a:r>
            <a:r>
              <a:rPr lang="en-GB" sz="900">
                <a:hlinkClick r:id="rId28" tooltip="https://creativecommons.org/licenses/by-nc-sa/3.0/"/>
              </a:rPr>
              <a:t>CC BY-SA-NC</a:t>
            </a:r>
            <a:endParaRPr lang="en-GB" sz="900"/>
          </a:p>
        </p:txBody>
      </p:sp>
      <p:pic>
        <p:nvPicPr>
          <p:cNvPr id="37" name="Picture 36" descr="Icon&#10;&#10;Description automatically generated">
            <a:hlinkClick r:id="rId29"/>
            <a:extLst>
              <a:ext uri="{FF2B5EF4-FFF2-40B4-BE49-F238E27FC236}">
                <a16:creationId xmlns:a16="http://schemas.microsoft.com/office/drawing/2014/main" id="{702D98FA-406A-4404-8556-9643FB10FE49}"/>
              </a:ext>
            </a:extLst>
          </p:cNvPr>
          <p:cNvPicPr>
            <a:picLocks noChangeAspect="1"/>
          </p:cNvPicPr>
          <p:nvPr/>
        </p:nvPicPr>
        <p:blipFill>
          <a:blip r:embed="rId30" cstate="email">
            <a:extLst>
              <a:ext uri="{28A0092B-C50C-407E-A947-70E740481C1C}">
                <a14:useLocalDpi xmlns:a14="http://schemas.microsoft.com/office/drawing/2010/main"/>
              </a:ext>
              <a:ext uri="{837473B0-CC2E-450A-ABE3-18F120FF3D39}">
                <a1611:picAttrSrcUrl xmlns:a1611="http://schemas.microsoft.com/office/drawing/2016/11/main" r:id="rId31"/>
              </a:ext>
            </a:extLst>
          </a:blip>
          <a:stretch>
            <a:fillRect/>
          </a:stretch>
        </p:blipFill>
        <p:spPr>
          <a:xfrm>
            <a:off x="8334141" y="6081666"/>
            <a:ext cx="1149498" cy="646018"/>
          </a:xfrm>
          <a:prstGeom prst="rect">
            <a:avLst/>
          </a:prstGeom>
        </p:spPr>
      </p:pic>
    </p:spTree>
    <p:extLst>
      <p:ext uri="{BB962C8B-B14F-4D97-AF65-F5344CB8AC3E}">
        <p14:creationId xmlns:p14="http://schemas.microsoft.com/office/powerpoint/2010/main" val="295169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a:solidFill>
                  <a:schemeClr val="accent1">
                    <a:lumMod val="50000"/>
                  </a:schemeClr>
                </a:solidFill>
                <a:latin typeface="Century Gothic" panose="020B0502020202020204" pitchFamily="34" charset="0"/>
              </a:rPr>
              <a:t>Where we are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469539"/>
              </p:ext>
            </p:extLst>
          </p:nvPr>
        </p:nvGraphicFramePr>
        <p:xfrm>
          <a:off x="1330960" y="1690688"/>
          <a:ext cx="9204959" cy="3888846"/>
        </p:xfrm>
        <a:graphic>
          <a:graphicData uri="http://schemas.openxmlformats.org/drawingml/2006/table">
            <a:tbl>
              <a:tblPr firstRow="1" firstCol="1" bandRow="1"/>
              <a:tblGrid>
                <a:gridCol w="1137440">
                  <a:extLst>
                    <a:ext uri="{9D8B030D-6E8A-4147-A177-3AD203B41FA5}">
                      <a16:colId xmlns:a16="http://schemas.microsoft.com/office/drawing/2014/main" val="697240377"/>
                    </a:ext>
                  </a:extLst>
                </a:gridCol>
                <a:gridCol w="6925098">
                  <a:extLst>
                    <a:ext uri="{9D8B030D-6E8A-4147-A177-3AD203B41FA5}">
                      <a16:colId xmlns:a16="http://schemas.microsoft.com/office/drawing/2014/main" val="2009930606"/>
                    </a:ext>
                  </a:extLst>
                </a:gridCol>
                <a:gridCol w="1142421">
                  <a:extLst>
                    <a:ext uri="{9D8B030D-6E8A-4147-A177-3AD203B41FA5}">
                      <a16:colId xmlns:a16="http://schemas.microsoft.com/office/drawing/2014/main" val="4185999015"/>
                    </a:ext>
                  </a:extLst>
                </a:gridCol>
              </a:tblGrid>
              <a:tr h="626534">
                <a:tc>
                  <a:txBody>
                    <a:bodyPr/>
                    <a:lstStyle/>
                    <a:p>
                      <a:pPr algn="ctr">
                        <a:spcAft>
                          <a:spcPts val="0"/>
                        </a:spcAft>
                      </a:pPr>
                      <a:r>
                        <a:rPr lang="en-GB" sz="1600" b="1">
                          <a:effectLst/>
                          <a:latin typeface="Century Gothic"/>
                          <a:ea typeface="Arial" panose="020B0604020202020204" pitchFamily="34" charset="0"/>
                          <a:cs typeface="Times New Roman"/>
                        </a:rPr>
                        <a:t>No / Date</a:t>
                      </a:r>
                      <a:endParaRPr lang="en-GB" sz="1600">
                        <a:effectLst/>
                        <a:latin typeface="Century Gothic"/>
                        <a:ea typeface="Arial" panose="020B0604020202020204" pitchFamily="34" charset="0"/>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n-GB" sz="1600" b="1">
                          <a:effectLst/>
                          <a:latin typeface="Century Gothic"/>
                          <a:ea typeface="Arial" panose="020B0604020202020204" pitchFamily="34" charset="0"/>
                          <a:cs typeface="Times New Roman"/>
                        </a:rPr>
                        <a:t>Workshop Title</a:t>
                      </a:r>
                      <a:endParaRPr lang="en-GB" sz="1600">
                        <a:effectLst/>
                        <a:latin typeface="Century Gothic"/>
                        <a:ea typeface="Arial" panose="020B0604020202020204" pitchFamily="34" charset="0"/>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n-GB" sz="1600" b="1">
                          <a:effectLst/>
                          <a:latin typeface="Century Gothic"/>
                          <a:ea typeface="Arial" panose="020B0604020202020204" pitchFamily="34" charset="0"/>
                          <a:cs typeface="Times New Roman"/>
                        </a:rPr>
                        <a:t>Mode of delivery</a:t>
                      </a:r>
                      <a:endParaRPr lang="en-GB" sz="1600">
                        <a:effectLst/>
                        <a:latin typeface="Century Gothic"/>
                        <a:ea typeface="Arial" panose="020B0604020202020204" pitchFamily="34" charset="0"/>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92634760"/>
                  </a:ext>
                </a:extLst>
              </a:tr>
              <a:tr h="1069445">
                <a:tc>
                  <a:txBody>
                    <a:bodyPr/>
                    <a:lstStyle/>
                    <a:p>
                      <a:pPr algn="l">
                        <a:spcAft>
                          <a:spcPts val="0"/>
                        </a:spcAft>
                      </a:pPr>
                      <a:r>
                        <a:rPr lang="en-GB" sz="1600" b="1">
                          <a:effectLst/>
                          <a:latin typeface="Century Gothic"/>
                          <a:ea typeface="Arial" panose="020B0604020202020204" pitchFamily="34" charset="0"/>
                          <a:cs typeface="Times New Roman"/>
                        </a:rPr>
                        <a:t>Session 1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en-GB" sz="1600" b="1">
                          <a:effectLst/>
                          <a:latin typeface="Century Gothic"/>
                          <a:ea typeface="Arial" panose="020B0604020202020204" pitchFamily="34" charset="0"/>
                          <a:cs typeface="Times New Roman"/>
                        </a:rPr>
                        <a:t>Content and engagement PowerPoint -</a:t>
                      </a:r>
                      <a:r>
                        <a:rPr lang="en-GB" sz="1400">
                          <a:effectLst/>
                          <a:latin typeface="Century Gothic"/>
                          <a:ea typeface="Arial" panose="020B0604020202020204" pitchFamily="34" charset="0"/>
                          <a:cs typeface="Times New Roman"/>
                        </a:rPr>
                        <a:t>Creating compelling online content</a:t>
                      </a:r>
                      <a:endParaRPr lang="en-GB" sz="1600">
                        <a:effectLst/>
                        <a:latin typeface="Century Gothic"/>
                        <a:ea typeface="Arial" panose="020B0604020202020204" pitchFamily="34" charset="0"/>
                        <a:cs typeface="Times New Roman"/>
                      </a:endParaRPr>
                    </a:p>
                    <a:p>
                      <a:pPr algn="l">
                        <a:spcAft>
                          <a:spcPts val="0"/>
                        </a:spcAft>
                      </a:pPr>
                      <a:endParaRPr lang="en-GB" sz="1600" b="1">
                        <a:effectLst/>
                        <a:latin typeface="Century Gothic"/>
                        <a:ea typeface="Arial" panose="020B0604020202020204" pitchFamily="34" charset="0"/>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rowSpan="3">
                  <a:txBody>
                    <a:bodyPr/>
                    <a:lstStyle/>
                    <a:p>
                      <a:pPr algn="l">
                        <a:spcAft>
                          <a:spcPts val="0"/>
                        </a:spcAft>
                      </a:pPr>
                      <a:endParaRPr lang="en-GB" sz="1600" dirty="0">
                        <a:effectLst/>
                        <a:latin typeface="Century Gothic"/>
                        <a:ea typeface="Arial" panose="020B0604020202020204" pitchFamily="34" charset="0"/>
                        <a:cs typeface="Times New Roman"/>
                      </a:endParaRPr>
                    </a:p>
                    <a:p>
                      <a:pPr algn="ctr">
                        <a:spcAft>
                          <a:spcPts val="0"/>
                        </a:spcAft>
                      </a:pPr>
                      <a:endParaRPr lang="en-GB" sz="1600" dirty="0">
                        <a:effectLst/>
                        <a:latin typeface="Century Gothic"/>
                        <a:ea typeface="Arial" panose="020B0604020202020204" pitchFamily="34" charset="0"/>
                        <a:cs typeface="Times New Roman"/>
                      </a:endParaRPr>
                    </a:p>
                    <a:p>
                      <a:pPr algn="ctr">
                        <a:spcAft>
                          <a:spcPts val="0"/>
                        </a:spcAft>
                      </a:pPr>
                      <a:endParaRPr lang="en-GB" sz="1600" b="1" dirty="0">
                        <a:effectLst/>
                        <a:latin typeface="Century Gothic"/>
                        <a:ea typeface="Arial" panose="020B0604020202020204" pitchFamily="34" charset="0"/>
                        <a:cs typeface="Times New Roman"/>
                      </a:endParaRPr>
                    </a:p>
                    <a:p>
                      <a:pPr algn="ctr">
                        <a:spcAft>
                          <a:spcPts val="0"/>
                        </a:spcAft>
                      </a:pPr>
                      <a:endParaRPr lang="en-GB" sz="1600" b="1" dirty="0">
                        <a:effectLst/>
                        <a:latin typeface="Century Gothic"/>
                        <a:ea typeface="Arial" panose="020B0604020202020204" pitchFamily="34" charset="0"/>
                        <a:cs typeface="Times New Roman"/>
                      </a:endParaRPr>
                    </a:p>
                    <a:p>
                      <a:pPr algn="ctr">
                        <a:spcAft>
                          <a:spcPts val="0"/>
                        </a:spcAft>
                      </a:pPr>
                      <a:endParaRPr lang="en-GB" sz="1600" b="1" dirty="0">
                        <a:effectLst/>
                        <a:latin typeface="Century Gothic"/>
                        <a:ea typeface="Arial" panose="020B0604020202020204" pitchFamily="34" charset="0"/>
                        <a:cs typeface="Times New Roman"/>
                      </a:endParaRPr>
                    </a:p>
                    <a:p>
                      <a:pPr algn="ctr">
                        <a:spcAft>
                          <a:spcPts val="0"/>
                        </a:spcAft>
                      </a:pPr>
                      <a:r>
                        <a:rPr lang="en-GB" sz="1600" b="1" dirty="0">
                          <a:effectLst/>
                          <a:latin typeface="Century Gothic"/>
                          <a:ea typeface="Arial" panose="020B0604020202020204" pitchFamily="34" charset="0"/>
                          <a:cs typeface="Times New Roman"/>
                        </a:rPr>
                        <a:t>On-line (Microsoft Teams)</a:t>
                      </a:r>
                    </a:p>
                    <a:p>
                      <a:pPr algn="ctr">
                        <a:spcAft>
                          <a:spcPts val="0"/>
                        </a:spcAft>
                      </a:pPr>
                      <a:endParaRPr lang="en-GB" sz="1600" b="1" dirty="0">
                        <a:effectLst/>
                        <a:latin typeface="Century Gothic"/>
                        <a:ea typeface="Arial" panose="020B0604020202020204" pitchFamily="34" charset="0"/>
                        <a:cs typeface="Times New Roman"/>
                      </a:endParaRPr>
                    </a:p>
                    <a:p>
                      <a:pPr algn="ctr">
                        <a:spcAft>
                          <a:spcPts val="0"/>
                        </a:spcAft>
                      </a:pPr>
                      <a:r>
                        <a:rPr lang="en-GB" sz="1600" b="1" dirty="0">
                          <a:effectLst/>
                          <a:latin typeface="Century Gothic"/>
                          <a:ea typeface="Arial" panose="020B0604020202020204" pitchFamily="34" charset="0"/>
                          <a:cs typeface="Times New Roman"/>
                        </a:rPr>
                        <a:t>Face –to-face</a:t>
                      </a:r>
                    </a:p>
                    <a:p>
                      <a:pPr algn="ctr">
                        <a:spcAft>
                          <a:spcPts val="0"/>
                        </a:spcAft>
                      </a:pPr>
                      <a:endParaRPr lang="en-GB" sz="1600" b="1" dirty="0">
                        <a:effectLst/>
                        <a:latin typeface="Century Gothic"/>
                        <a:ea typeface="Arial" panose="020B0604020202020204" pitchFamily="34" charset="0"/>
                        <a:cs typeface="Times New Roman"/>
                      </a:endParaRPr>
                    </a:p>
                    <a:p>
                      <a:pPr algn="ctr">
                        <a:spcAft>
                          <a:spcPts val="0"/>
                        </a:spcAft>
                      </a:pPr>
                      <a:r>
                        <a:rPr lang="en-GB" sz="1600" b="1" dirty="0">
                          <a:effectLst/>
                          <a:latin typeface="Century Gothic"/>
                          <a:ea typeface="Arial" panose="020B0604020202020204" pitchFamily="34" charset="0"/>
                          <a:cs typeface="Times New Roman"/>
                        </a:rPr>
                        <a:t>Teams</a:t>
                      </a:r>
                      <a:endParaRPr lang="en-GB" sz="1600" dirty="0">
                        <a:effectLst/>
                        <a:latin typeface="Century Gothic"/>
                        <a:ea typeface="Arial" panose="020B0604020202020204" pitchFamily="34" charset="0"/>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68424697"/>
                  </a:ext>
                </a:extLst>
              </a:tr>
              <a:tr h="939801">
                <a:tc>
                  <a:txBody>
                    <a:bodyPr/>
                    <a:lstStyle/>
                    <a:p>
                      <a:pPr algn="l">
                        <a:spcAft>
                          <a:spcPts val="0"/>
                        </a:spcAft>
                      </a:pPr>
                      <a:r>
                        <a:rPr lang="en-GB" sz="1600" b="1" dirty="0">
                          <a:effectLst/>
                          <a:latin typeface="Century Gothic"/>
                          <a:ea typeface="Arial" panose="020B0604020202020204" pitchFamily="34" charset="0"/>
                          <a:cs typeface="Times New Roman"/>
                        </a:rPr>
                        <a:t>Session 2</a:t>
                      </a:r>
                      <a:endParaRPr lang="en-GB" sz="1600" dirty="0">
                        <a:effectLst/>
                        <a:latin typeface="Century Gothic"/>
                        <a:ea typeface="Arial" panose="020B0604020202020204" pitchFamily="34" charset="0"/>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lvl="0" algn="l">
                        <a:spcAft>
                          <a:spcPts val="0"/>
                        </a:spcAft>
                        <a:buNone/>
                      </a:pPr>
                      <a:r>
                        <a:rPr lang="en-GB" sz="1600" b="1" i="0" u="none" strike="noStrike" noProof="0">
                          <a:effectLst/>
                          <a:latin typeface="Century Gothic"/>
                        </a:rPr>
                        <a:t>What does good look like - asynchronous learning?</a:t>
                      </a:r>
                      <a:endParaRPr lang="en-GB" sz="1600" b="1">
                        <a:effectLst/>
                        <a:latin typeface="Century Gothic"/>
                        <a:cs typeface="Times New Roman"/>
                      </a:endParaRPr>
                    </a:p>
                    <a:p>
                      <a:pPr lvl="0" algn="ctr">
                        <a:spcAft>
                          <a:spcPts val="0"/>
                        </a:spcAft>
                        <a:buNone/>
                      </a:pPr>
                      <a:r>
                        <a:rPr lang="en-GB" sz="1600" b="1">
                          <a:effectLst/>
                          <a:latin typeface="Century Gothic"/>
                          <a:ea typeface="Arial" panose="020B0604020202020204" pitchFamily="34" charset="0"/>
                          <a:cs typeface="Times New Roman"/>
                        </a:rPr>
                        <a:t>or </a:t>
                      </a:r>
                    </a:p>
                    <a:p>
                      <a:pPr lvl="0" algn="l">
                        <a:spcAft>
                          <a:spcPts val="0"/>
                        </a:spcAft>
                        <a:buNone/>
                      </a:pPr>
                      <a:r>
                        <a:rPr lang="en-GB" sz="1600" b="1">
                          <a:effectLst/>
                          <a:latin typeface="Century Gothic"/>
                          <a:ea typeface="Arial" panose="020B0604020202020204" pitchFamily="34" charset="0"/>
                          <a:cs typeface="Times New Roman"/>
                        </a:rPr>
                        <a:t>What does good look like - synchronous learning?</a:t>
                      </a:r>
                      <a:endParaRPr lang="en-GB" sz="1600">
                        <a:latin typeface="Century Gothic"/>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endParaRPr lang="en-GB"/>
                    </a:p>
                  </a:txBody>
                  <a:tcPr/>
                </a:tc>
                <a:extLst>
                  <a:ext uri="{0D108BD9-81ED-4DB2-BD59-A6C34878D82A}">
                    <a16:rowId xmlns:a16="http://schemas.microsoft.com/office/drawing/2014/main" val="4204810687"/>
                  </a:ext>
                </a:extLst>
              </a:tr>
              <a:tr h="1253066">
                <a:tc>
                  <a:txBody>
                    <a:bodyPr/>
                    <a:lstStyle/>
                    <a:p>
                      <a:pPr algn="l">
                        <a:spcAft>
                          <a:spcPts val="0"/>
                        </a:spcAft>
                      </a:pPr>
                      <a:r>
                        <a:rPr lang="en-GB" sz="1600" b="1" dirty="0">
                          <a:effectLst/>
                          <a:latin typeface="Century Gothic"/>
                          <a:ea typeface="Arial" panose="020B0604020202020204" pitchFamily="34" charset="0"/>
                          <a:cs typeface="Times New Roman"/>
                        </a:rPr>
                        <a:t>Then… </a:t>
                      </a:r>
                    </a:p>
                    <a:p>
                      <a:pPr lvl="0" algn="l">
                        <a:spcAft>
                          <a:spcPts val="0"/>
                        </a:spcAft>
                        <a:buNone/>
                      </a:pPr>
                      <a:endParaRPr lang="en-GB" sz="1600" b="1" dirty="0">
                        <a:effectLst/>
                        <a:latin typeface="Century Gothic"/>
                        <a:ea typeface="Arial" panose="020B0604020202020204" pitchFamily="34" charset="0"/>
                        <a:cs typeface="Times New Roman"/>
                      </a:endParaRPr>
                    </a:p>
                    <a:p>
                      <a:pPr lvl="0" algn="l">
                        <a:spcAft>
                          <a:spcPts val="0"/>
                        </a:spcAft>
                        <a:buNone/>
                      </a:pPr>
                      <a:endParaRPr lang="en-GB" sz="1600" b="1" dirty="0">
                        <a:effectLst/>
                        <a:latin typeface="Century Gothic"/>
                        <a:ea typeface="Arial" panose="020B0604020202020204" pitchFamily="34" charset="0"/>
                        <a:cs typeface="Times New Roman"/>
                      </a:endParaRPr>
                    </a:p>
                    <a:p>
                      <a:pPr lvl="0" algn="l">
                        <a:spcAft>
                          <a:spcPts val="0"/>
                        </a:spcAft>
                        <a:buNone/>
                      </a:pPr>
                      <a:r>
                        <a:rPr lang="en-GB" sz="1600" b="1" dirty="0">
                          <a:effectLst/>
                          <a:latin typeface="Century Gothic"/>
                          <a:ea typeface="Arial" panose="020B0604020202020204" pitchFamily="34" charset="0"/>
                          <a:cs typeface="Times New Roman"/>
                        </a:rPr>
                        <a:t>Now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a:spcAft>
                          <a:spcPts val="0"/>
                        </a:spcAft>
                      </a:pPr>
                      <a:r>
                        <a:rPr lang="en-GB" sz="1600" b="1" dirty="0">
                          <a:effectLst/>
                          <a:latin typeface="Century Gothic"/>
                          <a:ea typeface="Arial" panose="020B0604020202020204" pitchFamily="34" charset="0"/>
                          <a:cs typeface="Times New Roman"/>
                        </a:rPr>
                        <a:t>Training and development at your school/college</a:t>
                      </a:r>
                    </a:p>
                    <a:p>
                      <a:pPr lvl="0" algn="l">
                        <a:spcAft>
                          <a:spcPts val="0"/>
                        </a:spcAft>
                        <a:buNone/>
                      </a:pPr>
                      <a:endParaRPr lang="en-GB" sz="1600" b="1" dirty="0">
                        <a:effectLst/>
                        <a:latin typeface="Century Gothic"/>
                        <a:cs typeface="Times New Roman"/>
                      </a:endParaRPr>
                    </a:p>
                    <a:p>
                      <a:pPr lvl="0" algn="l">
                        <a:spcAft>
                          <a:spcPts val="0"/>
                        </a:spcAft>
                        <a:buNone/>
                      </a:pPr>
                      <a:endParaRPr lang="en-GB" sz="1600" b="1" dirty="0">
                        <a:effectLst/>
                        <a:latin typeface="Century Gothic"/>
                        <a:cs typeface="Times New Roman"/>
                      </a:endParaRPr>
                    </a:p>
                    <a:p>
                      <a:pPr lvl="0" algn="l">
                        <a:spcAft>
                          <a:spcPts val="0"/>
                        </a:spcAft>
                        <a:buNone/>
                      </a:pPr>
                      <a:r>
                        <a:rPr lang="en-GB" sz="1600" b="1" dirty="0">
                          <a:effectLst/>
                          <a:latin typeface="Century Gothic"/>
                          <a:cs typeface="Times New Roman"/>
                        </a:rPr>
                        <a:t>Planning for assessment of learning</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endParaRPr lang="en-GB"/>
                    </a:p>
                  </a:txBody>
                  <a:tcPr/>
                </a:tc>
                <a:extLst>
                  <a:ext uri="{0D108BD9-81ED-4DB2-BD59-A6C34878D82A}">
                    <a16:rowId xmlns:a16="http://schemas.microsoft.com/office/drawing/2014/main" val="3658559060"/>
                  </a:ext>
                </a:extLst>
              </a:tr>
            </a:tbl>
          </a:graphicData>
        </a:graphic>
      </p:graphicFrame>
    </p:spTree>
    <p:extLst>
      <p:ext uri="{BB962C8B-B14F-4D97-AF65-F5344CB8AC3E}">
        <p14:creationId xmlns:p14="http://schemas.microsoft.com/office/powerpoint/2010/main" val="2571476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6CE5-C4B5-448E-AFEB-C48CFFA31B1C}"/>
              </a:ext>
            </a:extLst>
          </p:cNvPr>
          <p:cNvSpPr>
            <a:spLocks noGrp="1"/>
          </p:cNvSpPr>
          <p:nvPr>
            <p:ph type="title"/>
          </p:nvPr>
        </p:nvSpPr>
        <p:spPr/>
        <p:txBody>
          <a:bodyPr/>
          <a:lstStyle/>
          <a:p>
            <a:r>
              <a:rPr lang="en-GB" b="1" dirty="0">
                <a:solidFill>
                  <a:schemeClr val="accent1">
                    <a:lumMod val="50000"/>
                  </a:schemeClr>
                </a:solidFill>
                <a:latin typeface="Century Gothic"/>
              </a:rPr>
              <a:t>Collaboration tools</a:t>
            </a:r>
            <a:endParaRPr lang="en-GB" b="1" dirty="0">
              <a:solidFill>
                <a:schemeClr val="accent1">
                  <a:lumMod val="50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C5D9274-2F93-4C52-B7C2-347543120146}"/>
              </a:ext>
            </a:extLst>
          </p:cNvPr>
          <p:cNvSpPr>
            <a:spLocks noGrp="1"/>
          </p:cNvSpPr>
          <p:nvPr>
            <p:ph idx="1"/>
          </p:nvPr>
        </p:nvSpPr>
        <p:spPr/>
        <p:txBody>
          <a:bodyPr>
            <a:normAutofit/>
          </a:bodyPr>
          <a:lstStyle/>
          <a:p>
            <a:r>
              <a:rPr lang="en-GB" sz="2400" dirty="0">
                <a:solidFill>
                  <a:schemeClr val="accent1">
                    <a:lumMod val="50000"/>
                  </a:schemeClr>
                </a:solidFill>
                <a:latin typeface="Century Gothic" panose="020B0502020202020204" pitchFamily="34" charset="0"/>
              </a:rPr>
              <a:t>Collaboration is proven to deepen understanding</a:t>
            </a:r>
          </a:p>
          <a:p>
            <a:r>
              <a:rPr lang="en-GB" sz="2400" dirty="0">
                <a:solidFill>
                  <a:schemeClr val="accent1">
                    <a:lumMod val="50000"/>
                  </a:schemeClr>
                </a:solidFill>
                <a:latin typeface="Century Gothic" panose="020B0502020202020204" pitchFamily="34" charset="0"/>
              </a:rPr>
              <a:t>Collaboration can build problem solving skills</a:t>
            </a:r>
          </a:p>
          <a:p>
            <a:r>
              <a:rPr lang="en-GB" sz="2400" dirty="0">
                <a:solidFill>
                  <a:schemeClr val="accent1">
                    <a:lumMod val="50000"/>
                  </a:schemeClr>
                </a:solidFill>
                <a:latin typeface="Century Gothic" panose="020B0502020202020204" pitchFamily="34" charset="0"/>
              </a:rPr>
              <a:t>Gives students the opportunity to develop their employability skills such as team working, communication and accountability</a:t>
            </a:r>
          </a:p>
          <a:p>
            <a:r>
              <a:rPr lang="en-GB" sz="2400" dirty="0">
                <a:solidFill>
                  <a:schemeClr val="accent1">
                    <a:lumMod val="50000"/>
                  </a:schemeClr>
                </a:solidFill>
                <a:latin typeface="Century Gothic" panose="020B0502020202020204" pitchFamily="34" charset="0"/>
              </a:rPr>
              <a:t>Students have different skills and knowledge and these can be used to enhance learning when they collaborate and allow for peer led teaching</a:t>
            </a:r>
          </a:p>
          <a:p>
            <a:r>
              <a:rPr lang="en-GB" sz="2400" dirty="0">
                <a:solidFill>
                  <a:schemeClr val="accent1">
                    <a:lumMod val="50000"/>
                  </a:schemeClr>
                </a:solidFill>
                <a:latin typeface="Century Gothic" panose="020B0502020202020204" pitchFamily="34" charset="0"/>
              </a:rPr>
              <a:t>Small group collaboration allows students to engage, and gives them the opportunity to express their own ideas and develop their confidence. It gives a sense of belonging and being part of something.</a:t>
            </a:r>
          </a:p>
        </p:txBody>
      </p:sp>
    </p:spTree>
    <p:extLst>
      <p:ext uri="{BB962C8B-B14F-4D97-AF65-F5344CB8AC3E}">
        <p14:creationId xmlns:p14="http://schemas.microsoft.com/office/powerpoint/2010/main" val="1981872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591E83-1D9F-445E-A8B8-835387E0E0BE}"/>
              </a:ext>
            </a:extLst>
          </p:cNvPr>
          <p:cNvSpPr>
            <a:spLocks noGrp="1"/>
          </p:cNvSpPr>
          <p:nvPr>
            <p:ph type="body" idx="1"/>
          </p:nvPr>
        </p:nvSpPr>
        <p:spPr/>
        <p:txBody>
          <a:bodyPr/>
          <a:lstStyle/>
          <a:p>
            <a:r>
              <a:rPr lang="en-GB" dirty="0">
                <a:solidFill>
                  <a:schemeClr val="accent1">
                    <a:lumMod val="50000"/>
                  </a:schemeClr>
                </a:solidFill>
                <a:latin typeface="Century Gothic" panose="020B0502020202020204" pitchFamily="34" charset="0"/>
              </a:rPr>
              <a:t>Pros</a:t>
            </a:r>
          </a:p>
        </p:txBody>
      </p:sp>
      <p:sp>
        <p:nvSpPr>
          <p:cNvPr id="7" name="Content Placeholder 6">
            <a:extLst>
              <a:ext uri="{FF2B5EF4-FFF2-40B4-BE49-F238E27FC236}">
                <a16:creationId xmlns:a16="http://schemas.microsoft.com/office/drawing/2014/main" id="{1734191C-A280-435B-983A-EF2ACA9ACCB4}"/>
              </a:ext>
            </a:extLst>
          </p:cNvPr>
          <p:cNvSpPr>
            <a:spLocks noGrp="1"/>
          </p:cNvSpPr>
          <p:nvPr>
            <p:ph sz="half" idx="2"/>
          </p:nvPr>
        </p:nvSpPr>
        <p:spPr/>
        <p:txBody>
          <a:bodyPr/>
          <a:lstStyle/>
          <a:p>
            <a:r>
              <a:rPr lang="en-GB" dirty="0">
                <a:solidFill>
                  <a:schemeClr val="accent1">
                    <a:lumMod val="50000"/>
                  </a:schemeClr>
                </a:solidFill>
                <a:latin typeface="Century Gothic" panose="020B0502020202020204" pitchFamily="34" charset="0"/>
              </a:rPr>
              <a:t>Easy to use</a:t>
            </a:r>
          </a:p>
          <a:p>
            <a:r>
              <a:rPr lang="en-GB" dirty="0">
                <a:solidFill>
                  <a:schemeClr val="accent1">
                    <a:lumMod val="50000"/>
                  </a:schemeClr>
                </a:solidFill>
                <a:latin typeface="Century Gothic" panose="020B0502020202020204" pitchFamily="34" charset="0"/>
              </a:rPr>
              <a:t>Visual </a:t>
            </a:r>
          </a:p>
          <a:p>
            <a:r>
              <a:rPr lang="en-GB" dirty="0">
                <a:solidFill>
                  <a:schemeClr val="accent1">
                    <a:lumMod val="50000"/>
                  </a:schemeClr>
                </a:solidFill>
                <a:latin typeface="Century Gothic" panose="020B0502020202020204" pitchFamily="34" charset="0"/>
              </a:rPr>
              <a:t>Immediate </a:t>
            </a:r>
          </a:p>
          <a:p>
            <a:r>
              <a:rPr lang="en-GB" dirty="0">
                <a:solidFill>
                  <a:schemeClr val="accent1">
                    <a:lumMod val="50000"/>
                  </a:schemeClr>
                </a:solidFill>
                <a:latin typeface="Century Gothic" panose="020B0502020202020204" pitchFamily="34" charset="0"/>
              </a:rPr>
              <a:t>Embeddable</a:t>
            </a:r>
          </a:p>
          <a:p>
            <a:r>
              <a:rPr lang="en-GB" dirty="0">
                <a:solidFill>
                  <a:schemeClr val="accent1">
                    <a:lumMod val="50000"/>
                  </a:schemeClr>
                </a:solidFill>
                <a:latin typeface="Century Gothic" panose="020B0502020202020204" pitchFamily="34" charset="0"/>
              </a:rPr>
              <a:t>Brief responses tool (one word)</a:t>
            </a:r>
          </a:p>
        </p:txBody>
      </p:sp>
      <p:sp>
        <p:nvSpPr>
          <p:cNvPr id="8" name="Text Placeholder 7">
            <a:extLst>
              <a:ext uri="{FF2B5EF4-FFF2-40B4-BE49-F238E27FC236}">
                <a16:creationId xmlns:a16="http://schemas.microsoft.com/office/drawing/2014/main" id="{FCA2D97C-590C-40FE-A9AB-7304994813D1}"/>
              </a:ext>
            </a:extLst>
          </p:cNvPr>
          <p:cNvSpPr>
            <a:spLocks noGrp="1"/>
          </p:cNvSpPr>
          <p:nvPr>
            <p:ph type="body" sz="quarter" idx="3"/>
          </p:nvPr>
        </p:nvSpPr>
        <p:spPr/>
        <p:txBody>
          <a:bodyPr/>
          <a:lstStyle/>
          <a:p>
            <a:r>
              <a:rPr lang="en-GB" dirty="0">
                <a:solidFill>
                  <a:schemeClr val="accent1">
                    <a:lumMod val="50000"/>
                  </a:schemeClr>
                </a:solidFill>
                <a:latin typeface="Century Gothic" panose="020B0502020202020204" pitchFamily="34" charset="0"/>
              </a:rPr>
              <a:t>Uses</a:t>
            </a:r>
          </a:p>
        </p:txBody>
      </p:sp>
      <p:sp>
        <p:nvSpPr>
          <p:cNvPr id="9" name="Content Placeholder 8">
            <a:extLst>
              <a:ext uri="{FF2B5EF4-FFF2-40B4-BE49-F238E27FC236}">
                <a16:creationId xmlns:a16="http://schemas.microsoft.com/office/drawing/2014/main" id="{93B9CCA6-AF22-4F32-9FE5-75B226D193FC}"/>
              </a:ext>
            </a:extLst>
          </p:cNvPr>
          <p:cNvSpPr>
            <a:spLocks noGrp="1"/>
          </p:cNvSpPr>
          <p:nvPr>
            <p:ph sz="quarter" idx="4"/>
          </p:nvPr>
        </p:nvSpPr>
        <p:spPr/>
        <p:txBody>
          <a:bodyPr/>
          <a:lstStyle/>
          <a:p>
            <a:r>
              <a:rPr lang="en-GB" dirty="0">
                <a:solidFill>
                  <a:schemeClr val="accent1">
                    <a:lumMod val="50000"/>
                  </a:schemeClr>
                </a:solidFill>
                <a:latin typeface="Century Gothic" panose="020B0502020202020204" pitchFamily="34" charset="0"/>
              </a:rPr>
              <a:t>Initial thoughts</a:t>
            </a:r>
          </a:p>
          <a:p>
            <a:r>
              <a:rPr lang="en-GB" dirty="0">
                <a:solidFill>
                  <a:schemeClr val="accent1">
                    <a:lumMod val="50000"/>
                  </a:schemeClr>
                </a:solidFill>
                <a:latin typeface="Century Gothic" panose="020B0502020202020204" pitchFamily="34" charset="0"/>
              </a:rPr>
              <a:t>Word association</a:t>
            </a:r>
          </a:p>
          <a:p>
            <a:r>
              <a:rPr lang="en-GB" dirty="0">
                <a:solidFill>
                  <a:schemeClr val="accent1">
                    <a:lumMod val="50000"/>
                  </a:schemeClr>
                </a:solidFill>
                <a:latin typeface="Century Gothic" panose="020B0502020202020204" pitchFamily="34" charset="0"/>
              </a:rPr>
              <a:t>Level of knowledge</a:t>
            </a:r>
          </a:p>
          <a:p>
            <a:r>
              <a:rPr lang="en-GB" dirty="0">
                <a:solidFill>
                  <a:schemeClr val="accent1">
                    <a:lumMod val="50000"/>
                  </a:schemeClr>
                </a:solidFill>
                <a:latin typeface="Century Gothic" panose="020B0502020202020204" pitchFamily="34" charset="0"/>
              </a:rPr>
              <a:t>Online brainstorming </a:t>
            </a:r>
          </a:p>
          <a:p>
            <a:r>
              <a:rPr lang="en-GB" dirty="0">
                <a:solidFill>
                  <a:schemeClr val="accent1">
                    <a:lumMod val="50000"/>
                  </a:schemeClr>
                </a:solidFill>
                <a:latin typeface="Century Gothic" panose="020B0502020202020204" pitchFamily="34" charset="0"/>
              </a:rPr>
              <a:t>Classroom feedback </a:t>
            </a:r>
          </a:p>
          <a:p>
            <a:r>
              <a:rPr lang="en-GB" dirty="0">
                <a:solidFill>
                  <a:schemeClr val="accent1">
                    <a:lumMod val="50000"/>
                  </a:schemeClr>
                </a:solidFill>
                <a:latin typeface="Century Gothic" panose="020B0502020202020204" pitchFamily="34" charset="0"/>
              </a:rPr>
              <a:t>Opinion gathering</a:t>
            </a:r>
          </a:p>
        </p:txBody>
      </p:sp>
      <p:pic>
        <p:nvPicPr>
          <p:cNvPr id="1026" name="Picture 2" descr="Return to AnswerGarden Home and start an online interactive brainstorm">
            <a:hlinkClick r:id="rId3"/>
            <a:extLst>
              <a:ext uri="{FF2B5EF4-FFF2-40B4-BE49-F238E27FC236}">
                <a16:creationId xmlns:a16="http://schemas.microsoft.com/office/drawing/2014/main" id="{0A5ABDC0-2656-40B2-A608-82F9712995B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6612" y="436109"/>
            <a:ext cx="6562473" cy="124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02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5DD7E9-AC92-4AA1-8E53-5A8EAE50EA83}"/>
              </a:ext>
            </a:extLst>
          </p:cNvPr>
          <p:cNvSpPr>
            <a:spLocks noGrp="1"/>
          </p:cNvSpPr>
          <p:nvPr>
            <p:ph type="body" idx="1"/>
          </p:nvPr>
        </p:nvSpPr>
        <p:spPr/>
        <p:txBody>
          <a:bodyPr/>
          <a:lstStyle/>
          <a:p>
            <a:r>
              <a:rPr lang="en-GB" dirty="0">
                <a:solidFill>
                  <a:schemeClr val="accent1">
                    <a:lumMod val="50000"/>
                  </a:schemeClr>
                </a:solidFill>
                <a:latin typeface="Century Gothic" panose="020B0502020202020204" pitchFamily="34" charset="0"/>
              </a:rPr>
              <a:t>Pros</a:t>
            </a:r>
          </a:p>
        </p:txBody>
      </p:sp>
      <p:sp>
        <p:nvSpPr>
          <p:cNvPr id="9" name="Content Placeholder 8">
            <a:extLst>
              <a:ext uri="{FF2B5EF4-FFF2-40B4-BE49-F238E27FC236}">
                <a16:creationId xmlns:a16="http://schemas.microsoft.com/office/drawing/2014/main" id="{281F9220-08B0-4E95-91D6-88D2D24B93B5}"/>
              </a:ext>
            </a:extLst>
          </p:cNvPr>
          <p:cNvSpPr>
            <a:spLocks noGrp="1"/>
          </p:cNvSpPr>
          <p:nvPr>
            <p:ph sz="half" idx="2"/>
          </p:nvPr>
        </p:nvSpPr>
        <p:spPr/>
        <p:txBody>
          <a:bodyPr>
            <a:normAutofit fontScale="70000" lnSpcReduction="20000"/>
          </a:bodyPr>
          <a:lstStyle/>
          <a:p>
            <a:r>
              <a:rPr lang="en-GB" dirty="0">
                <a:solidFill>
                  <a:schemeClr val="accent1">
                    <a:lumMod val="50000"/>
                  </a:schemeClr>
                </a:solidFill>
                <a:latin typeface="Century Gothic" panose="020B0502020202020204" pitchFamily="34" charset="0"/>
              </a:rPr>
              <a:t>Fun and interactive </a:t>
            </a:r>
          </a:p>
          <a:p>
            <a:r>
              <a:rPr lang="en-GB" dirty="0">
                <a:solidFill>
                  <a:schemeClr val="accent1">
                    <a:lumMod val="50000"/>
                  </a:schemeClr>
                </a:solidFill>
                <a:latin typeface="Century Gothic" panose="020B0502020202020204" pitchFamily="34" charset="0"/>
              </a:rPr>
              <a:t>Range of different boards and formats</a:t>
            </a:r>
          </a:p>
          <a:p>
            <a:r>
              <a:rPr lang="en-GB" dirty="0">
                <a:solidFill>
                  <a:schemeClr val="accent1">
                    <a:lumMod val="50000"/>
                  </a:schemeClr>
                </a:solidFill>
                <a:latin typeface="Century Gothic" panose="020B0502020202020204" pitchFamily="34" charset="0"/>
              </a:rPr>
              <a:t>Real time updating</a:t>
            </a:r>
          </a:p>
          <a:p>
            <a:r>
              <a:rPr lang="en-GB" dirty="0">
                <a:solidFill>
                  <a:schemeClr val="accent1">
                    <a:lumMod val="50000"/>
                  </a:schemeClr>
                </a:solidFill>
                <a:latin typeface="Century Gothic" panose="020B0502020202020204" pitchFamily="34" charset="0"/>
              </a:rPr>
              <a:t>Inbuilt accessibility features</a:t>
            </a:r>
          </a:p>
          <a:p>
            <a:r>
              <a:rPr lang="en-GB" dirty="0">
                <a:solidFill>
                  <a:schemeClr val="accent1">
                    <a:lumMod val="50000"/>
                  </a:schemeClr>
                </a:solidFill>
                <a:latin typeface="Century Gothic" panose="020B0502020202020204" pitchFamily="34" charset="0"/>
              </a:rPr>
              <a:t>Mobile app</a:t>
            </a:r>
          </a:p>
          <a:p>
            <a:r>
              <a:rPr lang="en-GB" dirty="0">
                <a:solidFill>
                  <a:schemeClr val="accent1">
                    <a:lumMod val="50000"/>
                  </a:schemeClr>
                </a:solidFill>
                <a:latin typeface="Century Gothic" panose="020B0502020202020204" pitchFamily="34" charset="0"/>
              </a:rPr>
              <a:t>Get a school account – unlimited boards</a:t>
            </a:r>
          </a:p>
          <a:p>
            <a:r>
              <a:rPr lang="en-GB" dirty="0">
                <a:solidFill>
                  <a:schemeClr val="accent1">
                    <a:lumMod val="50000"/>
                  </a:schemeClr>
                </a:solidFill>
                <a:latin typeface="Century Gothic" panose="020B0502020202020204" pitchFamily="34" charset="0"/>
              </a:rPr>
              <a:t>Create boards, share link with students (URL or QR code) </a:t>
            </a:r>
          </a:p>
          <a:p>
            <a:r>
              <a:rPr lang="en-GB" dirty="0">
                <a:solidFill>
                  <a:schemeClr val="accent1">
                    <a:lumMod val="50000"/>
                  </a:schemeClr>
                </a:solidFill>
                <a:latin typeface="Century Gothic" panose="020B0502020202020204" pitchFamily="34" charset="0"/>
              </a:rPr>
              <a:t>Can download boards as images/pdfs </a:t>
            </a:r>
          </a:p>
        </p:txBody>
      </p:sp>
      <p:sp>
        <p:nvSpPr>
          <p:cNvPr id="10" name="Text Placeholder 9">
            <a:extLst>
              <a:ext uri="{FF2B5EF4-FFF2-40B4-BE49-F238E27FC236}">
                <a16:creationId xmlns:a16="http://schemas.microsoft.com/office/drawing/2014/main" id="{291C450B-AE16-4181-BD76-B78000CB9B61}"/>
              </a:ext>
            </a:extLst>
          </p:cNvPr>
          <p:cNvSpPr>
            <a:spLocks noGrp="1"/>
          </p:cNvSpPr>
          <p:nvPr>
            <p:ph type="body" sz="quarter" idx="3"/>
          </p:nvPr>
        </p:nvSpPr>
        <p:spPr/>
        <p:txBody>
          <a:bodyPr/>
          <a:lstStyle/>
          <a:p>
            <a:r>
              <a:rPr lang="en-GB" dirty="0">
                <a:solidFill>
                  <a:schemeClr val="accent1">
                    <a:lumMod val="50000"/>
                  </a:schemeClr>
                </a:solidFill>
                <a:latin typeface="Century Gothic" panose="020B0502020202020204" pitchFamily="34" charset="0"/>
              </a:rPr>
              <a:t>Uses</a:t>
            </a:r>
          </a:p>
        </p:txBody>
      </p:sp>
      <p:sp>
        <p:nvSpPr>
          <p:cNvPr id="11" name="Content Placeholder 10">
            <a:extLst>
              <a:ext uri="{FF2B5EF4-FFF2-40B4-BE49-F238E27FC236}">
                <a16:creationId xmlns:a16="http://schemas.microsoft.com/office/drawing/2014/main" id="{799B45E9-9A41-4380-A0B4-FD52527ACF3A}"/>
              </a:ext>
            </a:extLst>
          </p:cNvPr>
          <p:cNvSpPr>
            <a:spLocks noGrp="1"/>
          </p:cNvSpPr>
          <p:nvPr>
            <p:ph sz="quarter" idx="4"/>
          </p:nvPr>
        </p:nvSpPr>
        <p:spPr/>
        <p:txBody>
          <a:bodyPr>
            <a:normAutofit fontScale="70000" lnSpcReduction="20000"/>
          </a:bodyPr>
          <a:lstStyle/>
          <a:p>
            <a:r>
              <a:rPr lang="en-GB" dirty="0">
                <a:solidFill>
                  <a:schemeClr val="accent1">
                    <a:lumMod val="50000"/>
                  </a:schemeClr>
                </a:solidFill>
                <a:latin typeface="Century Gothic" panose="020B0502020202020204" pitchFamily="34" charset="0"/>
              </a:rPr>
              <a:t>Collaborative working (suitable for social distancing)</a:t>
            </a:r>
          </a:p>
          <a:p>
            <a:r>
              <a:rPr lang="en-GB" dirty="0">
                <a:solidFill>
                  <a:schemeClr val="accent1">
                    <a:lumMod val="50000"/>
                  </a:schemeClr>
                </a:solidFill>
                <a:latin typeface="Century Gothic" panose="020B0502020202020204" pitchFamily="34" charset="0"/>
              </a:rPr>
              <a:t>Generating and sharing ideas</a:t>
            </a:r>
          </a:p>
          <a:p>
            <a:r>
              <a:rPr lang="en-GB" dirty="0">
                <a:solidFill>
                  <a:schemeClr val="accent1">
                    <a:lumMod val="50000"/>
                  </a:schemeClr>
                </a:solidFill>
                <a:latin typeface="Century Gothic" panose="020B0502020202020204" pitchFamily="34" charset="0"/>
              </a:rPr>
              <a:t>Voting – reactions</a:t>
            </a:r>
          </a:p>
          <a:p>
            <a:r>
              <a:rPr lang="en-GB" dirty="0">
                <a:solidFill>
                  <a:schemeClr val="accent1">
                    <a:lumMod val="50000"/>
                  </a:schemeClr>
                </a:solidFill>
                <a:latin typeface="Century Gothic" panose="020B0502020202020204" pitchFamily="34" charset="0"/>
              </a:rPr>
              <a:t>Reviews/discussions </a:t>
            </a:r>
          </a:p>
          <a:p>
            <a:r>
              <a:rPr lang="en-GB" dirty="0">
                <a:solidFill>
                  <a:schemeClr val="accent1">
                    <a:lumMod val="50000"/>
                  </a:schemeClr>
                </a:solidFill>
                <a:latin typeface="Century Gothic" panose="020B0502020202020204" pitchFamily="34" charset="0"/>
              </a:rPr>
              <a:t>Summary of learning – text, graphs, images </a:t>
            </a:r>
          </a:p>
          <a:p>
            <a:r>
              <a:rPr lang="en-GB" dirty="0">
                <a:solidFill>
                  <a:schemeClr val="accent1">
                    <a:lumMod val="50000"/>
                  </a:schemeClr>
                </a:solidFill>
                <a:latin typeface="Century Gothic" panose="020B0502020202020204" pitchFamily="34" charset="0"/>
              </a:rPr>
              <a:t>Giving feedback (upload an image/example of work and add comments)</a:t>
            </a:r>
          </a:p>
        </p:txBody>
      </p:sp>
      <p:pic>
        <p:nvPicPr>
          <p:cNvPr id="14" name="Picture 13" descr="A picture containing drawing&#10;&#10;Description automatically generated">
            <a:extLst>
              <a:ext uri="{FF2B5EF4-FFF2-40B4-BE49-F238E27FC236}">
                <a16:creationId xmlns:a16="http://schemas.microsoft.com/office/drawing/2014/main" id="{DDFCBAE2-450B-410F-9BDF-0A7A3BFC44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6612" y="668338"/>
            <a:ext cx="2728014" cy="1012826"/>
          </a:xfrm>
          <a:prstGeom prst="rect">
            <a:avLst/>
          </a:prstGeom>
        </p:spPr>
      </p:pic>
    </p:spTree>
    <p:extLst>
      <p:ext uri="{BB962C8B-B14F-4D97-AF65-F5344CB8AC3E}">
        <p14:creationId xmlns:p14="http://schemas.microsoft.com/office/powerpoint/2010/main" val="140916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2C1123-6AC2-4588-B10A-E8048E99D1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524" y="0"/>
            <a:ext cx="10704952" cy="6858000"/>
          </a:xfrm>
          <a:prstGeom prst="rect">
            <a:avLst/>
          </a:prstGeom>
        </p:spPr>
      </p:pic>
    </p:spTree>
    <p:extLst>
      <p:ext uri="{BB962C8B-B14F-4D97-AF65-F5344CB8AC3E}">
        <p14:creationId xmlns:p14="http://schemas.microsoft.com/office/powerpoint/2010/main" val="2151487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7327-0940-4843-90B6-016EC11803E9}"/>
              </a:ext>
            </a:extLst>
          </p:cNvPr>
          <p:cNvSpPr>
            <a:spLocks noGrp="1"/>
          </p:cNvSpPr>
          <p:nvPr>
            <p:ph type="title"/>
          </p:nvPr>
        </p:nvSpPr>
        <p:spPr/>
        <p:txBody>
          <a:bodyPr/>
          <a:lstStyle/>
          <a:p>
            <a:r>
              <a:rPr lang="en-GB" b="1" dirty="0">
                <a:solidFill>
                  <a:schemeClr val="accent1">
                    <a:lumMod val="50000"/>
                  </a:schemeClr>
                </a:solidFill>
                <a:latin typeface="Century Gothic" panose="020B0502020202020204" pitchFamily="34" charset="0"/>
              </a:rPr>
              <a:t>Quiz assessments</a:t>
            </a:r>
          </a:p>
        </p:txBody>
      </p:sp>
      <p:sp>
        <p:nvSpPr>
          <p:cNvPr id="3" name="Content Placeholder 2">
            <a:extLst>
              <a:ext uri="{FF2B5EF4-FFF2-40B4-BE49-F238E27FC236}">
                <a16:creationId xmlns:a16="http://schemas.microsoft.com/office/drawing/2014/main" id="{97E011D6-8451-49D3-ACF2-91550B68F8E0}"/>
              </a:ext>
            </a:extLst>
          </p:cNvPr>
          <p:cNvSpPr>
            <a:spLocks noGrp="1"/>
          </p:cNvSpPr>
          <p:nvPr>
            <p:ph idx="1"/>
          </p:nvPr>
        </p:nvSpPr>
        <p:spPr/>
        <p:txBody>
          <a:bodyPr>
            <a:normAutofit fontScale="92500" lnSpcReduction="20000"/>
          </a:bodyPr>
          <a:lstStyle/>
          <a:p>
            <a:r>
              <a:rPr lang="en-US" dirty="0">
                <a:solidFill>
                  <a:schemeClr val="accent1">
                    <a:lumMod val="50000"/>
                  </a:schemeClr>
                </a:solidFill>
                <a:latin typeface="Century Gothic" panose="020B0502020202020204" pitchFamily="34" charset="0"/>
              </a:rPr>
              <a:t>Good for providing teachers with information about how much a student knows and what they still need to learn to inform future planning </a:t>
            </a:r>
          </a:p>
          <a:p>
            <a:r>
              <a:rPr lang="en-US" dirty="0">
                <a:solidFill>
                  <a:schemeClr val="accent1">
                    <a:lumMod val="50000"/>
                  </a:schemeClr>
                </a:solidFill>
                <a:latin typeface="Century Gothic" panose="020B0502020202020204" pitchFamily="34" charset="0"/>
              </a:rPr>
              <a:t>Help students take advantage of the benefits of ‘retrieval practice’, where recalling things from memory actually helps to strengthen retention of that knowledge – disguised in a fun activity</a:t>
            </a:r>
            <a:endParaRPr lang="en-GB" dirty="0">
              <a:solidFill>
                <a:schemeClr val="accent1">
                  <a:lumMod val="50000"/>
                </a:schemeClr>
              </a:solidFill>
              <a:latin typeface="Century Gothic" panose="020B0502020202020204" pitchFamily="34" charset="0"/>
            </a:endParaRPr>
          </a:p>
          <a:p>
            <a:r>
              <a:rPr lang="en-GB" dirty="0">
                <a:solidFill>
                  <a:schemeClr val="accent1">
                    <a:lumMod val="50000"/>
                  </a:schemeClr>
                </a:solidFill>
                <a:latin typeface="Century Gothic" panose="020B0502020202020204" pitchFamily="34" charset="0"/>
              </a:rPr>
              <a:t>Gets students used to answering questions</a:t>
            </a:r>
            <a:r>
              <a:rPr lang="en-US" dirty="0">
                <a:solidFill>
                  <a:schemeClr val="accent1">
                    <a:lumMod val="50000"/>
                  </a:schemeClr>
                </a:solidFill>
                <a:latin typeface="Century Gothic" panose="020B0502020202020204" pitchFamily="34" charset="0"/>
              </a:rPr>
              <a:t> – frequent quizzing can reduce overall test anxiety (Smith, Floerke,&amp; Thomas, 2016)</a:t>
            </a:r>
          </a:p>
          <a:p>
            <a:r>
              <a:rPr lang="en-US" dirty="0">
                <a:solidFill>
                  <a:schemeClr val="accent1">
                    <a:lumMod val="50000"/>
                  </a:schemeClr>
                </a:solidFill>
                <a:latin typeface="Century Gothic" panose="020B0502020202020204" pitchFamily="34" charset="0"/>
              </a:rPr>
              <a:t>A hybrid format of short-answers and multiple-choice format work best (although multiple-choice is easier to mark)</a:t>
            </a:r>
          </a:p>
          <a:p>
            <a:r>
              <a:rPr lang="en-US" dirty="0">
                <a:solidFill>
                  <a:schemeClr val="accent1">
                    <a:lumMod val="50000"/>
                  </a:schemeClr>
                </a:solidFill>
                <a:latin typeface="Century Gothic" panose="020B0502020202020204" pitchFamily="34" charset="0"/>
              </a:rPr>
              <a:t>Self-check quizzes with no need for marking – saving time </a:t>
            </a:r>
            <a:endParaRPr lang="en-GB"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158906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AD85D1-167C-4173-88C5-34AFB05B1A81}"/>
              </a:ext>
            </a:extLst>
          </p:cNvPr>
          <p:cNvSpPr>
            <a:spLocks noGrp="1"/>
          </p:cNvSpPr>
          <p:nvPr>
            <p:ph type="body" idx="1"/>
          </p:nvPr>
        </p:nvSpPr>
        <p:spPr/>
        <p:txBody>
          <a:bodyPr/>
          <a:lstStyle/>
          <a:p>
            <a:r>
              <a:rPr lang="en-GB" dirty="0">
                <a:solidFill>
                  <a:schemeClr val="accent1">
                    <a:lumMod val="50000"/>
                  </a:schemeClr>
                </a:solidFill>
                <a:latin typeface="Century Gothic" panose="020B0502020202020204" pitchFamily="34" charset="0"/>
              </a:rPr>
              <a:t>Pros</a:t>
            </a:r>
          </a:p>
        </p:txBody>
      </p:sp>
      <p:sp>
        <p:nvSpPr>
          <p:cNvPr id="7" name="Content Placeholder 6">
            <a:extLst>
              <a:ext uri="{FF2B5EF4-FFF2-40B4-BE49-F238E27FC236}">
                <a16:creationId xmlns:a16="http://schemas.microsoft.com/office/drawing/2014/main" id="{2F531D4F-FD8D-4968-9726-E09284FDF8E8}"/>
              </a:ext>
            </a:extLst>
          </p:cNvPr>
          <p:cNvSpPr>
            <a:spLocks noGrp="1"/>
          </p:cNvSpPr>
          <p:nvPr>
            <p:ph sz="half" idx="2"/>
          </p:nvPr>
        </p:nvSpPr>
        <p:spPr/>
        <p:txBody>
          <a:bodyPr>
            <a:normAutofit fontScale="85000" lnSpcReduction="10000"/>
          </a:bodyPr>
          <a:lstStyle/>
          <a:p>
            <a:r>
              <a:rPr lang="en-GB" sz="2400" dirty="0">
                <a:solidFill>
                  <a:schemeClr val="accent1">
                    <a:lumMod val="50000"/>
                  </a:schemeClr>
                </a:solidFill>
                <a:latin typeface="Century Gothic" panose="020B0502020202020204" pitchFamily="34" charset="0"/>
              </a:rPr>
              <a:t>Fun </a:t>
            </a:r>
          </a:p>
          <a:p>
            <a:r>
              <a:rPr lang="en-GB" sz="2400" dirty="0">
                <a:solidFill>
                  <a:schemeClr val="accent1">
                    <a:lumMod val="50000"/>
                  </a:schemeClr>
                </a:solidFill>
                <a:latin typeface="Century Gothic" panose="020B0502020202020204" pitchFamily="34" charset="0"/>
              </a:rPr>
              <a:t>Points – can use to assess/show progress</a:t>
            </a:r>
          </a:p>
          <a:p>
            <a:r>
              <a:rPr lang="en-GB" sz="2400" dirty="0">
                <a:solidFill>
                  <a:schemeClr val="accent1">
                    <a:lumMod val="50000"/>
                  </a:schemeClr>
                </a:solidFill>
                <a:latin typeface="Century Gothic" panose="020B0502020202020204" pitchFamily="34" charset="0"/>
              </a:rPr>
              <a:t>Mix and match question types, including image answers</a:t>
            </a:r>
          </a:p>
          <a:p>
            <a:r>
              <a:rPr lang="en-GB" sz="2400" dirty="0">
                <a:solidFill>
                  <a:schemeClr val="accent1">
                    <a:lumMod val="50000"/>
                  </a:schemeClr>
                </a:solidFill>
                <a:latin typeface="Century Gothic" panose="020B0502020202020204" pitchFamily="34" charset="0"/>
              </a:rPr>
              <a:t>Timed activity – adjustable timer</a:t>
            </a:r>
          </a:p>
          <a:p>
            <a:r>
              <a:rPr lang="en-GB" sz="2400" dirty="0">
                <a:solidFill>
                  <a:schemeClr val="accent1">
                    <a:lumMod val="50000"/>
                  </a:schemeClr>
                </a:solidFill>
                <a:latin typeface="Century Gothic" panose="020B0502020202020204" pitchFamily="34" charset="0"/>
              </a:rPr>
              <a:t>Can be created quickly</a:t>
            </a:r>
          </a:p>
          <a:p>
            <a:r>
              <a:rPr lang="en-GB" sz="2400" dirty="0">
                <a:solidFill>
                  <a:schemeClr val="accent1">
                    <a:lumMod val="50000"/>
                  </a:schemeClr>
                </a:solidFill>
                <a:latin typeface="Century Gothic" panose="020B0502020202020204" pitchFamily="34" charset="0"/>
              </a:rPr>
              <a:t>Existing Kahoot! quizzes that are ready to use/adapt</a:t>
            </a:r>
          </a:p>
          <a:p>
            <a:r>
              <a:rPr lang="en-GB" sz="2400" dirty="0">
                <a:solidFill>
                  <a:schemeClr val="accent1">
                    <a:lumMod val="50000"/>
                  </a:schemeClr>
                </a:solidFill>
                <a:latin typeface="Century Gothic" panose="020B0502020202020204" pitchFamily="34" charset="0"/>
              </a:rPr>
              <a:t>Can be used on mobiles – QR code </a:t>
            </a:r>
          </a:p>
          <a:p>
            <a:r>
              <a:rPr lang="en-GB" sz="2400" dirty="0">
                <a:solidFill>
                  <a:schemeClr val="accent1">
                    <a:lumMod val="50000"/>
                  </a:schemeClr>
                </a:solidFill>
                <a:latin typeface="Century Gothic" panose="020B0502020202020204" pitchFamily="34" charset="0"/>
              </a:rPr>
              <a:t>Team mode</a:t>
            </a:r>
          </a:p>
        </p:txBody>
      </p:sp>
      <p:sp>
        <p:nvSpPr>
          <p:cNvPr id="8" name="Text Placeholder 7">
            <a:extLst>
              <a:ext uri="{FF2B5EF4-FFF2-40B4-BE49-F238E27FC236}">
                <a16:creationId xmlns:a16="http://schemas.microsoft.com/office/drawing/2014/main" id="{0EE0B051-8F1E-498B-B1C9-C6403C3105D1}"/>
              </a:ext>
            </a:extLst>
          </p:cNvPr>
          <p:cNvSpPr>
            <a:spLocks noGrp="1"/>
          </p:cNvSpPr>
          <p:nvPr>
            <p:ph type="body" sz="quarter" idx="3"/>
          </p:nvPr>
        </p:nvSpPr>
        <p:spPr/>
        <p:txBody>
          <a:bodyPr/>
          <a:lstStyle/>
          <a:p>
            <a:r>
              <a:rPr lang="en-GB" dirty="0">
                <a:solidFill>
                  <a:schemeClr val="accent1">
                    <a:lumMod val="50000"/>
                  </a:schemeClr>
                </a:solidFill>
                <a:latin typeface="Century Gothic" panose="020B0502020202020204" pitchFamily="34" charset="0"/>
              </a:rPr>
              <a:t>Uses</a:t>
            </a:r>
          </a:p>
        </p:txBody>
      </p:sp>
      <p:sp>
        <p:nvSpPr>
          <p:cNvPr id="9" name="Content Placeholder 8">
            <a:extLst>
              <a:ext uri="{FF2B5EF4-FFF2-40B4-BE49-F238E27FC236}">
                <a16:creationId xmlns:a16="http://schemas.microsoft.com/office/drawing/2014/main" id="{7211323E-901A-4A58-913F-6F788C50DBD6}"/>
              </a:ext>
            </a:extLst>
          </p:cNvPr>
          <p:cNvSpPr>
            <a:spLocks noGrp="1"/>
          </p:cNvSpPr>
          <p:nvPr>
            <p:ph sz="quarter" idx="4"/>
          </p:nvPr>
        </p:nvSpPr>
        <p:spPr/>
        <p:txBody>
          <a:bodyPr>
            <a:normAutofit fontScale="85000" lnSpcReduction="10000"/>
          </a:bodyPr>
          <a:lstStyle/>
          <a:p>
            <a:r>
              <a:rPr lang="en-GB" dirty="0">
                <a:solidFill>
                  <a:schemeClr val="accent1">
                    <a:lumMod val="50000"/>
                  </a:schemeClr>
                </a:solidFill>
                <a:latin typeface="Century Gothic" panose="020B0502020202020204" pitchFamily="34" charset="0"/>
              </a:rPr>
              <a:t>Homework</a:t>
            </a:r>
          </a:p>
          <a:p>
            <a:r>
              <a:rPr lang="en-GB" dirty="0">
                <a:solidFill>
                  <a:schemeClr val="accent1">
                    <a:lumMod val="50000"/>
                  </a:schemeClr>
                </a:solidFill>
                <a:latin typeface="Century Gothic" panose="020B0502020202020204" pitchFamily="34" charset="0"/>
              </a:rPr>
              <a:t>Encourages competitiveness and quick thinking</a:t>
            </a:r>
          </a:p>
          <a:p>
            <a:r>
              <a:rPr lang="en-US" dirty="0">
                <a:solidFill>
                  <a:schemeClr val="accent1">
                    <a:lumMod val="50000"/>
                  </a:schemeClr>
                </a:solidFill>
                <a:latin typeface="Century Gothic" panose="020B0502020202020204" pitchFamily="34" charset="0"/>
              </a:rPr>
              <a:t>student-paced challenges, questions and answers are displayed on players’ screens and you can turn the timer off</a:t>
            </a:r>
          </a:p>
          <a:p>
            <a:r>
              <a:rPr lang="en-US" dirty="0">
                <a:solidFill>
                  <a:schemeClr val="accent1">
                    <a:lumMod val="50000"/>
                  </a:schemeClr>
                </a:solidFill>
                <a:latin typeface="Century Gothic" panose="020B0502020202020204" pitchFamily="34" charset="0"/>
              </a:rPr>
              <a:t>Review and assessment tool</a:t>
            </a:r>
          </a:p>
          <a:p>
            <a:r>
              <a:rPr lang="en-US" dirty="0">
                <a:solidFill>
                  <a:schemeClr val="accent1">
                    <a:lumMod val="50000"/>
                  </a:schemeClr>
                </a:solidFill>
                <a:latin typeface="Century Gothic" panose="020B0502020202020204" pitchFamily="34" charset="0"/>
              </a:rPr>
              <a:t>True/false </a:t>
            </a:r>
            <a:endParaRPr lang="en-GB" dirty="0">
              <a:solidFill>
                <a:schemeClr val="accent1">
                  <a:lumMod val="50000"/>
                </a:schemeClr>
              </a:solidFill>
              <a:latin typeface="Century Gothic" panose="020B0502020202020204" pitchFamily="34" charset="0"/>
            </a:endParaRPr>
          </a:p>
        </p:txBody>
      </p:sp>
      <p:pic>
        <p:nvPicPr>
          <p:cNvPr id="2050" name="Picture 2" descr="See the source image">
            <a:extLst>
              <a:ext uri="{FF2B5EF4-FFF2-40B4-BE49-F238E27FC236}">
                <a16:creationId xmlns:a16="http://schemas.microsoft.com/office/drawing/2014/main" id="{2043A8E3-B2D1-468E-87F2-4E054A3733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163" y="471373"/>
            <a:ext cx="3265714" cy="133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0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F9BCFC-A853-43A0-B84E-99D54336BBFB}"/>
              </a:ext>
            </a:extLst>
          </p:cNvPr>
          <p:cNvSpPr>
            <a:spLocks noGrp="1"/>
          </p:cNvSpPr>
          <p:nvPr>
            <p:ph type="body" idx="1"/>
          </p:nvPr>
        </p:nvSpPr>
        <p:spPr>
          <a:xfrm>
            <a:off x="839788" y="1439863"/>
            <a:ext cx="5157787" cy="823912"/>
          </a:xfrm>
        </p:spPr>
        <p:txBody>
          <a:bodyPr/>
          <a:lstStyle/>
          <a:p>
            <a:r>
              <a:rPr lang="en-GB" dirty="0">
                <a:solidFill>
                  <a:schemeClr val="accent1">
                    <a:lumMod val="50000"/>
                  </a:schemeClr>
                </a:solidFill>
                <a:latin typeface="Century Gothic" panose="020B0502020202020204" pitchFamily="34" charset="0"/>
              </a:rPr>
              <a:t>Pros</a:t>
            </a:r>
          </a:p>
        </p:txBody>
      </p:sp>
      <p:sp>
        <p:nvSpPr>
          <p:cNvPr id="6" name="Content Placeholder 5">
            <a:extLst>
              <a:ext uri="{FF2B5EF4-FFF2-40B4-BE49-F238E27FC236}">
                <a16:creationId xmlns:a16="http://schemas.microsoft.com/office/drawing/2014/main" id="{09AAD2A8-7508-4337-B946-98884E93A627}"/>
              </a:ext>
            </a:extLst>
          </p:cNvPr>
          <p:cNvSpPr>
            <a:spLocks noGrp="1"/>
          </p:cNvSpPr>
          <p:nvPr>
            <p:ph sz="half" idx="2"/>
          </p:nvPr>
        </p:nvSpPr>
        <p:spPr>
          <a:xfrm>
            <a:off x="839788" y="2263775"/>
            <a:ext cx="5157787" cy="3684588"/>
          </a:xfrm>
        </p:spPr>
        <p:txBody>
          <a:bodyPr>
            <a:normAutofit fontScale="85000" lnSpcReduction="10000"/>
          </a:bodyPr>
          <a:lstStyle/>
          <a:p>
            <a:r>
              <a:rPr lang="en-GB" dirty="0">
                <a:solidFill>
                  <a:schemeClr val="accent1">
                    <a:lumMod val="50000"/>
                  </a:schemeClr>
                </a:solidFill>
                <a:latin typeface="Century Gothic" panose="020B0502020202020204" pitchFamily="34" charset="0"/>
              </a:rPr>
              <a:t>Multiple study options – flashcards, spell, test, matching games (with timer and leader board) </a:t>
            </a:r>
          </a:p>
          <a:p>
            <a:r>
              <a:rPr lang="en-GB" dirty="0">
                <a:solidFill>
                  <a:schemeClr val="accent1">
                    <a:lumMod val="50000"/>
                  </a:schemeClr>
                </a:solidFill>
                <a:latin typeface="Century Gothic" panose="020B0502020202020204" pitchFamily="34" charset="0"/>
              </a:rPr>
              <a:t>Visual and written content</a:t>
            </a:r>
          </a:p>
          <a:p>
            <a:r>
              <a:rPr lang="en-GB" dirty="0">
                <a:solidFill>
                  <a:schemeClr val="accent1">
                    <a:lumMod val="50000"/>
                  </a:schemeClr>
                </a:solidFill>
                <a:latin typeface="Century Gothic" panose="020B0502020202020204" pitchFamily="34" charset="0"/>
              </a:rPr>
              <a:t>Screenshot/grab and share</a:t>
            </a:r>
          </a:p>
          <a:p>
            <a:r>
              <a:rPr lang="en-GB" dirty="0">
                <a:solidFill>
                  <a:schemeClr val="accent1">
                    <a:lumMod val="50000"/>
                  </a:schemeClr>
                </a:solidFill>
                <a:latin typeface="Century Gothic" panose="020B0502020202020204" pitchFamily="34" charset="0"/>
              </a:rPr>
              <a:t>Can create your own study sets</a:t>
            </a:r>
          </a:p>
          <a:p>
            <a:r>
              <a:rPr lang="en-GB" dirty="0">
                <a:solidFill>
                  <a:schemeClr val="accent1">
                    <a:lumMod val="50000"/>
                  </a:schemeClr>
                </a:solidFill>
                <a:latin typeface="Century Gothic" panose="020B0502020202020204" pitchFamily="34" charset="0"/>
              </a:rPr>
              <a:t>Browse ready to use resources, including GCSE resource centre</a:t>
            </a:r>
          </a:p>
          <a:p>
            <a:r>
              <a:rPr lang="en-GB" dirty="0">
                <a:solidFill>
                  <a:schemeClr val="accent1">
                    <a:lumMod val="50000"/>
                  </a:schemeClr>
                </a:solidFill>
                <a:latin typeface="Century Gothic" panose="020B0502020202020204" pitchFamily="34" charset="0"/>
              </a:rPr>
              <a:t>Mobile App</a:t>
            </a:r>
          </a:p>
        </p:txBody>
      </p:sp>
      <p:sp>
        <p:nvSpPr>
          <p:cNvPr id="7" name="Text Placeholder 6">
            <a:extLst>
              <a:ext uri="{FF2B5EF4-FFF2-40B4-BE49-F238E27FC236}">
                <a16:creationId xmlns:a16="http://schemas.microsoft.com/office/drawing/2014/main" id="{6A107AF5-6FE0-46C5-B48E-469B0BA8A3BE}"/>
              </a:ext>
            </a:extLst>
          </p:cNvPr>
          <p:cNvSpPr>
            <a:spLocks noGrp="1"/>
          </p:cNvSpPr>
          <p:nvPr>
            <p:ph type="body" sz="quarter" idx="3"/>
          </p:nvPr>
        </p:nvSpPr>
        <p:spPr>
          <a:xfrm>
            <a:off x="6172200" y="1439863"/>
            <a:ext cx="5183188" cy="823912"/>
          </a:xfrm>
        </p:spPr>
        <p:txBody>
          <a:bodyPr/>
          <a:lstStyle/>
          <a:p>
            <a:r>
              <a:rPr lang="en-GB" dirty="0">
                <a:solidFill>
                  <a:schemeClr val="accent1">
                    <a:lumMod val="50000"/>
                  </a:schemeClr>
                </a:solidFill>
                <a:latin typeface="Century Gothic" panose="020B0502020202020204" pitchFamily="34" charset="0"/>
              </a:rPr>
              <a:t>Uses</a:t>
            </a:r>
          </a:p>
        </p:txBody>
      </p:sp>
      <p:sp>
        <p:nvSpPr>
          <p:cNvPr id="8" name="Content Placeholder 7">
            <a:extLst>
              <a:ext uri="{FF2B5EF4-FFF2-40B4-BE49-F238E27FC236}">
                <a16:creationId xmlns:a16="http://schemas.microsoft.com/office/drawing/2014/main" id="{FA9610EC-96B7-4F10-8EF4-BF3C8D4BC1E0}"/>
              </a:ext>
            </a:extLst>
          </p:cNvPr>
          <p:cNvSpPr>
            <a:spLocks noGrp="1"/>
          </p:cNvSpPr>
          <p:nvPr>
            <p:ph sz="quarter" idx="4"/>
          </p:nvPr>
        </p:nvSpPr>
        <p:spPr>
          <a:xfrm>
            <a:off x="6172200" y="2263775"/>
            <a:ext cx="5183188" cy="3684588"/>
          </a:xfrm>
        </p:spPr>
        <p:txBody>
          <a:bodyPr>
            <a:normAutofit fontScale="85000" lnSpcReduction="10000"/>
          </a:bodyPr>
          <a:lstStyle/>
          <a:p>
            <a:r>
              <a:rPr lang="en-GB" dirty="0">
                <a:solidFill>
                  <a:schemeClr val="accent1">
                    <a:lumMod val="50000"/>
                  </a:schemeClr>
                </a:solidFill>
                <a:latin typeface="Century Gothic" panose="020B0502020202020204" pitchFamily="34" charset="0"/>
              </a:rPr>
              <a:t>Assessment of knowledge</a:t>
            </a:r>
          </a:p>
          <a:p>
            <a:r>
              <a:rPr lang="en-GB" dirty="0">
                <a:solidFill>
                  <a:schemeClr val="accent1">
                    <a:lumMod val="50000"/>
                  </a:schemeClr>
                </a:solidFill>
                <a:latin typeface="Century Gothic" panose="020B0502020202020204" pitchFamily="34" charset="0"/>
              </a:rPr>
              <a:t>Retrieval practice</a:t>
            </a:r>
          </a:p>
          <a:p>
            <a:r>
              <a:rPr lang="en-GB" dirty="0">
                <a:solidFill>
                  <a:schemeClr val="accent1">
                    <a:lumMod val="50000"/>
                  </a:schemeClr>
                </a:solidFill>
                <a:latin typeface="Century Gothic" panose="020B0502020202020204" pitchFamily="34" charset="0"/>
              </a:rPr>
              <a:t>Multiple study options allow for personalisation</a:t>
            </a:r>
          </a:p>
          <a:p>
            <a:r>
              <a:rPr lang="en-GB" dirty="0">
                <a:solidFill>
                  <a:schemeClr val="accent1">
                    <a:lumMod val="50000"/>
                  </a:schemeClr>
                </a:solidFill>
                <a:latin typeface="Century Gothic" panose="020B0502020202020204" pitchFamily="34" charset="0"/>
              </a:rPr>
              <a:t>student-led – students can create their own sets</a:t>
            </a:r>
          </a:p>
          <a:p>
            <a:r>
              <a:rPr lang="en-GB" dirty="0">
                <a:solidFill>
                  <a:schemeClr val="accent1">
                    <a:lumMod val="50000"/>
                  </a:schemeClr>
                </a:solidFill>
                <a:latin typeface="Century Gothic" panose="020B0502020202020204" pitchFamily="34" charset="0"/>
              </a:rPr>
              <a:t>Homework/revision </a:t>
            </a:r>
          </a:p>
        </p:txBody>
      </p:sp>
      <p:pic>
        <p:nvPicPr>
          <p:cNvPr id="3074" name="Picture 2" descr="See the source image">
            <a:extLst>
              <a:ext uri="{FF2B5EF4-FFF2-40B4-BE49-F238E27FC236}">
                <a16:creationId xmlns:a16="http://schemas.microsoft.com/office/drawing/2014/main" id="{BBBA5F0C-344C-4CCC-9A88-FBAB459E63C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6612" y="607104"/>
            <a:ext cx="3303814" cy="103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65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E3B74B-0BC4-41D3-BC4F-211E3EFDC736}"/>
              </a:ext>
            </a:extLst>
          </p:cNvPr>
          <p:cNvSpPr>
            <a:spLocks noGrp="1"/>
          </p:cNvSpPr>
          <p:nvPr>
            <p:ph type="body" idx="1"/>
          </p:nvPr>
        </p:nvSpPr>
        <p:spPr/>
        <p:txBody>
          <a:bodyPr/>
          <a:lstStyle/>
          <a:p>
            <a:r>
              <a:rPr lang="en-GB" dirty="0">
                <a:solidFill>
                  <a:schemeClr val="accent1">
                    <a:lumMod val="50000"/>
                  </a:schemeClr>
                </a:solidFill>
                <a:latin typeface="Century Gothic" panose="020B0502020202020204" pitchFamily="34" charset="0"/>
              </a:rPr>
              <a:t>Pros</a:t>
            </a:r>
          </a:p>
        </p:txBody>
      </p:sp>
      <p:sp>
        <p:nvSpPr>
          <p:cNvPr id="5" name="Content Placeholder 4">
            <a:extLst>
              <a:ext uri="{FF2B5EF4-FFF2-40B4-BE49-F238E27FC236}">
                <a16:creationId xmlns:a16="http://schemas.microsoft.com/office/drawing/2014/main" id="{80C80D10-465B-4843-8F19-86673F246923}"/>
              </a:ext>
            </a:extLst>
          </p:cNvPr>
          <p:cNvSpPr>
            <a:spLocks noGrp="1"/>
          </p:cNvSpPr>
          <p:nvPr>
            <p:ph sz="half" idx="2"/>
          </p:nvPr>
        </p:nvSpPr>
        <p:spPr/>
        <p:txBody>
          <a:bodyPr/>
          <a:lstStyle/>
          <a:p>
            <a:r>
              <a:rPr lang="en-US" dirty="0">
                <a:solidFill>
                  <a:schemeClr val="accent1">
                    <a:lumMod val="50000"/>
                  </a:schemeClr>
                </a:solidFill>
                <a:latin typeface="Century Gothic" panose="020B0502020202020204" pitchFamily="34" charset="0"/>
              </a:rPr>
              <a:t>Accessible to all </a:t>
            </a:r>
          </a:p>
          <a:p>
            <a:r>
              <a:rPr lang="en-US" dirty="0">
                <a:solidFill>
                  <a:schemeClr val="accent1">
                    <a:lumMod val="50000"/>
                  </a:schemeClr>
                </a:solidFill>
                <a:latin typeface="Century Gothic" panose="020B0502020202020204" pitchFamily="34" charset="0"/>
              </a:rPr>
              <a:t>Easy for you to track who is completing what</a:t>
            </a:r>
          </a:p>
          <a:p>
            <a:r>
              <a:rPr lang="en-US" dirty="0">
                <a:solidFill>
                  <a:schemeClr val="accent1">
                    <a:lumMod val="50000"/>
                  </a:schemeClr>
                </a:solidFill>
                <a:latin typeface="Century Gothic" panose="020B0502020202020204" pitchFamily="34" charset="0"/>
              </a:rPr>
              <a:t>Access to your students’ results quickly, effectively and almost effortlessly</a:t>
            </a:r>
          </a:p>
          <a:p>
            <a:r>
              <a:rPr lang="en-US" dirty="0">
                <a:solidFill>
                  <a:schemeClr val="accent1">
                    <a:lumMod val="50000"/>
                  </a:schemeClr>
                </a:solidFill>
                <a:latin typeface="Century Gothic" panose="020B0502020202020204" pitchFamily="34" charset="0"/>
              </a:rPr>
              <a:t>Variety of question types</a:t>
            </a:r>
            <a:endParaRPr lang="en-GB" dirty="0">
              <a:solidFill>
                <a:schemeClr val="accent1">
                  <a:lumMod val="50000"/>
                </a:schemeClr>
              </a:solidFill>
              <a:latin typeface="Century Gothic" panose="020B0502020202020204" pitchFamily="34" charset="0"/>
            </a:endParaRPr>
          </a:p>
        </p:txBody>
      </p:sp>
      <p:sp>
        <p:nvSpPr>
          <p:cNvPr id="6" name="Text Placeholder 5">
            <a:extLst>
              <a:ext uri="{FF2B5EF4-FFF2-40B4-BE49-F238E27FC236}">
                <a16:creationId xmlns:a16="http://schemas.microsoft.com/office/drawing/2014/main" id="{72BDBD9E-0899-443A-8066-D12007C6A301}"/>
              </a:ext>
            </a:extLst>
          </p:cNvPr>
          <p:cNvSpPr>
            <a:spLocks noGrp="1"/>
          </p:cNvSpPr>
          <p:nvPr>
            <p:ph type="body" sz="quarter" idx="3"/>
          </p:nvPr>
        </p:nvSpPr>
        <p:spPr>
          <a:xfrm>
            <a:off x="6194427" y="1681163"/>
            <a:ext cx="5183188" cy="823912"/>
          </a:xfrm>
        </p:spPr>
        <p:txBody>
          <a:bodyPr/>
          <a:lstStyle/>
          <a:p>
            <a:r>
              <a:rPr lang="en-GB" dirty="0">
                <a:solidFill>
                  <a:schemeClr val="accent1">
                    <a:lumMod val="50000"/>
                  </a:schemeClr>
                </a:solidFill>
                <a:latin typeface="Century Gothic" panose="020B0502020202020204" pitchFamily="34" charset="0"/>
              </a:rPr>
              <a:t>Uses</a:t>
            </a:r>
          </a:p>
        </p:txBody>
      </p:sp>
      <p:pic>
        <p:nvPicPr>
          <p:cNvPr id="9" name="Content Placeholder 8" descr="A close up of a sign&#10;&#10;Description automatically generated">
            <a:extLst>
              <a:ext uri="{FF2B5EF4-FFF2-40B4-BE49-F238E27FC236}">
                <a16:creationId xmlns:a16="http://schemas.microsoft.com/office/drawing/2014/main" id="{39849CEE-0DAD-4B81-995E-A4595C728C57}"/>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836612" y="282543"/>
            <a:ext cx="2483531" cy="1398620"/>
          </a:xfrm>
        </p:spPr>
      </p:pic>
      <p:sp>
        <p:nvSpPr>
          <p:cNvPr id="12" name="Content Placeholder 4">
            <a:extLst>
              <a:ext uri="{FF2B5EF4-FFF2-40B4-BE49-F238E27FC236}">
                <a16:creationId xmlns:a16="http://schemas.microsoft.com/office/drawing/2014/main" id="{DC5493C9-7F06-41ED-987A-247F39856AB0}"/>
              </a:ext>
            </a:extLst>
          </p:cNvPr>
          <p:cNvSpPr txBox="1">
            <a:spLocks/>
          </p:cNvSpPr>
          <p:nvPr/>
        </p:nvSpPr>
        <p:spPr>
          <a:xfrm>
            <a:off x="6194425" y="2505075"/>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50000"/>
                  </a:schemeClr>
                </a:solidFill>
                <a:latin typeface="Century Gothic" panose="020B0502020202020204" pitchFamily="34" charset="0"/>
              </a:rPr>
              <a:t>Assessments – tutor and peer</a:t>
            </a:r>
          </a:p>
          <a:p>
            <a:r>
              <a:rPr lang="en-US" dirty="0">
                <a:solidFill>
                  <a:schemeClr val="accent1">
                    <a:lumMod val="50000"/>
                  </a:schemeClr>
                </a:solidFill>
                <a:latin typeface="Century Gothic" panose="020B0502020202020204" pitchFamily="34" charset="0"/>
              </a:rPr>
              <a:t>Feedback</a:t>
            </a:r>
          </a:p>
          <a:p>
            <a:r>
              <a:rPr lang="en-US" dirty="0">
                <a:solidFill>
                  <a:schemeClr val="accent1">
                    <a:lumMod val="50000"/>
                  </a:schemeClr>
                </a:solidFill>
                <a:latin typeface="Century Gothic" panose="020B0502020202020204" pitchFamily="34" charset="0"/>
              </a:rPr>
              <a:t>Polls </a:t>
            </a:r>
          </a:p>
          <a:p>
            <a:r>
              <a:rPr lang="en-US" dirty="0">
                <a:solidFill>
                  <a:schemeClr val="accent1">
                    <a:lumMod val="50000"/>
                  </a:schemeClr>
                </a:solidFill>
                <a:latin typeface="Century Gothic" panose="020B0502020202020204" pitchFamily="34" charset="0"/>
              </a:rPr>
              <a:t>Rating/voting </a:t>
            </a:r>
          </a:p>
        </p:txBody>
      </p:sp>
    </p:spTree>
    <p:extLst>
      <p:ext uri="{BB962C8B-B14F-4D97-AF65-F5344CB8AC3E}">
        <p14:creationId xmlns:p14="http://schemas.microsoft.com/office/powerpoint/2010/main" val="647833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E3B74B-0BC4-41D3-BC4F-211E3EFDC736}"/>
              </a:ext>
            </a:extLst>
          </p:cNvPr>
          <p:cNvSpPr>
            <a:spLocks noGrp="1"/>
          </p:cNvSpPr>
          <p:nvPr>
            <p:ph type="body" idx="1"/>
          </p:nvPr>
        </p:nvSpPr>
        <p:spPr/>
        <p:txBody>
          <a:bodyPr/>
          <a:lstStyle/>
          <a:p>
            <a:r>
              <a:rPr lang="en-GB" dirty="0">
                <a:solidFill>
                  <a:schemeClr val="accent1">
                    <a:lumMod val="50000"/>
                  </a:schemeClr>
                </a:solidFill>
                <a:latin typeface="Century Gothic" panose="020B0502020202020204" pitchFamily="34" charset="0"/>
              </a:rPr>
              <a:t>Pros</a:t>
            </a:r>
          </a:p>
        </p:txBody>
      </p:sp>
      <p:sp>
        <p:nvSpPr>
          <p:cNvPr id="5" name="Content Placeholder 4">
            <a:extLst>
              <a:ext uri="{FF2B5EF4-FFF2-40B4-BE49-F238E27FC236}">
                <a16:creationId xmlns:a16="http://schemas.microsoft.com/office/drawing/2014/main" id="{80C80D10-465B-4843-8F19-86673F246923}"/>
              </a:ext>
            </a:extLst>
          </p:cNvPr>
          <p:cNvSpPr>
            <a:spLocks noGrp="1"/>
          </p:cNvSpPr>
          <p:nvPr>
            <p:ph sz="half" idx="2"/>
          </p:nvPr>
        </p:nvSpPr>
        <p:spPr/>
        <p:txBody>
          <a:bodyPr/>
          <a:lstStyle/>
          <a:p>
            <a:r>
              <a:rPr lang="en-US" dirty="0">
                <a:solidFill>
                  <a:schemeClr val="accent1">
                    <a:lumMod val="50000"/>
                  </a:schemeClr>
                </a:solidFill>
                <a:latin typeface="Century Gothic" panose="020B0502020202020204" pitchFamily="34" charset="0"/>
              </a:rPr>
              <a:t>Variety of question types</a:t>
            </a:r>
          </a:p>
          <a:p>
            <a:r>
              <a:rPr lang="en-US" dirty="0">
                <a:solidFill>
                  <a:schemeClr val="accent1">
                    <a:lumMod val="50000"/>
                  </a:schemeClr>
                </a:solidFill>
                <a:latin typeface="Century Gothic" panose="020B0502020202020204" pitchFamily="34" charset="0"/>
              </a:rPr>
              <a:t>Links to a video clip to ensure they have watched it</a:t>
            </a:r>
          </a:p>
          <a:p>
            <a:r>
              <a:rPr lang="en-US" dirty="0">
                <a:solidFill>
                  <a:schemeClr val="accent1">
                    <a:lumMod val="50000"/>
                  </a:schemeClr>
                </a:solidFill>
                <a:latin typeface="Century Gothic" panose="020B0502020202020204" pitchFamily="34" charset="0"/>
              </a:rPr>
              <a:t>Cannot skip the video</a:t>
            </a:r>
          </a:p>
          <a:p>
            <a:r>
              <a:rPr lang="en-US" dirty="0">
                <a:solidFill>
                  <a:schemeClr val="accent1">
                    <a:lumMod val="50000"/>
                  </a:schemeClr>
                </a:solidFill>
                <a:latin typeface="Century Gothic" panose="020B0502020202020204" pitchFamily="34" charset="0"/>
              </a:rPr>
              <a:t>Cannot skip questions</a:t>
            </a:r>
            <a:endParaRPr lang="en-GB" dirty="0">
              <a:solidFill>
                <a:schemeClr val="accent1">
                  <a:lumMod val="50000"/>
                </a:schemeClr>
              </a:solidFill>
              <a:latin typeface="Century Gothic" panose="020B0502020202020204" pitchFamily="34" charset="0"/>
            </a:endParaRPr>
          </a:p>
        </p:txBody>
      </p:sp>
      <p:sp>
        <p:nvSpPr>
          <p:cNvPr id="6" name="Text Placeholder 5">
            <a:extLst>
              <a:ext uri="{FF2B5EF4-FFF2-40B4-BE49-F238E27FC236}">
                <a16:creationId xmlns:a16="http://schemas.microsoft.com/office/drawing/2014/main" id="{72BDBD9E-0899-443A-8066-D12007C6A301}"/>
              </a:ext>
            </a:extLst>
          </p:cNvPr>
          <p:cNvSpPr>
            <a:spLocks noGrp="1"/>
          </p:cNvSpPr>
          <p:nvPr>
            <p:ph type="body" sz="quarter" idx="3"/>
          </p:nvPr>
        </p:nvSpPr>
        <p:spPr>
          <a:xfrm>
            <a:off x="6194427" y="1681163"/>
            <a:ext cx="5183188" cy="823912"/>
          </a:xfrm>
        </p:spPr>
        <p:txBody>
          <a:bodyPr/>
          <a:lstStyle/>
          <a:p>
            <a:r>
              <a:rPr lang="en-GB" dirty="0">
                <a:solidFill>
                  <a:schemeClr val="accent1">
                    <a:lumMod val="50000"/>
                  </a:schemeClr>
                </a:solidFill>
                <a:latin typeface="Century Gothic" panose="020B0502020202020204" pitchFamily="34" charset="0"/>
              </a:rPr>
              <a:t>Uses</a:t>
            </a:r>
          </a:p>
        </p:txBody>
      </p:sp>
      <p:sp>
        <p:nvSpPr>
          <p:cNvPr id="12" name="Content Placeholder 4">
            <a:extLst>
              <a:ext uri="{FF2B5EF4-FFF2-40B4-BE49-F238E27FC236}">
                <a16:creationId xmlns:a16="http://schemas.microsoft.com/office/drawing/2014/main" id="{DC5493C9-7F06-41ED-987A-247F39856AB0}"/>
              </a:ext>
            </a:extLst>
          </p:cNvPr>
          <p:cNvSpPr txBox="1">
            <a:spLocks/>
          </p:cNvSpPr>
          <p:nvPr/>
        </p:nvSpPr>
        <p:spPr>
          <a:xfrm>
            <a:off x="6194425" y="2505075"/>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50000"/>
                  </a:schemeClr>
                </a:solidFill>
                <a:latin typeface="Century Gothic" panose="020B0502020202020204" pitchFamily="34" charset="0"/>
              </a:rPr>
              <a:t>Assessment of understanding </a:t>
            </a:r>
          </a:p>
          <a:p>
            <a:r>
              <a:rPr lang="en-US" dirty="0">
                <a:solidFill>
                  <a:schemeClr val="accent1">
                    <a:lumMod val="50000"/>
                  </a:schemeClr>
                </a:solidFill>
                <a:latin typeface="Century Gothic" panose="020B0502020202020204" pitchFamily="34" charset="0"/>
              </a:rPr>
              <a:t>Can give written feedback</a:t>
            </a:r>
          </a:p>
          <a:p>
            <a:r>
              <a:rPr lang="en-US" dirty="0">
                <a:solidFill>
                  <a:schemeClr val="accent1">
                    <a:lumMod val="50000"/>
                  </a:schemeClr>
                </a:solidFill>
                <a:latin typeface="Century Gothic" panose="020B0502020202020204" pitchFamily="34" charset="0"/>
              </a:rPr>
              <a:t>Can be used for long answer questions (good for exam technique)</a:t>
            </a:r>
          </a:p>
        </p:txBody>
      </p:sp>
      <p:pic>
        <p:nvPicPr>
          <p:cNvPr id="7" name="Picture 6" descr="A picture containing text&#10;&#10;Description automatically generated">
            <a:extLst>
              <a:ext uri="{FF2B5EF4-FFF2-40B4-BE49-F238E27FC236}">
                <a16:creationId xmlns:a16="http://schemas.microsoft.com/office/drawing/2014/main" id="{5F0CB910-EC2E-4D34-B4A5-3910790D819C}"/>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23331" y="171316"/>
            <a:ext cx="1594909" cy="1509847"/>
          </a:xfrm>
          <a:prstGeom prst="rect">
            <a:avLst/>
          </a:prstGeom>
          <a:solidFill>
            <a:schemeClr val="bg1"/>
          </a:solidFill>
        </p:spPr>
      </p:pic>
      <p:sp>
        <p:nvSpPr>
          <p:cNvPr id="3" name="Content Placeholder 2">
            <a:extLst>
              <a:ext uri="{FF2B5EF4-FFF2-40B4-BE49-F238E27FC236}">
                <a16:creationId xmlns:a16="http://schemas.microsoft.com/office/drawing/2014/main" id="{AB3EAF06-973A-4781-B15C-A178C6E8AB43}"/>
              </a:ext>
            </a:extLst>
          </p:cNvPr>
          <p:cNvSpPr>
            <a:spLocks noGrp="1"/>
          </p:cNvSpPr>
          <p:nvPr>
            <p:ph sz="quarter" idx="4"/>
          </p:nvPr>
        </p:nvSpPr>
        <p:spPr/>
        <p:txBody>
          <a:bodyPr/>
          <a:lstStyle/>
          <a:p>
            <a:endParaRPr lang="en-GB" dirty="0"/>
          </a:p>
        </p:txBody>
      </p:sp>
    </p:spTree>
    <p:extLst>
      <p:ext uri="{BB962C8B-B14F-4D97-AF65-F5344CB8AC3E}">
        <p14:creationId xmlns:p14="http://schemas.microsoft.com/office/powerpoint/2010/main" val="714230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E3B74B-0BC4-41D3-BC4F-211E3EFDC736}"/>
              </a:ext>
            </a:extLst>
          </p:cNvPr>
          <p:cNvSpPr>
            <a:spLocks noGrp="1"/>
          </p:cNvSpPr>
          <p:nvPr>
            <p:ph type="body" idx="1"/>
          </p:nvPr>
        </p:nvSpPr>
        <p:spPr/>
        <p:txBody>
          <a:bodyPr/>
          <a:lstStyle/>
          <a:p>
            <a:r>
              <a:rPr lang="en-GB" dirty="0">
                <a:solidFill>
                  <a:schemeClr val="accent1">
                    <a:lumMod val="50000"/>
                  </a:schemeClr>
                </a:solidFill>
                <a:latin typeface="Century Gothic" panose="020B0502020202020204" pitchFamily="34" charset="0"/>
              </a:rPr>
              <a:t>Pros</a:t>
            </a:r>
          </a:p>
        </p:txBody>
      </p:sp>
      <p:sp>
        <p:nvSpPr>
          <p:cNvPr id="5" name="Content Placeholder 4">
            <a:extLst>
              <a:ext uri="{FF2B5EF4-FFF2-40B4-BE49-F238E27FC236}">
                <a16:creationId xmlns:a16="http://schemas.microsoft.com/office/drawing/2014/main" id="{80C80D10-465B-4843-8F19-86673F246923}"/>
              </a:ext>
            </a:extLst>
          </p:cNvPr>
          <p:cNvSpPr>
            <a:spLocks noGrp="1"/>
          </p:cNvSpPr>
          <p:nvPr>
            <p:ph sz="half" idx="2"/>
          </p:nvPr>
        </p:nvSpPr>
        <p:spPr/>
        <p:txBody>
          <a:bodyPr vert="horz" lIns="91440" tIns="45720" rIns="91440" bIns="45720" rtlCol="0" anchor="t">
            <a:normAutofit fontScale="92500" lnSpcReduction="20000"/>
          </a:bodyPr>
          <a:lstStyle/>
          <a:p>
            <a:r>
              <a:rPr lang="en-US" dirty="0">
                <a:solidFill>
                  <a:schemeClr val="accent1">
                    <a:lumMod val="50000"/>
                  </a:schemeClr>
                </a:solidFill>
                <a:ea typeface="+mn-lt"/>
                <a:cs typeface="+mn-lt"/>
              </a:rPr>
              <a:t>Access to 25,000+ diagnostic questions.</a:t>
            </a:r>
          </a:p>
          <a:p>
            <a:r>
              <a:rPr lang="en-US" dirty="0">
                <a:solidFill>
                  <a:schemeClr val="accent1">
                    <a:lumMod val="50000"/>
                  </a:schemeClr>
                </a:solidFill>
                <a:ea typeface="+mn-lt"/>
                <a:cs typeface="+mn-lt"/>
              </a:rPr>
              <a:t>Diagnostic questions are designed such that each incorrect answer reveals a unique misconception.</a:t>
            </a:r>
            <a:endParaRPr lang="en-US">
              <a:solidFill>
                <a:schemeClr val="accent1">
                  <a:lumMod val="50000"/>
                </a:schemeClr>
              </a:solidFill>
              <a:ea typeface="+mn-lt"/>
              <a:cs typeface="+mn-lt"/>
            </a:endParaRPr>
          </a:p>
          <a:p>
            <a:r>
              <a:rPr lang="en-US" dirty="0">
                <a:solidFill>
                  <a:schemeClr val="accent1">
                    <a:lumMod val="50000"/>
                  </a:schemeClr>
                </a:solidFill>
                <a:ea typeface="+mn-lt"/>
                <a:cs typeface="+mn-lt"/>
              </a:rPr>
              <a:t>These identify what each student doesn't understand and why they're going wrong.</a:t>
            </a:r>
            <a:endParaRPr lang="en-US">
              <a:solidFill>
                <a:schemeClr val="accent1">
                  <a:lumMod val="50000"/>
                </a:schemeClr>
              </a:solidFill>
            </a:endParaRPr>
          </a:p>
          <a:p>
            <a:endParaRPr lang="en-US" dirty="0">
              <a:solidFill>
                <a:schemeClr val="accent1">
                  <a:lumMod val="50000"/>
                </a:schemeClr>
              </a:solidFill>
            </a:endParaRPr>
          </a:p>
        </p:txBody>
      </p:sp>
      <p:sp>
        <p:nvSpPr>
          <p:cNvPr id="6" name="Text Placeholder 5">
            <a:extLst>
              <a:ext uri="{FF2B5EF4-FFF2-40B4-BE49-F238E27FC236}">
                <a16:creationId xmlns:a16="http://schemas.microsoft.com/office/drawing/2014/main" id="{72BDBD9E-0899-443A-8066-D12007C6A301}"/>
              </a:ext>
            </a:extLst>
          </p:cNvPr>
          <p:cNvSpPr>
            <a:spLocks noGrp="1"/>
          </p:cNvSpPr>
          <p:nvPr>
            <p:ph type="body" sz="quarter" idx="3"/>
          </p:nvPr>
        </p:nvSpPr>
        <p:spPr>
          <a:xfrm>
            <a:off x="6194427" y="1681163"/>
            <a:ext cx="5183188" cy="823912"/>
          </a:xfrm>
        </p:spPr>
        <p:txBody>
          <a:bodyPr/>
          <a:lstStyle/>
          <a:p>
            <a:r>
              <a:rPr lang="en-GB" dirty="0">
                <a:solidFill>
                  <a:schemeClr val="accent1">
                    <a:lumMod val="50000"/>
                  </a:schemeClr>
                </a:solidFill>
                <a:latin typeface="Century Gothic" panose="020B0502020202020204" pitchFamily="34" charset="0"/>
              </a:rPr>
              <a:t>Uses</a:t>
            </a:r>
          </a:p>
        </p:txBody>
      </p:sp>
      <p:sp>
        <p:nvSpPr>
          <p:cNvPr id="12" name="Content Placeholder 4">
            <a:extLst>
              <a:ext uri="{FF2B5EF4-FFF2-40B4-BE49-F238E27FC236}">
                <a16:creationId xmlns:a16="http://schemas.microsoft.com/office/drawing/2014/main" id="{DC5493C9-7F06-41ED-987A-247F39856AB0}"/>
              </a:ext>
            </a:extLst>
          </p:cNvPr>
          <p:cNvSpPr txBox="1">
            <a:spLocks/>
          </p:cNvSpPr>
          <p:nvPr/>
        </p:nvSpPr>
        <p:spPr>
          <a:xfrm>
            <a:off x="6194425" y="2505075"/>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50000"/>
                  </a:schemeClr>
                </a:solidFill>
                <a:latin typeface="Century Gothic"/>
              </a:rPr>
              <a:t>Assessment of gaps in knowledge.</a:t>
            </a:r>
          </a:p>
          <a:p>
            <a:r>
              <a:rPr lang="en-US" dirty="0">
                <a:solidFill>
                  <a:schemeClr val="accent1">
                    <a:lumMod val="50000"/>
                  </a:schemeClr>
                </a:solidFill>
              </a:rPr>
              <a:t>Identifies misconceptions in understanding.</a:t>
            </a:r>
          </a:p>
          <a:p>
            <a:r>
              <a:rPr lang="en-US" dirty="0">
                <a:solidFill>
                  <a:schemeClr val="accent1">
                    <a:lumMod val="50000"/>
                  </a:schemeClr>
                </a:solidFill>
              </a:rPr>
              <a:t>Allows a teacher to focus on interventions and target groups.</a:t>
            </a:r>
          </a:p>
          <a:p>
            <a:endParaRPr lang="en-US" dirty="0">
              <a:solidFill>
                <a:schemeClr val="accent1">
                  <a:lumMod val="50000"/>
                </a:schemeClr>
              </a:solidFill>
              <a:latin typeface="Century Gothic"/>
            </a:endParaRPr>
          </a:p>
          <a:p>
            <a:endParaRPr lang="en-US" dirty="0">
              <a:solidFill>
                <a:schemeClr val="accent1">
                  <a:lumMod val="50000"/>
                </a:schemeClr>
              </a:solidFill>
              <a:latin typeface="Century Gothic"/>
            </a:endParaRPr>
          </a:p>
        </p:txBody>
      </p:sp>
      <p:pic>
        <p:nvPicPr>
          <p:cNvPr id="10" name="Picture 10" descr="A picture containing drawing&#10;&#10;Description automatically generated">
            <a:extLst>
              <a:ext uri="{FF2B5EF4-FFF2-40B4-BE49-F238E27FC236}">
                <a16:creationId xmlns:a16="http://schemas.microsoft.com/office/drawing/2014/main" id="{A70B070B-0C77-4320-A899-E0CB6A064AEE}"/>
              </a:ext>
            </a:extLst>
          </p:cNvPr>
          <p:cNvPicPr>
            <a:picLocks noGrp="1" noChangeAspect="1"/>
          </p:cNvPicPr>
          <p:nvPr>
            <p:ph sz="quarter" idx="4"/>
          </p:nvPr>
        </p:nvPicPr>
        <p:blipFill>
          <a:blip r:embed="rId3"/>
          <a:stretch>
            <a:fillRect/>
          </a:stretch>
        </p:blipFill>
        <p:spPr>
          <a:xfrm>
            <a:off x="408688" y="399537"/>
            <a:ext cx="2400300" cy="948017"/>
          </a:xfrm>
        </p:spPr>
      </p:pic>
    </p:spTree>
    <p:extLst>
      <p:ext uri="{BB962C8B-B14F-4D97-AF65-F5344CB8AC3E}">
        <p14:creationId xmlns:p14="http://schemas.microsoft.com/office/powerpoint/2010/main" val="155609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C50D-A963-4105-A513-24160ADE158B}"/>
              </a:ext>
            </a:extLst>
          </p:cNvPr>
          <p:cNvSpPr>
            <a:spLocks noGrp="1"/>
          </p:cNvSpPr>
          <p:nvPr>
            <p:ph type="title"/>
          </p:nvPr>
        </p:nvSpPr>
        <p:spPr/>
        <p:txBody>
          <a:bodyPr/>
          <a:lstStyle/>
          <a:p>
            <a:r>
              <a:rPr lang="en-GB" b="1">
                <a:solidFill>
                  <a:srgbClr val="0070C0"/>
                </a:solidFill>
                <a:latin typeface="Century Gothic"/>
              </a:rPr>
              <a:t>Discussion</a:t>
            </a:r>
            <a:r>
              <a:rPr lang="en-GB">
                <a:solidFill>
                  <a:srgbClr val="0070C0"/>
                </a:solidFill>
                <a:latin typeface="Century Gothic"/>
              </a:rPr>
              <a:t> </a:t>
            </a:r>
            <a:endParaRPr lang="en-GB">
              <a:solidFill>
                <a:srgbClr val="0070C0"/>
              </a:solidFill>
              <a:latin typeface="Century Gothic" panose="020B0502020202020204" pitchFamily="34" charset="0"/>
            </a:endParaRPr>
          </a:p>
        </p:txBody>
      </p:sp>
      <p:graphicFrame>
        <p:nvGraphicFramePr>
          <p:cNvPr id="6" name="Content Placeholder 2">
            <a:extLst>
              <a:ext uri="{FF2B5EF4-FFF2-40B4-BE49-F238E27FC236}">
                <a16:creationId xmlns:a16="http://schemas.microsoft.com/office/drawing/2014/main" id="{72591102-EB87-4222-8032-A40E745BFE3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626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D2DD-A757-4670-A1AC-D95414FAE86D}"/>
              </a:ext>
            </a:extLst>
          </p:cNvPr>
          <p:cNvSpPr>
            <a:spLocks noGrp="1"/>
          </p:cNvSpPr>
          <p:nvPr>
            <p:ph type="title"/>
          </p:nvPr>
        </p:nvSpPr>
        <p:spPr/>
        <p:txBody>
          <a:bodyPr/>
          <a:lstStyle/>
          <a:p>
            <a:endParaRPr lang="en-GB"/>
          </a:p>
        </p:txBody>
      </p:sp>
      <p:pic>
        <p:nvPicPr>
          <p:cNvPr id="5" name="Content Placeholder 4" descr="A screenshot of a computer&#10;&#10;Description automatically generated">
            <a:extLst>
              <a:ext uri="{FF2B5EF4-FFF2-40B4-BE49-F238E27FC236}">
                <a16:creationId xmlns:a16="http://schemas.microsoft.com/office/drawing/2014/main" id="{02530C86-BB03-47D3-97BB-735C1D4805A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389787"/>
            <a:ext cx="12191999" cy="7990009"/>
          </a:xfrm>
        </p:spPr>
      </p:pic>
      <p:sp>
        <p:nvSpPr>
          <p:cNvPr id="3" name="TextBox 2">
            <a:extLst>
              <a:ext uri="{FF2B5EF4-FFF2-40B4-BE49-F238E27FC236}">
                <a16:creationId xmlns:a16="http://schemas.microsoft.com/office/drawing/2014/main" id="{B7127D3A-CFFA-475A-9ED3-1938F241B194}"/>
              </a:ext>
            </a:extLst>
          </p:cNvPr>
          <p:cNvSpPr txBox="1"/>
          <p:nvPr/>
        </p:nvSpPr>
        <p:spPr>
          <a:xfrm>
            <a:off x="1928921" y="903767"/>
            <a:ext cx="8729085" cy="5262979"/>
          </a:xfrm>
          <a:prstGeom prst="rect">
            <a:avLst/>
          </a:prstGeom>
          <a:noFill/>
        </p:spPr>
        <p:txBody>
          <a:bodyPr wrap="square" rtlCol="0">
            <a:spAutoFit/>
          </a:bodyPr>
          <a:lstStyle/>
          <a:p>
            <a:r>
              <a:rPr lang="en-GB" sz="2400" b="1" u="sng" dirty="0">
                <a:latin typeface="Bradley Hand ITC" panose="03070402050302030203" pitchFamily="66" charset="0"/>
              </a:rPr>
              <a:t>To do list.</a:t>
            </a:r>
          </a:p>
          <a:p>
            <a:endParaRPr lang="en-GB" sz="2400" b="1" u="sng" dirty="0">
              <a:latin typeface="Bradley Hand ITC" panose="03070402050302030203" pitchFamily="66" charset="0"/>
            </a:endParaRPr>
          </a:p>
          <a:p>
            <a:pPr marL="285750" indent="-285750">
              <a:buFont typeface="Arial" panose="020B0604020202020204" pitchFamily="34" charset="0"/>
              <a:buChar char="•"/>
            </a:pPr>
            <a:r>
              <a:rPr lang="en-GB" sz="2400" dirty="0">
                <a:latin typeface="Bradley Hand ITC" panose="03070402050302030203" pitchFamily="66" charset="0"/>
              </a:rPr>
              <a:t>Visit poll everywhere and make one</a:t>
            </a:r>
          </a:p>
          <a:p>
            <a:endParaRPr lang="en-GB" sz="2400" dirty="0">
              <a:latin typeface="Bradley Hand ITC" panose="03070402050302030203" pitchFamily="66" charset="0"/>
            </a:endParaRPr>
          </a:p>
          <a:p>
            <a:pPr marL="285750" indent="-285750">
              <a:buFont typeface="Arial" panose="020B0604020202020204" pitchFamily="34" charset="0"/>
              <a:buChar char="•"/>
            </a:pPr>
            <a:r>
              <a:rPr lang="en-GB" sz="2400" dirty="0">
                <a:latin typeface="Bradley Hand ITC" panose="03070402050302030203" pitchFamily="66" charset="0"/>
              </a:rPr>
              <a:t>Watch the tutorial for whiteboard fox</a:t>
            </a:r>
          </a:p>
          <a:p>
            <a:pPr marL="285750" indent="-285750">
              <a:buFont typeface="Arial" panose="020B0604020202020204" pitchFamily="34" charset="0"/>
              <a:buChar char="•"/>
            </a:pPr>
            <a:endParaRPr lang="en-GB" sz="2400" dirty="0">
              <a:latin typeface="Bradley Hand ITC" panose="03070402050302030203" pitchFamily="66" charset="0"/>
            </a:endParaRPr>
          </a:p>
          <a:p>
            <a:pPr marL="285750" indent="-285750">
              <a:buFont typeface="Arial" panose="020B0604020202020204" pitchFamily="34" charset="0"/>
              <a:buChar char="•"/>
            </a:pPr>
            <a:r>
              <a:rPr lang="en-GB" sz="2400" dirty="0">
                <a:latin typeface="Bradley Hand ITC" panose="03070402050302030203" pitchFamily="66" charset="0"/>
              </a:rPr>
              <a:t>Find a suitable video for Ed Puzzle </a:t>
            </a:r>
          </a:p>
          <a:p>
            <a:pPr marL="285750" indent="-285750">
              <a:buFont typeface="Arial" panose="020B0604020202020204" pitchFamily="34" charset="0"/>
              <a:buChar char="•"/>
            </a:pPr>
            <a:endParaRPr lang="en-GB" sz="2400" dirty="0">
              <a:latin typeface="Bradley Hand ITC" panose="03070402050302030203" pitchFamily="66" charset="0"/>
            </a:endParaRPr>
          </a:p>
          <a:p>
            <a:pPr marL="285750" indent="-285750">
              <a:buFont typeface="Arial" panose="020B0604020202020204" pitchFamily="34" charset="0"/>
              <a:buChar char="•"/>
            </a:pPr>
            <a:r>
              <a:rPr lang="en-GB" sz="2400" dirty="0">
                <a:latin typeface="Bradley Hand ITC" panose="03070402050302030203" pitchFamily="66" charset="0"/>
              </a:rPr>
              <a:t>Consider one formative and one summative form of assessment for all of these.</a:t>
            </a:r>
          </a:p>
          <a:p>
            <a:endParaRPr lang="en-GB" sz="2400" b="1" u="sng" dirty="0">
              <a:latin typeface="Bradley Hand ITC" panose="03070402050302030203" pitchFamily="66" charset="0"/>
            </a:endParaRPr>
          </a:p>
          <a:p>
            <a:endParaRPr lang="en-GB" sz="2400" b="1" u="sng" dirty="0">
              <a:latin typeface="Bradley Hand ITC" panose="03070402050302030203" pitchFamily="66" charset="0"/>
            </a:endParaRPr>
          </a:p>
          <a:p>
            <a:endParaRPr lang="en-GB" sz="2400" b="1" u="sng" dirty="0">
              <a:latin typeface="Bradley Hand ITC" panose="03070402050302030203" pitchFamily="66" charset="0"/>
            </a:endParaRPr>
          </a:p>
          <a:p>
            <a:r>
              <a:rPr lang="en-GB" sz="2400" b="1" u="sng" dirty="0">
                <a:latin typeface="Bradley Hand ITC" panose="03070402050302030203" pitchFamily="66" charset="0"/>
              </a:rPr>
              <a:t> </a:t>
            </a:r>
            <a:endParaRPr lang="en-GB" b="1" u="sng" dirty="0">
              <a:latin typeface="Bradley Hand ITC" panose="03070402050302030203" pitchFamily="66" charset="0"/>
            </a:endParaRPr>
          </a:p>
        </p:txBody>
      </p:sp>
    </p:spTree>
    <p:extLst>
      <p:ext uri="{BB962C8B-B14F-4D97-AF65-F5344CB8AC3E}">
        <p14:creationId xmlns:p14="http://schemas.microsoft.com/office/powerpoint/2010/main" val="1297951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38" y="113998"/>
            <a:ext cx="10515600" cy="1325563"/>
          </a:xfrm>
        </p:spPr>
        <p:txBody>
          <a:bodyPr/>
          <a:lstStyle/>
          <a:p>
            <a:pPr algn="ctr"/>
            <a:r>
              <a:rPr lang="en-GB" b="1">
                <a:solidFill>
                  <a:schemeClr val="accent1">
                    <a:lumMod val="50000"/>
                  </a:schemeClr>
                </a:solidFill>
                <a:latin typeface="Century Gothic" panose="020B0502020202020204" pitchFamily="34" charset="0"/>
              </a:rPr>
              <a:t>The role of Flipped Learning</a:t>
            </a:r>
            <a:endParaRPr lang="en-GB">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784621" y="1394533"/>
            <a:ext cx="2678655" cy="402484"/>
          </a:xfrm>
        </p:spPr>
        <p:txBody>
          <a:bodyPr>
            <a:normAutofit/>
          </a:bodyPr>
          <a:lstStyle/>
          <a:p>
            <a:pPr marL="0" indent="0" algn="ctr">
              <a:buNone/>
            </a:pPr>
            <a:r>
              <a:rPr lang="en-GB" sz="1800" b="1" i="1">
                <a:solidFill>
                  <a:schemeClr val="accent1">
                    <a:lumMod val="50000"/>
                  </a:schemeClr>
                </a:solidFill>
                <a:latin typeface="Century Gothic" panose="020B0502020202020204" pitchFamily="34" charset="0"/>
              </a:rPr>
              <a:t>“Sage on a stage”</a:t>
            </a:r>
          </a:p>
          <a:p>
            <a:pPr marL="0" indent="0">
              <a:buNone/>
            </a:pPr>
            <a:endParaRPr lang="en-GB" sz="1800" b="1">
              <a:solidFill>
                <a:schemeClr val="accent1">
                  <a:lumMod val="50000"/>
                </a:schemeClr>
              </a:solidFill>
              <a:latin typeface="Century Gothic" panose="020B0502020202020204" pitchFamily="34" charset="0"/>
            </a:endParaRPr>
          </a:p>
        </p:txBody>
      </p:sp>
      <p:sp>
        <p:nvSpPr>
          <p:cNvPr id="11" name="TextBox 10"/>
          <p:cNvSpPr txBox="1"/>
          <p:nvPr/>
        </p:nvSpPr>
        <p:spPr>
          <a:xfrm>
            <a:off x="7907914" y="2381492"/>
            <a:ext cx="3400176" cy="369332"/>
          </a:xfrm>
          <a:prstGeom prst="rect">
            <a:avLst/>
          </a:prstGeom>
          <a:noFill/>
        </p:spPr>
        <p:txBody>
          <a:bodyPr wrap="square" rtlCol="0">
            <a:spAutoFit/>
          </a:bodyPr>
          <a:lstStyle/>
          <a:p>
            <a:pPr algn="ctr"/>
            <a:r>
              <a:rPr lang="en-GB" b="1" i="1">
                <a:solidFill>
                  <a:schemeClr val="accent1">
                    <a:lumMod val="50000"/>
                  </a:schemeClr>
                </a:solidFill>
                <a:latin typeface="Century Gothic" panose="020B0502020202020204" pitchFamily="34" charset="0"/>
              </a:rPr>
              <a:t>“Guide on the side”</a:t>
            </a:r>
          </a:p>
        </p:txBody>
      </p:sp>
      <p:sp>
        <p:nvSpPr>
          <p:cNvPr id="12" name="Curved Down Arrow 11"/>
          <p:cNvSpPr/>
          <p:nvPr/>
        </p:nvSpPr>
        <p:spPr>
          <a:xfrm>
            <a:off x="2954781" y="1432063"/>
            <a:ext cx="4788485" cy="1434314"/>
          </a:xfrm>
          <a:prstGeom prst="curvedDownArrow">
            <a:avLst>
              <a:gd name="adj1" fmla="val 25000"/>
              <a:gd name="adj2" fmla="val 50000"/>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662" y="1797016"/>
            <a:ext cx="2851675" cy="3009067"/>
          </a:xfrm>
          <a:prstGeom prst="rect">
            <a:avLst/>
          </a:prstGeom>
        </p:spPr>
      </p:pic>
      <p:sp>
        <p:nvSpPr>
          <p:cNvPr id="14" name="Content Placeholder 2"/>
          <p:cNvSpPr txBox="1">
            <a:spLocks/>
          </p:cNvSpPr>
          <p:nvPr/>
        </p:nvSpPr>
        <p:spPr>
          <a:xfrm>
            <a:off x="783723" y="4806083"/>
            <a:ext cx="2679552" cy="422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b="1">
                <a:solidFill>
                  <a:schemeClr val="accent1">
                    <a:lumMod val="50000"/>
                  </a:schemeClr>
                </a:solidFill>
                <a:latin typeface="Century Gothic" panose="020B0502020202020204" pitchFamily="34" charset="0"/>
              </a:rPr>
              <a:t>Instruction / lecture</a:t>
            </a:r>
          </a:p>
          <a:p>
            <a:pPr marL="0" indent="0">
              <a:buFont typeface="Arial" panose="020B0604020202020204" pitchFamily="34" charset="0"/>
              <a:buNone/>
            </a:pPr>
            <a:endParaRPr lang="en-GB" sz="1800" b="1">
              <a:solidFill>
                <a:schemeClr val="accent1">
                  <a:lumMod val="50000"/>
                </a:schemeClr>
              </a:solidFill>
              <a:latin typeface="Century Gothic" panose="020B0502020202020204" pitchFamily="34" charset="0"/>
            </a:endParaRPr>
          </a:p>
        </p:txBody>
      </p:sp>
      <p:sp>
        <p:nvSpPr>
          <p:cNvPr id="15" name="Content Placeholder 2"/>
          <p:cNvSpPr txBox="1">
            <a:spLocks/>
          </p:cNvSpPr>
          <p:nvPr/>
        </p:nvSpPr>
        <p:spPr>
          <a:xfrm>
            <a:off x="7900027" y="5862301"/>
            <a:ext cx="4058222" cy="582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b="1">
                <a:solidFill>
                  <a:schemeClr val="accent1">
                    <a:lumMod val="50000"/>
                  </a:schemeClr>
                </a:solidFill>
                <a:latin typeface="Century Gothic" panose="020B0502020202020204" pitchFamily="34" charset="0"/>
              </a:rPr>
              <a:t>Problem solving enquiry</a:t>
            </a:r>
          </a:p>
          <a:p>
            <a:pPr marL="0" indent="0">
              <a:buFont typeface="Arial" panose="020B0604020202020204" pitchFamily="34" charset="0"/>
              <a:buNone/>
            </a:pPr>
            <a:endParaRPr lang="en-GB" sz="1800" b="1">
              <a:solidFill>
                <a:schemeClr val="accent1">
                  <a:lumMod val="50000"/>
                </a:schemeClr>
              </a:solidFill>
              <a:latin typeface="Century Gothic" panose="020B0502020202020204" pitchFamily="34" charset="0"/>
            </a:endParaRPr>
          </a:p>
        </p:txBody>
      </p:sp>
      <p:sp>
        <p:nvSpPr>
          <p:cNvPr id="4" name="Left Arrow 3"/>
          <p:cNvSpPr/>
          <p:nvPr/>
        </p:nvSpPr>
        <p:spPr>
          <a:xfrm>
            <a:off x="3752069" y="3044237"/>
            <a:ext cx="904973" cy="4619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01493" y="3090528"/>
            <a:ext cx="1036949" cy="646331"/>
          </a:xfrm>
          <a:prstGeom prst="rect">
            <a:avLst/>
          </a:prstGeom>
          <a:noFill/>
        </p:spPr>
        <p:txBody>
          <a:bodyPr wrap="square" rtlCol="0">
            <a:spAutoFit/>
          </a:bodyPr>
          <a:lstStyle/>
          <a:p>
            <a:r>
              <a:rPr lang="en-GB" b="1">
                <a:solidFill>
                  <a:schemeClr val="accent1">
                    <a:lumMod val="50000"/>
                  </a:schemeClr>
                </a:solidFill>
                <a:latin typeface="Century Gothic" panose="020B0502020202020204" pitchFamily="34" charset="0"/>
              </a:rPr>
              <a:t>At home</a:t>
            </a:r>
          </a:p>
        </p:txBody>
      </p:sp>
      <p:sp>
        <p:nvSpPr>
          <p:cNvPr id="13" name="Left Arrow 12"/>
          <p:cNvSpPr/>
          <p:nvPr/>
        </p:nvSpPr>
        <p:spPr>
          <a:xfrm rot="10800000">
            <a:off x="6089939" y="4806083"/>
            <a:ext cx="904973" cy="4619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987311" y="4852374"/>
            <a:ext cx="1036949" cy="369332"/>
          </a:xfrm>
          <a:prstGeom prst="rect">
            <a:avLst/>
          </a:prstGeom>
          <a:noFill/>
        </p:spPr>
        <p:txBody>
          <a:bodyPr wrap="square" rtlCol="0">
            <a:spAutoFit/>
          </a:bodyPr>
          <a:lstStyle/>
          <a:p>
            <a:pPr algn="ctr"/>
            <a:r>
              <a:rPr lang="en-GB" b="1">
                <a:solidFill>
                  <a:schemeClr val="accent1">
                    <a:lumMod val="50000"/>
                  </a:schemeClr>
                </a:solidFill>
                <a:latin typeface="Century Gothic" panose="020B0502020202020204" pitchFamily="34" charset="0"/>
              </a:rPr>
              <a:t>In class</a:t>
            </a:r>
          </a:p>
        </p:txBody>
      </p:sp>
      <p:sp>
        <p:nvSpPr>
          <p:cNvPr id="17" name="Curved Down Arrow 16"/>
          <p:cNvSpPr/>
          <p:nvPr/>
        </p:nvSpPr>
        <p:spPr>
          <a:xfrm rot="10800000">
            <a:off x="3111543" y="5017394"/>
            <a:ext cx="4788484" cy="1475481"/>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47847" y="3738707"/>
            <a:ext cx="5087749" cy="3391832"/>
          </a:xfrm>
          <a:prstGeom prst="rect">
            <a:avLst/>
          </a:prstGeom>
        </p:spPr>
      </p:pic>
      <p:pic>
        <p:nvPicPr>
          <p:cNvPr id="1026" name="Picture 2" descr="Teacher Helping Pupils Studying At Desks In Classroom. Teacher looking at  female , #Aff, #Pupils, #Studying, #Teacher, … | New teachers, Education,  Writing services">
            <a:extLst>
              <a:ext uri="{FF2B5EF4-FFF2-40B4-BE49-F238E27FC236}">
                <a16:creationId xmlns:a16="http://schemas.microsoft.com/office/drawing/2014/main" id="{08921915-2318-4199-A316-19A2C9196E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50923" y="3182167"/>
            <a:ext cx="3135114" cy="20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animBg="1"/>
      <p:bldP spid="14" grpId="0"/>
      <p:bldP spid="15" grpId="0"/>
      <p:bldP spid="4" grpId="0" animBg="1"/>
      <p:bldP spid="5" grpId="0"/>
      <p:bldP spid="13" grpId="0" animBg="1"/>
      <p:bldP spid="16"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3E9E-66F7-47B3-A554-750479E27AF3}"/>
              </a:ext>
            </a:extLst>
          </p:cNvPr>
          <p:cNvSpPr>
            <a:spLocks noGrp="1"/>
          </p:cNvSpPr>
          <p:nvPr>
            <p:ph type="title"/>
          </p:nvPr>
        </p:nvSpPr>
        <p:spPr>
          <a:xfrm>
            <a:off x="7464614" y="1783959"/>
            <a:ext cx="4087306" cy="2889114"/>
          </a:xfrm>
        </p:spPr>
        <p:txBody>
          <a:bodyPr vert="horz" lIns="91440" tIns="45720" rIns="91440" bIns="45720" rtlCol="0" anchor="b">
            <a:noAutofit/>
          </a:bodyPr>
          <a:lstStyle/>
          <a:p>
            <a:r>
              <a:rPr lang="en-GB" sz="3600" dirty="0"/>
              <a:t>Here’s how online learning can make that process more efficient:</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erson wearing a blackboard&#10;&#10;Description automatically generated">
            <a:extLst>
              <a:ext uri="{FF2B5EF4-FFF2-40B4-BE49-F238E27FC236}">
                <a16:creationId xmlns:a16="http://schemas.microsoft.com/office/drawing/2014/main" id="{321A851C-9426-46E7-B553-CDA80D3655E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6456609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4688-1952-43DF-9AC9-06A6382D8323}"/>
              </a:ext>
            </a:extLst>
          </p:cNvPr>
          <p:cNvSpPr>
            <a:spLocks noGrp="1"/>
          </p:cNvSpPr>
          <p:nvPr>
            <p:ph type="title"/>
          </p:nvPr>
        </p:nvSpPr>
        <p:spPr>
          <a:xfrm>
            <a:off x="7464614" y="1169581"/>
            <a:ext cx="4087306" cy="4954772"/>
          </a:xfrm>
        </p:spPr>
        <p:txBody>
          <a:bodyPr vert="horz" lIns="91440" tIns="45720" rIns="91440" bIns="45720" rtlCol="0" anchor="b">
            <a:noAutofit/>
          </a:bodyPr>
          <a:lstStyle/>
          <a:p>
            <a:pPr algn="ctr"/>
            <a:r>
              <a:rPr lang="en-GB" sz="3600" dirty="0">
                <a:solidFill>
                  <a:srgbClr val="0070C0"/>
                </a:solidFill>
              </a:rPr>
              <a:t>Teacher A is currently teaching a science group the functions of the muscular system. The teacher has a 90-minute lesson in which to do this</a:t>
            </a:r>
            <a:endParaRPr lang="en-US" sz="3600" dirty="0">
              <a:solidFill>
                <a:srgbClr val="0070C0"/>
              </a:solidFill>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bag&#10;&#10;Description automatically generated">
            <a:extLst>
              <a:ext uri="{FF2B5EF4-FFF2-40B4-BE49-F238E27FC236}">
                <a16:creationId xmlns:a16="http://schemas.microsoft.com/office/drawing/2014/main" id="{EB960CF7-38B2-4C65-95C8-84DBDCAFD9C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E45FEE43-C27C-4F43-A666-4EE45812B75D}"/>
              </a:ext>
            </a:extLst>
          </p:cNvPr>
          <p:cNvSpPr txBox="1"/>
          <p:nvPr/>
        </p:nvSpPr>
        <p:spPr>
          <a:xfrm>
            <a:off x="819209" y="1690323"/>
            <a:ext cx="4338083" cy="3046988"/>
          </a:xfrm>
          <a:prstGeom prst="rect">
            <a:avLst/>
          </a:prstGeom>
          <a:noFill/>
        </p:spPr>
        <p:txBody>
          <a:bodyPr wrap="square" rtlCol="0">
            <a:spAutoFit/>
          </a:bodyPr>
          <a:lstStyle/>
          <a:p>
            <a:r>
              <a:rPr lang="en-GB" sz="2400" b="1" dirty="0">
                <a:solidFill>
                  <a:srgbClr val="0070C0"/>
                </a:solidFill>
                <a:latin typeface="Bradley Hand ITC" panose="03070402050302030203" pitchFamily="66" charset="0"/>
              </a:rPr>
              <a:t>Activity:</a:t>
            </a:r>
          </a:p>
          <a:p>
            <a:r>
              <a:rPr lang="en-GB" sz="2400" b="1" dirty="0">
                <a:solidFill>
                  <a:srgbClr val="0070C0"/>
                </a:solidFill>
                <a:latin typeface="Bradley Hand ITC" panose="03070402050302030203" pitchFamily="66" charset="0"/>
              </a:rPr>
              <a:t>Classroom-based lesson - 30 minutes disseminating the information to students/ mini-lecture</a:t>
            </a:r>
          </a:p>
          <a:p>
            <a:endParaRPr lang="en-GB" sz="2400" b="1" dirty="0">
              <a:solidFill>
                <a:srgbClr val="0070C0"/>
              </a:solidFill>
              <a:latin typeface="Bradley Hand ITC" panose="03070402050302030203" pitchFamily="66" charset="0"/>
            </a:endParaRPr>
          </a:p>
          <a:p>
            <a:r>
              <a:rPr lang="en-GB" sz="2400" b="1" dirty="0">
                <a:solidFill>
                  <a:srgbClr val="0070C0"/>
                </a:solidFill>
                <a:latin typeface="Bradley Hand ITC" panose="03070402050302030203" pitchFamily="66" charset="0"/>
              </a:rPr>
              <a:t>Remaining time for student-led activity and assessment.</a:t>
            </a:r>
          </a:p>
        </p:txBody>
      </p:sp>
    </p:spTree>
    <p:extLst>
      <p:ext uri="{BB962C8B-B14F-4D97-AF65-F5344CB8AC3E}">
        <p14:creationId xmlns:p14="http://schemas.microsoft.com/office/powerpoint/2010/main" val="20094662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5C4E-46A7-43B9-8310-9B2947E16996}"/>
              </a:ext>
            </a:extLst>
          </p:cNvPr>
          <p:cNvSpPr>
            <a:spLocks noGrp="1"/>
          </p:cNvSpPr>
          <p:nvPr>
            <p:ph type="title"/>
          </p:nvPr>
        </p:nvSpPr>
        <p:spPr>
          <a:xfrm>
            <a:off x="210879" y="195004"/>
            <a:ext cx="10515600" cy="1325563"/>
          </a:xfrm>
        </p:spPr>
        <p:txBody>
          <a:bodyPr>
            <a:normAutofit fontScale="90000"/>
          </a:bodyPr>
          <a:lstStyle/>
          <a:p>
            <a:r>
              <a:rPr lang="en-GB" sz="3100" b="1" dirty="0">
                <a:solidFill>
                  <a:srgbClr val="0070C0"/>
                </a:solidFill>
              </a:rPr>
              <a:t>Here’s how online learning can make that process more efficient:</a:t>
            </a:r>
            <a:br>
              <a:rPr lang="en-GB" dirty="0"/>
            </a:br>
            <a:endParaRPr lang="en-GB" dirty="0"/>
          </a:p>
        </p:txBody>
      </p:sp>
      <p:graphicFrame>
        <p:nvGraphicFramePr>
          <p:cNvPr id="8" name="Content Placeholder 7">
            <a:extLst>
              <a:ext uri="{FF2B5EF4-FFF2-40B4-BE49-F238E27FC236}">
                <a16:creationId xmlns:a16="http://schemas.microsoft.com/office/drawing/2014/main" id="{4C400E62-1A8A-4F22-ACE8-DC547B82B92F}"/>
              </a:ext>
            </a:extLst>
          </p:cNvPr>
          <p:cNvGraphicFramePr>
            <a:graphicFrameLocks noGrp="1"/>
          </p:cNvGraphicFramePr>
          <p:nvPr>
            <p:ph idx="1"/>
            <p:extLst>
              <p:ext uri="{D42A27DB-BD31-4B8C-83A1-F6EECF244321}">
                <p14:modId xmlns:p14="http://schemas.microsoft.com/office/powerpoint/2010/main" val="2067087869"/>
              </p:ext>
            </p:extLst>
          </p:nvPr>
        </p:nvGraphicFramePr>
        <p:xfrm>
          <a:off x="1963711" y="612837"/>
          <a:ext cx="9870325" cy="6095217"/>
        </p:xfrm>
        <a:graphic>
          <a:graphicData uri="http://schemas.openxmlformats.org/drawingml/2006/table">
            <a:tbl>
              <a:tblPr firstRow="1" firstCol="1" bandRow="1">
                <a:tableStyleId>{5C22544A-7EE6-4342-B048-85BDC9FD1C3A}</a:tableStyleId>
              </a:tblPr>
              <a:tblGrid>
                <a:gridCol w="2760742">
                  <a:extLst>
                    <a:ext uri="{9D8B030D-6E8A-4147-A177-3AD203B41FA5}">
                      <a16:colId xmlns:a16="http://schemas.microsoft.com/office/drawing/2014/main" val="1972328827"/>
                    </a:ext>
                  </a:extLst>
                </a:gridCol>
                <a:gridCol w="2090945">
                  <a:extLst>
                    <a:ext uri="{9D8B030D-6E8A-4147-A177-3AD203B41FA5}">
                      <a16:colId xmlns:a16="http://schemas.microsoft.com/office/drawing/2014/main" val="188693114"/>
                    </a:ext>
                  </a:extLst>
                </a:gridCol>
                <a:gridCol w="2090945">
                  <a:extLst>
                    <a:ext uri="{9D8B030D-6E8A-4147-A177-3AD203B41FA5}">
                      <a16:colId xmlns:a16="http://schemas.microsoft.com/office/drawing/2014/main" val="2444403383"/>
                    </a:ext>
                  </a:extLst>
                </a:gridCol>
                <a:gridCol w="2927693">
                  <a:extLst>
                    <a:ext uri="{9D8B030D-6E8A-4147-A177-3AD203B41FA5}">
                      <a16:colId xmlns:a16="http://schemas.microsoft.com/office/drawing/2014/main" val="2679846825"/>
                    </a:ext>
                  </a:extLst>
                </a:gridCol>
              </a:tblGrid>
              <a:tr h="182156">
                <a:tc>
                  <a:txBody>
                    <a:bodyPr/>
                    <a:lstStyle/>
                    <a:p>
                      <a:pPr>
                        <a:lnSpc>
                          <a:spcPct val="107000"/>
                        </a:lnSpc>
                        <a:spcAft>
                          <a:spcPts val="800"/>
                        </a:spcAft>
                      </a:pPr>
                      <a:r>
                        <a:rPr lang="en-GB" sz="1400" dirty="0">
                          <a:solidFill>
                            <a:schemeClr val="tx1"/>
                          </a:solidFill>
                          <a:effectLst/>
                        </a:rPr>
                        <a:t>Activity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400" dirty="0">
                          <a:solidFill>
                            <a:schemeClr val="tx1"/>
                          </a:solidFill>
                          <a:effectLst/>
                        </a:rPr>
                        <a:t>Type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400" dirty="0">
                          <a:solidFill>
                            <a:schemeClr val="tx1"/>
                          </a:solidFill>
                          <a:effectLst/>
                        </a:rPr>
                        <a:t>Learning time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400" dirty="0">
                          <a:solidFill>
                            <a:schemeClr val="tx1"/>
                          </a:solidFill>
                          <a:effectLst/>
                        </a:rPr>
                        <a:t>Notes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extLst>
                  <a:ext uri="{0D108BD9-81ED-4DB2-BD59-A6C34878D82A}">
                    <a16:rowId xmlns:a16="http://schemas.microsoft.com/office/drawing/2014/main" val="1805164080"/>
                  </a:ext>
                </a:extLst>
              </a:tr>
              <a:tr h="2011877">
                <a:tc>
                  <a:txBody>
                    <a:bodyPr/>
                    <a:lstStyle/>
                    <a:p>
                      <a:pPr>
                        <a:lnSpc>
                          <a:spcPct val="107000"/>
                        </a:lnSpc>
                        <a:spcAft>
                          <a:spcPts val="800"/>
                        </a:spcAft>
                      </a:pPr>
                      <a:r>
                        <a:rPr lang="en-GB" sz="1200" dirty="0">
                          <a:solidFill>
                            <a:schemeClr val="tx1"/>
                          </a:solidFill>
                          <a:effectLst/>
                        </a:rPr>
                        <a:t>1. Students are asked to watch an instructional video on the muscular system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a:solidFill>
                            <a:schemeClr val="tx1"/>
                          </a:solidFill>
                          <a:effectLst/>
                        </a:rPr>
                        <a:t>Asynchronous</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a:solidFill>
                            <a:schemeClr val="tx1"/>
                          </a:solidFill>
                          <a:effectLst/>
                        </a:rPr>
                        <a:t>30 minutes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dirty="0">
                          <a:solidFill>
                            <a:schemeClr val="tx1"/>
                          </a:solidFill>
                          <a:effectLst/>
                        </a:rPr>
                        <a:t>There are some excellent online resources that can accomplish the same objective as a teacher-led lecture. This can negate a lot of preparation and enable a teacher to focus more on assessment of the knowledge, rather than the teaching of it.</a:t>
                      </a:r>
                    </a:p>
                    <a:p>
                      <a:pPr>
                        <a:lnSpc>
                          <a:spcPct val="107000"/>
                        </a:lnSpc>
                        <a:spcAft>
                          <a:spcPts val="80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extLst>
                  <a:ext uri="{0D108BD9-81ED-4DB2-BD59-A6C34878D82A}">
                    <a16:rowId xmlns:a16="http://schemas.microsoft.com/office/drawing/2014/main" val="1220511568"/>
                  </a:ext>
                </a:extLst>
              </a:tr>
              <a:tr h="566410">
                <a:tc>
                  <a:txBody>
                    <a:bodyPr/>
                    <a:lstStyle/>
                    <a:p>
                      <a:pPr>
                        <a:lnSpc>
                          <a:spcPct val="107000"/>
                        </a:lnSpc>
                        <a:spcAft>
                          <a:spcPts val="800"/>
                        </a:spcAft>
                      </a:pPr>
                      <a:r>
                        <a:rPr lang="en-GB" sz="1200" dirty="0">
                          <a:solidFill>
                            <a:schemeClr val="tx1"/>
                          </a:solidFill>
                          <a:effectLst/>
                        </a:rPr>
                        <a:t>2. Students download a Q&amp;A test sheet which they complete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a:solidFill>
                            <a:schemeClr val="tx1"/>
                          </a:solidFill>
                          <a:effectLst/>
                        </a:rPr>
                        <a:t>Asynchronous</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a:solidFill>
                            <a:schemeClr val="tx1"/>
                          </a:solidFill>
                          <a:effectLst/>
                        </a:rPr>
                        <a:t>30 minutes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dirty="0">
                          <a:solidFill>
                            <a:schemeClr val="tx1"/>
                          </a:solidFill>
                          <a:effectLst/>
                        </a:rPr>
                        <a:t>If you use Microsoft Forms this could be marked for you, saving even more time.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extLst>
                  <a:ext uri="{0D108BD9-81ED-4DB2-BD59-A6C34878D82A}">
                    <a16:rowId xmlns:a16="http://schemas.microsoft.com/office/drawing/2014/main" val="4200372841"/>
                  </a:ext>
                </a:extLst>
              </a:tr>
              <a:tr h="1627748">
                <a:tc>
                  <a:txBody>
                    <a:bodyPr/>
                    <a:lstStyle/>
                    <a:p>
                      <a:pPr>
                        <a:lnSpc>
                          <a:spcPct val="107000"/>
                        </a:lnSpc>
                        <a:spcAft>
                          <a:spcPts val="800"/>
                        </a:spcAft>
                      </a:pPr>
                      <a:r>
                        <a:rPr lang="en-GB" sz="1200" dirty="0">
                          <a:solidFill>
                            <a:schemeClr val="tx1"/>
                          </a:solidFill>
                          <a:effectLst/>
                        </a:rPr>
                        <a:t>3. Teacher runs a virtual classroom and uses that time to provide additional information, test student knowledge through seminar-type activity and provide feedback</a:t>
                      </a:r>
                    </a:p>
                    <a:p>
                      <a:pPr>
                        <a:lnSpc>
                          <a:spcPct val="107000"/>
                        </a:lnSpc>
                        <a:spcAft>
                          <a:spcPts val="80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dirty="0">
                          <a:solidFill>
                            <a:schemeClr val="tx1"/>
                          </a:solidFill>
                          <a:effectLst/>
                        </a:rPr>
                        <a:t>Synchronous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dirty="0">
                          <a:solidFill>
                            <a:schemeClr val="tx1"/>
                          </a:solidFill>
                          <a:effectLst/>
                        </a:rPr>
                        <a:t>60 minutes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0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extLst>
                  <a:ext uri="{0D108BD9-81ED-4DB2-BD59-A6C34878D82A}">
                    <a16:rowId xmlns:a16="http://schemas.microsoft.com/office/drawing/2014/main" val="570140058"/>
                  </a:ext>
                </a:extLst>
              </a:tr>
              <a:tr h="1661968">
                <a:tc>
                  <a:txBody>
                    <a:bodyPr/>
                    <a:lstStyle/>
                    <a:p>
                      <a:pPr>
                        <a:lnSpc>
                          <a:spcPct val="107000"/>
                        </a:lnSpc>
                        <a:spcAft>
                          <a:spcPts val="800"/>
                        </a:spcAft>
                      </a:pPr>
                      <a:r>
                        <a:rPr lang="en-GB" sz="1200" dirty="0">
                          <a:solidFill>
                            <a:schemeClr val="tx1"/>
                          </a:solidFill>
                          <a:effectLst/>
                        </a:rPr>
                        <a:t>4. Teacher scopes out next asynchronous activity for students and meets with individual students to provide additional support where required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dirty="0">
                          <a:solidFill>
                            <a:schemeClr val="tx1"/>
                          </a:solidFill>
                          <a:effectLst/>
                        </a:rPr>
                        <a:t>Synchronous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200" dirty="0">
                          <a:solidFill>
                            <a:schemeClr val="tx1"/>
                          </a:solidFill>
                          <a:effectLst/>
                        </a:rPr>
                        <a:t>30 minutes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tc>
                  <a:txBody>
                    <a:bodyPr/>
                    <a:lstStyle/>
                    <a:p>
                      <a:pPr>
                        <a:lnSpc>
                          <a:spcPct val="107000"/>
                        </a:lnSpc>
                        <a:spcAft>
                          <a:spcPts val="800"/>
                        </a:spcAft>
                      </a:pPr>
                      <a:r>
                        <a:rPr lang="en-GB" sz="1000" dirty="0">
                          <a:solidFill>
                            <a:schemeClr val="tx1"/>
                          </a:solidFill>
                          <a:effectLst/>
                        </a:rPr>
                        <a:t> </a:t>
                      </a:r>
                    </a:p>
                    <a:p>
                      <a:pPr>
                        <a:lnSpc>
                          <a:spcPct val="107000"/>
                        </a:lnSpc>
                        <a:spcAft>
                          <a:spcPts val="800"/>
                        </a:spcAft>
                      </a:pPr>
                      <a:r>
                        <a:rPr lang="en-GB" sz="1000" dirty="0">
                          <a:solidFill>
                            <a:schemeClr val="tx1"/>
                          </a:solidFill>
                          <a:effectLst/>
                        </a:rPr>
                        <a:t> </a:t>
                      </a:r>
                    </a:p>
                    <a:p>
                      <a:pPr>
                        <a:lnSpc>
                          <a:spcPct val="107000"/>
                        </a:lnSpc>
                        <a:spcAft>
                          <a:spcPts val="800"/>
                        </a:spcAft>
                      </a:pPr>
                      <a:endParaRPr lang="en-GB" sz="1000" dirty="0">
                        <a:solidFill>
                          <a:schemeClr val="tx1"/>
                        </a:solidFill>
                        <a:effectLst/>
                      </a:endParaRPr>
                    </a:p>
                    <a:p>
                      <a:pPr>
                        <a:lnSpc>
                          <a:spcPct val="107000"/>
                        </a:lnSpc>
                        <a:spcAft>
                          <a:spcPts val="800"/>
                        </a:spcAft>
                      </a:pPr>
                      <a:r>
                        <a:rPr lang="en-GB" sz="1200" dirty="0">
                          <a:solidFill>
                            <a:schemeClr val="tx1"/>
                          </a:solidFill>
                          <a:effectLst/>
                        </a:rPr>
                        <a:t>Total learning time: 120 minutes Total teacher time: 90 minutes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25" marR="48725" marT="0" marB="0"/>
                </a:tc>
                <a:extLst>
                  <a:ext uri="{0D108BD9-81ED-4DB2-BD59-A6C34878D82A}">
                    <a16:rowId xmlns:a16="http://schemas.microsoft.com/office/drawing/2014/main" val="1954325801"/>
                  </a:ext>
                </a:extLst>
              </a:tr>
            </a:tbl>
          </a:graphicData>
        </a:graphic>
      </p:graphicFrame>
    </p:spTree>
    <p:extLst>
      <p:ext uri="{BB962C8B-B14F-4D97-AF65-F5344CB8AC3E}">
        <p14:creationId xmlns:p14="http://schemas.microsoft.com/office/powerpoint/2010/main" val="5872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person, standing, person, holding&#10;&#10;Description automatically generated">
            <a:extLst>
              <a:ext uri="{FF2B5EF4-FFF2-40B4-BE49-F238E27FC236}">
                <a16:creationId xmlns:a16="http://schemas.microsoft.com/office/drawing/2014/main" id="{4B1CC879-E939-4A16-B5C7-5899B510D61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5A08833-5578-4CBE-8298-3F6F31B09992}"/>
              </a:ext>
            </a:extLst>
          </p:cNvPr>
          <p:cNvSpPr txBox="1"/>
          <p:nvPr/>
        </p:nvSpPr>
        <p:spPr>
          <a:xfrm>
            <a:off x="2179674" y="1258377"/>
            <a:ext cx="5372592" cy="2585323"/>
          </a:xfrm>
          <a:prstGeom prst="rect">
            <a:avLst/>
          </a:prstGeom>
          <a:noFill/>
        </p:spPr>
        <p:txBody>
          <a:bodyPr wrap="square" rtlCol="0">
            <a:spAutoFit/>
          </a:bodyPr>
          <a:lstStyle/>
          <a:p>
            <a:r>
              <a:rPr lang="en-GB" b="1" dirty="0">
                <a:solidFill>
                  <a:schemeClr val="bg1"/>
                </a:solidFill>
              </a:rPr>
              <a:t>If a learning activity requires little student interaction, I should favour asynchronous learning. Whereas, synchronous activity should be used mostly to engage students in activity which gets them to interact with me and each other. Students’ time with me will be valuable to them, so there should ideally be plenty of discussion, questioning and two-way talk in these synchronous sessions.</a:t>
            </a:r>
          </a:p>
        </p:txBody>
      </p:sp>
    </p:spTree>
    <p:extLst>
      <p:ext uri="{BB962C8B-B14F-4D97-AF65-F5344CB8AC3E}">
        <p14:creationId xmlns:p14="http://schemas.microsoft.com/office/powerpoint/2010/main" val="3250243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365125"/>
            <a:ext cx="10650415" cy="1325563"/>
          </a:xfrm>
        </p:spPr>
        <p:txBody>
          <a:bodyPr/>
          <a:lstStyle/>
          <a:p>
            <a:r>
              <a:rPr lang="en-GB" b="1">
                <a:solidFill>
                  <a:schemeClr val="accent1">
                    <a:lumMod val="50000"/>
                  </a:schemeClr>
                </a:solidFill>
                <a:latin typeface="Century Gothic"/>
              </a:rPr>
              <a:t>Activity: Synchronous / asynchronous assessment of learning</a:t>
            </a:r>
            <a:endParaRPr lang="en-GB">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703384" y="1825624"/>
            <a:ext cx="6159993" cy="4077149"/>
          </a:xfrm>
        </p:spPr>
        <p:txBody>
          <a:bodyPr vert="horz" lIns="91440" tIns="45720" rIns="91440" bIns="45720" rtlCol="0" anchor="t">
            <a:normAutofit/>
          </a:bodyPr>
          <a:lstStyle/>
          <a:p>
            <a:r>
              <a:rPr lang="en-GB" dirty="0">
                <a:solidFill>
                  <a:schemeClr val="accent1">
                    <a:lumMod val="50000"/>
                  </a:schemeClr>
                </a:solidFill>
                <a:latin typeface="Century Gothic"/>
              </a:rPr>
              <a:t>Think about the balance of synchronous / asynchronous learning in your classroom.</a:t>
            </a:r>
          </a:p>
          <a:p>
            <a:r>
              <a:rPr lang="en-GB" dirty="0">
                <a:solidFill>
                  <a:schemeClr val="accent1">
                    <a:lumMod val="50000"/>
                  </a:schemeClr>
                </a:solidFill>
                <a:latin typeface="Century Gothic"/>
              </a:rPr>
              <a:t>Post in chat some ideas as to </a:t>
            </a:r>
            <a:r>
              <a:rPr lang="en-GB" b="1" dirty="0">
                <a:solidFill>
                  <a:schemeClr val="accent1">
                    <a:lumMod val="50000"/>
                  </a:schemeClr>
                </a:solidFill>
                <a:latin typeface="Century Gothic"/>
              </a:rPr>
              <a:t>how you can assess student progress with asynchronous study</a:t>
            </a:r>
            <a:r>
              <a:rPr lang="en-GB" dirty="0">
                <a:solidFill>
                  <a:schemeClr val="accent1">
                    <a:lumMod val="50000"/>
                  </a:schemeClr>
                </a:solidFill>
                <a:latin typeface="Century Gothic"/>
              </a:rPr>
              <a:t> (e.g. how will you know that your students will complete the work you have set them to do at home?)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3377" y="1825624"/>
            <a:ext cx="5088870" cy="3606987"/>
          </a:xfrm>
          <a:prstGeom prst="rect">
            <a:avLst/>
          </a:prstGeom>
        </p:spPr>
      </p:pic>
    </p:spTree>
    <p:extLst>
      <p:ext uri="{BB962C8B-B14F-4D97-AF65-F5344CB8AC3E}">
        <p14:creationId xmlns:p14="http://schemas.microsoft.com/office/powerpoint/2010/main" val="28089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577"/>
            <a:ext cx="10515600" cy="1325563"/>
          </a:xfrm>
        </p:spPr>
        <p:txBody>
          <a:bodyPr/>
          <a:lstStyle/>
          <a:p>
            <a:r>
              <a:rPr lang="en-GB" b="1">
                <a:solidFill>
                  <a:schemeClr val="accent1">
                    <a:lumMod val="50000"/>
                  </a:schemeClr>
                </a:solidFill>
                <a:latin typeface="Century Gothic" panose="020B0502020202020204" pitchFamily="34" charset="0"/>
              </a:rPr>
              <a:t>Learning communities</a:t>
            </a:r>
            <a:endParaRPr lang="en-GB">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838200" y="1357776"/>
            <a:ext cx="10168467" cy="3328784"/>
          </a:xfrm>
        </p:spPr>
        <p:txBody>
          <a:bodyPr>
            <a:normAutofit fontScale="62500" lnSpcReduction="20000"/>
          </a:bodyPr>
          <a:lstStyle/>
          <a:p>
            <a:pPr marL="514350" indent="-514350">
              <a:lnSpc>
                <a:spcPct val="120000"/>
              </a:lnSpc>
              <a:buFont typeface="+mj-lt"/>
              <a:buAutoNum type="arabicPeriod"/>
            </a:pPr>
            <a:r>
              <a:rPr lang="en-GB" sz="3200">
                <a:solidFill>
                  <a:schemeClr val="accent1">
                    <a:lumMod val="50000"/>
                  </a:schemeClr>
                </a:solidFill>
                <a:latin typeface="Century Gothic" panose="020B0502020202020204" pitchFamily="34" charset="0"/>
              </a:rPr>
              <a:t>When teaching/supporting online, welcome your students personally and help them to feel a sense of belonging</a:t>
            </a:r>
          </a:p>
          <a:p>
            <a:pPr marL="514350" indent="-514350">
              <a:lnSpc>
                <a:spcPct val="120000"/>
              </a:lnSpc>
              <a:buFont typeface="+mj-lt"/>
              <a:buAutoNum type="arabicPeriod"/>
            </a:pPr>
            <a:r>
              <a:rPr lang="en-GB" sz="3200">
                <a:solidFill>
                  <a:schemeClr val="accent1">
                    <a:lumMod val="50000"/>
                  </a:schemeClr>
                </a:solidFill>
                <a:latin typeface="Century Gothic" panose="020B0502020202020204" pitchFamily="34" charset="0"/>
              </a:rPr>
              <a:t>Have clear ground rules, use ice-breakers and fun starters</a:t>
            </a:r>
          </a:p>
          <a:p>
            <a:pPr marL="514350" indent="-514350">
              <a:lnSpc>
                <a:spcPct val="120000"/>
              </a:lnSpc>
              <a:buFont typeface="+mj-lt"/>
              <a:buAutoNum type="arabicPeriod"/>
            </a:pPr>
            <a:r>
              <a:rPr lang="en-GB" sz="3200">
                <a:solidFill>
                  <a:schemeClr val="accent1">
                    <a:lumMod val="50000"/>
                  </a:schemeClr>
                </a:solidFill>
                <a:latin typeface="Century Gothic" panose="020B0502020202020204" pitchFamily="34" charset="0"/>
              </a:rPr>
              <a:t>Be encouraging (think of different ways to do this)</a:t>
            </a:r>
          </a:p>
          <a:p>
            <a:pPr marL="514350" indent="-514350">
              <a:lnSpc>
                <a:spcPct val="120000"/>
              </a:lnSpc>
              <a:buFont typeface="+mj-lt"/>
              <a:buAutoNum type="arabicPeriod"/>
            </a:pPr>
            <a:r>
              <a:rPr lang="en-GB" sz="3200">
                <a:solidFill>
                  <a:schemeClr val="accent1">
                    <a:lumMod val="50000"/>
                  </a:schemeClr>
                </a:solidFill>
                <a:latin typeface="Century Gothic" panose="020B0502020202020204" pitchFamily="34" charset="0"/>
              </a:rPr>
              <a:t>Leverage technology to help students communicate (keep tasks collaborative)</a:t>
            </a:r>
          </a:p>
          <a:p>
            <a:pPr marL="514350" indent="-514350">
              <a:lnSpc>
                <a:spcPct val="120000"/>
              </a:lnSpc>
              <a:buFont typeface="+mj-lt"/>
              <a:buAutoNum type="arabicPeriod"/>
            </a:pPr>
            <a:r>
              <a:rPr lang="en-GB" sz="3200">
                <a:solidFill>
                  <a:schemeClr val="accent1">
                    <a:lumMod val="50000"/>
                  </a:schemeClr>
                </a:solidFill>
                <a:latin typeface="Century Gothic" panose="020B0502020202020204" pitchFamily="34" charset="0"/>
              </a:rPr>
              <a:t>Keep live sessions interactive</a:t>
            </a:r>
          </a:p>
          <a:p>
            <a:pPr marL="514350" indent="-514350">
              <a:lnSpc>
                <a:spcPct val="120000"/>
              </a:lnSpc>
              <a:buFont typeface="+mj-lt"/>
              <a:buAutoNum type="arabicPeriod"/>
            </a:pPr>
            <a:r>
              <a:rPr lang="en-GB" sz="3200">
                <a:solidFill>
                  <a:schemeClr val="accent1">
                    <a:lumMod val="50000"/>
                  </a:schemeClr>
                </a:solidFill>
                <a:latin typeface="Century Gothic" panose="020B0502020202020204" pitchFamily="34" charset="0"/>
              </a:rPr>
              <a:t>Over-communicate with your students when you are not with them</a:t>
            </a:r>
          </a:p>
          <a:p>
            <a:pPr marL="514350" indent="-514350">
              <a:lnSpc>
                <a:spcPct val="120000"/>
              </a:lnSpc>
              <a:buFont typeface="+mj-lt"/>
              <a:buAutoNum type="arabicPeriod"/>
            </a:pPr>
            <a:endParaRPr lang="en-GB">
              <a:solidFill>
                <a:schemeClr val="accent1">
                  <a:lumMod val="50000"/>
                </a:schemeClr>
              </a:solidFill>
              <a:latin typeface="Century Gothic" panose="020B0502020202020204" pitchFamily="34" charset="0"/>
            </a:endParaRPr>
          </a:p>
          <a:p>
            <a:pPr>
              <a:lnSpc>
                <a:spcPct val="120000"/>
              </a:lnSpc>
            </a:pPr>
            <a:endParaRPr lang="en-GB">
              <a:solidFill>
                <a:schemeClr val="accent1">
                  <a:lumMod val="50000"/>
                </a:schemeClr>
              </a:solidFill>
              <a:latin typeface="Century Gothic" panose="020B0502020202020204" pitchFamily="34" charset="0"/>
            </a:endParaRPr>
          </a:p>
          <a:p>
            <a:pPr>
              <a:lnSpc>
                <a:spcPct val="120000"/>
              </a:lnSpc>
            </a:pPr>
            <a:endParaRPr lang="en-GB">
              <a:solidFill>
                <a:schemeClr val="accent1">
                  <a:lumMod val="50000"/>
                </a:schemeClr>
              </a:solidFill>
              <a:latin typeface="Century Gothic" panose="020B0502020202020204" pitchFamily="34" charset="0"/>
            </a:endParaRPr>
          </a:p>
        </p:txBody>
      </p:sp>
      <p:pic>
        <p:nvPicPr>
          <p:cNvPr id="7" name="Picture 6"/>
          <p:cNvPicPr>
            <a:picLocks noChangeAspect="1"/>
          </p:cNvPicPr>
          <p:nvPr/>
        </p:nvPicPr>
        <p:blipFill rotWithShape="1">
          <a:blip r:embed="rId3" cstate="email">
            <a:alphaModFix amt="67000"/>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a:ext>
            </a:extLst>
          </a:blip>
          <a:srcRect t="6135"/>
          <a:stretch/>
        </p:blipFill>
        <p:spPr>
          <a:xfrm>
            <a:off x="-209453" y="4709024"/>
            <a:ext cx="12610906" cy="2449079"/>
          </a:xfrm>
          <a:prstGeom prst="rect">
            <a:avLst/>
          </a:prstGeom>
        </p:spPr>
      </p:pic>
    </p:spTree>
    <p:extLst>
      <p:ext uri="{BB962C8B-B14F-4D97-AF65-F5344CB8AC3E}">
        <p14:creationId xmlns:p14="http://schemas.microsoft.com/office/powerpoint/2010/main" val="6457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239691"/>
            <a:ext cx="10633364" cy="1325563"/>
          </a:xfrm>
        </p:spPr>
        <p:txBody>
          <a:bodyPr/>
          <a:lstStyle/>
          <a:p>
            <a:r>
              <a:rPr lang="en-GB" b="1">
                <a:solidFill>
                  <a:schemeClr val="accent1">
                    <a:lumMod val="50000"/>
                  </a:schemeClr>
                </a:solidFill>
                <a:latin typeface="Century Gothic" panose="020B0502020202020204" pitchFamily="34" charset="0"/>
              </a:rPr>
              <a:t>Conclusion</a:t>
            </a:r>
            <a:endParaRPr lang="en-GB">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720436" y="1831605"/>
            <a:ext cx="5476472" cy="4433727"/>
          </a:xfrm>
          <a:ln w="38100">
            <a:noFill/>
          </a:ln>
        </p:spPr>
        <p:txBody>
          <a:bodyPr vert="horz" lIns="91440" tIns="45720" rIns="91440" bIns="45720" rtlCol="0" anchor="t">
            <a:normAutofit/>
          </a:bodyPr>
          <a:lstStyle/>
          <a:p>
            <a:r>
              <a:rPr lang="en-GB" sz="2400" dirty="0">
                <a:solidFill>
                  <a:schemeClr val="accent1">
                    <a:lumMod val="50000"/>
                  </a:schemeClr>
                </a:solidFill>
                <a:latin typeface="Century Gothic"/>
              </a:rPr>
              <a:t>Explain what assessment of learning is</a:t>
            </a:r>
            <a:endParaRPr lang="en-US" sz="2400" dirty="0">
              <a:solidFill>
                <a:schemeClr val="accent1">
                  <a:lumMod val="50000"/>
                </a:schemeClr>
              </a:solidFill>
              <a:latin typeface="Century Gothic"/>
              <a:ea typeface="+mn-lt"/>
              <a:cs typeface="+mn-lt"/>
            </a:endParaRPr>
          </a:p>
          <a:p>
            <a:r>
              <a:rPr lang="en-GB" sz="2400" dirty="0">
                <a:solidFill>
                  <a:schemeClr val="accent1">
                    <a:lumMod val="50000"/>
                  </a:schemeClr>
                </a:solidFill>
                <a:latin typeface="Century Gothic"/>
              </a:rPr>
              <a:t>Discuss sequencing of assessment </a:t>
            </a:r>
            <a:endParaRPr lang="en-US" sz="2400" dirty="0">
              <a:solidFill>
                <a:schemeClr val="accent1">
                  <a:lumMod val="50000"/>
                </a:schemeClr>
              </a:solidFill>
              <a:latin typeface="Century Gothic"/>
              <a:ea typeface="+mn-lt"/>
              <a:cs typeface="+mn-lt"/>
            </a:endParaRPr>
          </a:p>
          <a:p>
            <a:r>
              <a:rPr lang="en-GB" sz="2400" dirty="0">
                <a:solidFill>
                  <a:schemeClr val="accent1">
                    <a:lumMod val="50000"/>
                  </a:schemeClr>
                </a:solidFill>
                <a:latin typeface="Century Gothic"/>
              </a:rPr>
              <a:t>Evaluate well-planned blended learning assessment</a:t>
            </a:r>
            <a:endParaRPr lang="en-GB" sz="2400" dirty="0">
              <a:solidFill>
                <a:schemeClr val="accent1">
                  <a:lumMod val="50000"/>
                </a:schemeClr>
              </a:solidFill>
              <a:latin typeface="Century Gothic"/>
              <a:ea typeface="+mn-lt"/>
              <a:cs typeface="+mn-lt"/>
            </a:endParaRPr>
          </a:p>
          <a:p>
            <a:r>
              <a:rPr lang="en-GB" sz="2400" dirty="0">
                <a:solidFill>
                  <a:schemeClr val="accent1">
                    <a:lumMod val="50000"/>
                  </a:schemeClr>
                </a:solidFill>
                <a:latin typeface="Century Gothic"/>
              </a:rPr>
              <a:t>Formulate strategies to develop your students’ study skills and promote independent learning</a:t>
            </a:r>
            <a:endParaRPr lang="en-US" sz="2400" dirty="0">
              <a:solidFill>
                <a:schemeClr val="accent1">
                  <a:lumMod val="50000"/>
                </a:schemeClr>
              </a:solidFill>
              <a:latin typeface="Century Gothic"/>
              <a:ea typeface="+mn-lt"/>
              <a:cs typeface="+mn-lt"/>
            </a:endParaRPr>
          </a:p>
          <a:p>
            <a:r>
              <a:rPr lang="en-GB" sz="2400" dirty="0">
                <a:solidFill>
                  <a:schemeClr val="accent1">
                    <a:lumMod val="50000"/>
                  </a:schemeClr>
                </a:solidFill>
                <a:latin typeface="Century Gothic"/>
              </a:rPr>
              <a:t>Share ideas as to how we can create a strong and supportive community when working online.</a:t>
            </a:r>
            <a:endParaRPr lang="en-US" sz="2400" dirty="0">
              <a:solidFill>
                <a:schemeClr val="accent1">
                  <a:lumMod val="50000"/>
                </a:schemeClr>
              </a:solidFill>
              <a:latin typeface="Century Gothic"/>
              <a:ea typeface="+mn-lt"/>
              <a:cs typeface="+mn-lt"/>
            </a:endParaRPr>
          </a:p>
          <a:p>
            <a:endParaRPr lang="en-GB" sz="2400" dirty="0">
              <a:solidFill>
                <a:schemeClr val="accent1">
                  <a:lumMod val="50000"/>
                </a:schemeClr>
              </a:solidFill>
              <a:latin typeface="Century Gothic" panose="020B0502020202020204" pitchFamily="34" charset="0"/>
            </a:endParaRPr>
          </a:p>
        </p:txBody>
      </p:sp>
      <p:sp>
        <p:nvSpPr>
          <p:cNvPr id="4" name="TextBox 3"/>
          <p:cNvSpPr txBox="1"/>
          <p:nvPr/>
        </p:nvSpPr>
        <p:spPr>
          <a:xfrm>
            <a:off x="6196908" y="1800543"/>
            <a:ext cx="5590309" cy="4154984"/>
          </a:xfrm>
          <a:prstGeom prst="rect">
            <a:avLst/>
          </a:prstGeom>
          <a:noFill/>
        </p:spPr>
        <p:txBody>
          <a:bodyPr wrap="square" rtlCol="0">
            <a:spAutoFit/>
          </a:bodyPr>
          <a:lstStyle/>
          <a:p>
            <a:pPr marL="457200" indent="-457200">
              <a:buFont typeface="+mj-lt"/>
              <a:buAutoNum type="arabicPeriod"/>
            </a:pPr>
            <a:r>
              <a:rPr lang="en-GB" sz="2400" b="1" dirty="0">
                <a:solidFill>
                  <a:srgbClr val="002060"/>
                </a:solidFill>
                <a:latin typeface="Century Gothic" panose="020B0502020202020204" pitchFamily="34" charset="0"/>
              </a:rPr>
              <a:t>What is the standout learning point for you personally?</a:t>
            </a:r>
          </a:p>
          <a:p>
            <a:pPr marL="457200" indent="-457200">
              <a:buFont typeface="+mj-lt"/>
              <a:buAutoNum type="arabicPeriod"/>
            </a:pPr>
            <a:endParaRPr lang="en-GB" sz="2400" b="1" dirty="0">
              <a:solidFill>
                <a:srgbClr val="002060"/>
              </a:solidFill>
              <a:latin typeface="Century Gothic" panose="020B0502020202020204" pitchFamily="34" charset="0"/>
            </a:endParaRPr>
          </a:p>
          <a:p>
            <a:pPr marL="457200" indent="-457200">
              <a:buFont typeface="+mj-lt"/>
              <a:buAutoNum type="arabicPeriod"/>
            </a:pPr>
            <a:r>
              <a:rPr lang="en-GB" sz="2400" b="1" dirty="0">
                <a:solidFill>
                  <a:srgbClr val="002060"/>
                </a:solidFill>
                <a:latin typeface="Century Gothic" panose="020B0502020202020204" pitchFamily="34" charset="0"/>
              </a:rPr>
              <a:t>What will you change about your practice to improve your sequencing of assessment</a:t>
            </a:r>
          </a:p>
          <a:p>
            <a:pPr marL="457200" indent="-457200">
              <a:buFont typeface="+mj-lt"/>
              <a:buAutoNum type="arabicPeriod"/>
            </a:pPr>
            <a:endParaRPr lang="en-GB" sz="2400" b="1" dirty="0">
              <a:solidFill>
                <a:srgbClr val="002060"/>
              </a:solidFill>
              <a:latin typeface="Century Gothic" panose="020B0502020202020204" pitchFamily="34" charset="0"/>
            </a:endParaRPr>
          </a:p>
          <a:p>
            <a:pPr marL="457200" indent="-457200">
              <a:buFont typeface="+mj-lt"/>
              <a:buAutoNum type="arabicPeriod"/>
            </a:pPr>
            <a:r>
              <a:rPr lang="en-GB" sz="2400" b="1" dirty="0">
                <a:solidFill>
                  <a:srgbClr val="002060"/>
                </a:solidFill>
                <a:latin typeface="Century Gothic" panose="020B0502020202020204" pitchFamily="34" charset="0"/>
              </a:rPr>
              <a:t>What will you do in the next week to make sure your students improve their study skills and feel part of your learning community?</a:t>
            </a:r>
          </a:p>
        </p:txBody>
      </p:sp>
    </p:spTree>
    <p:extLst>
      <p:ext uri="{BB962C8B-B14F-4D97-AF65-F5344CB8AC3E}">
        <p14:creationId xmlns:p14="http://schemas.microsoft.com/office/powerpoint/2010/main" val="29172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Clouds in a blue sky&#10;&#10;Description automatically generated">
            <a:extLst>
              <a:ext uri="{FF2B5EF4-FFF2-40B4-BE49-F238E27FC236}">
                <a16:creationId xmlns:a16="http://schemas.microsoft.com/office/drawing/2014/main" id="{3C50DCF8-1309-4E23-8919-D4C3266827A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4EDCB40-797B-49B7-987C-CBAC930C2553}"/>
              </a:ext>
            </a:extLst>
          </p:cNvPr>
          <p:cNvSpPr txBox="1"/>
          <p:nvPr/>
        </p:nvSpPr>
        <p:spPr>
          <a:xfrm>
            <a:off x="533401" y="3516352"/>
            <a:ext cx="38397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Any questions?</a:t>
            </a:r>
          </a:p>
        </p:txBody>
      </p:sp>
    </p:spTree>
    <p:extLst>
      <p:ext uri="{BB962C8B-B14F-4D97-AF65-F5344CB8AC3E}">
        <p14:creationId xmlns:p14="http://schemas.microsoft.com/office/powerpoint/2010/main" val="132902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1" y="365125"/>
            <a:ext cx="11825867" cy="1344148"/>
          </a:xfrm>
        </p:spPr>
        <p:txBody>
          <a:bodyPr>
            <a:normAutofit fontScale="90000"/>
          </a:bodyPr>
          <a:lstStyle/>
          <a:p>
            <a:pPr algn="ctr"/>
            <a:r>
              <a:rPr lang="en-US" b="1" dirty="0">
                <a:solidFill>
                  <a:schemeClr val="accent1">
                    <a:lumMod val="50000"/>
                  </a:schemeClr>
                </a:solidFill>
                <a:latin typeface="Century Gothic"/>
              </a:rPr>
              <a:t>Aim to help you to plan for assessment of remote learning </a:t>
            </a:r>
            <a:br>
              <a:rPr lang="en-US" b="1" dirty="0">
                <a:latin typeface="Century Gothic" panose="020B0502020202020204" pitchFamily="34" charset="0"/>
              </a:rPr>
            </a:br>
            <a:endParaRPr lang="en-GB"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4310744" y="1714322"/>
            <a:ext cx="7730714" cy="4351338"/>
          </a:xfrm>
          <a:ln>
            <a:noFill/>
          </a:ln>
        </p:spPr>
        <p:txBody>
          <a:bodyPr vert="horz" lIns="91440" tIns="45720" rIns="91440" bIns="45720" rtlCol="0" anchor="t">
            <a:normAutofit fontScale="92500"/>
          </a:bodyPr>
          <a:lstStyle/>
          <a:p>
            <a:r>
              <a:rPr lang="en-GB" dirty="0">
                <a:solidFill>
                  <a:schemeClr val="accent1">
                    <a:lumMod val="50000"/>
                  </a:schemeClr>
                </a:solidFill>
                <a:latin typeface="Century Gothic" panose="020B0502020202020204" pitchFamily="34" charset="0"/>
              </a:rPr>
              <a:t>Explain what assessment of learning is</a:t>
            </a:r>
          </a:p>
          <a:p>
            <a:r>
              <a:rPr lang="en-GB" dirty="0">
                <a:solidFill>
                  <a:schemeClr val="accent1">
                    <a:lumMod val="50000"/>
                  </a:schemeClr>
                </a:solidFill>
                <a:latin typeface="Century Gothic" panose="020B0502020202020204" pitchFamily="34" charset="0"/>
              </a:rPr>
              <a:t>Discuss curriculum and assessment sequencing </a:t>
            </a:r>
          </a:p>
          <a:p>
            <a:r>
              <a:rPr lang="en-GB" dirty="0">
                <a:solidFill>
                  <a:schemeClr val="accent1">
                    <a:lumMod val="50000"/>
                  </a:schemeClr>
                </a:solidFill>
                <a:latin typeface="Century Gothic"/>
              </a:rPr>
              <a:t>Evaluate </a:t>
            </a:r>
            <a:r>
              <a:rPr lang="en-GB" dirty="0">
                <a:solidFill>
                  <a:schemeClr val="accent1">
                    <a:lumMod val="50000"/>
                  </a:schemeClr>
                </a:solidFill>
              </a:rPr>
              <a:t>well-planned blended learning </a:t>
            </a:r>
          </a:p>
          <a:p>
            <a:r>
              <a:rPr lang="en-GB" dirty="0">
                <a:solidFill>
                  <a:schemeClr val="accent1">
                    <a:lumMod val="50000"/>
                  </a:schemeClr>
                </a:solidFill>
                <a:latin typeface="Century Gothic"/>
              </a:rPr>
              <a:t>Formulate strategies to develop assessment of students’ and improve study skills to promote independent learning</a:t>
            </a:r>
          </a:p>
          <a:p>
            <a:r>
              <a:rPr lang="en-GB" dirty="0">
                <a:solidFill>
                  <a:schemeClr val="accent1">
                    <a:lumMod val="50000"/>
                  </a:schemeClr>
                </a:solidFill>
                <a:latin typeface="Century Gothic"/>
              </a:rPr>
              <a:t>Share ideas as to how we can create a strong and supportive student community when working online.</a:t>
            </a:r>
          </a:p>
          <a:p>
            <a:endParaRPr lang="en-GB" dirty="0">
              <a:solidFill>
                <a:schemeClr val="accent1">
                  <a:lumMod val="50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76292D65-E39E-47C2-9B7E-848099291D32}"/>
              </a:ext>
            </a:extLst>
          </p:cNvPr>
          <p:cNvSpPr txBox="1"/>
          <p:nvPr/>
        </p:nvSpPr>
        <p:spPr>
          <a:xfrm>
            <a:off x="446314" y="1711748"/>
            <a:ext cx="3864429" cy="1815882"/>
          </a:xfrm>
          <a:prstGeom prst="rect">
            <a:avLst/>
          </a:prstGeom>
          <a:noFill/>
        </p:spPr>
        <p:txBody>
          <a:bodyPr wrap="square" lIns="91440" tIns="45720" rIns="91440" bIns="45720" rtlCol="0" anchor="t">
            <a:spAutoFit/>
          </a:bodyPr>
          <a:lstStyle/>
          <a:p>
            <a:r>
              <a:rPr lang="en-GB" sz="2800" b="1">
                <a:solidFill>
                  <a:schemeClr val="accent1">
                    <a:lumMod val="50000"/>
                  </a:schemeClr>
                </a:solidFill>
                <a:latin typeface="Century Gothic"/>
              </a:rPr>
              <a:t>Intended outcomes</a:t>
            </a:r>
          </a:p>
          <a:p>
            <a:endParaRPr lang="en-GB" sz="2800" b="1">
              <a:solidFill>
                <a:schemeClr val="accent1">
                  <a:lumMod val="50000"/>
                </a:schemeClr>
              </a:solidFill>
              <a:latin typeface="Century Gothic"/>
            </a:endParaRPr>
          </a:p>
          <a:p>
            <a:r>
              <a:rPr lang="en-GB" sz="2800" b="1">
                <a:solidFill>
                  <a:schemeClr val="accent1">
                    <a:lumMod val="50000"/>
                  </a:schemeClr>
                </a:solidFill>
                <a:latin typeface="Century Gothic"/>
              </a:rPr>
              <a:t>Today you will be able to:</a:t>
            </a:r>
          </a:p>
        </p:txBody>
      </p:sp>
    </p:spTree>
    <p:extLst>
      <p:ext uri="{BB962C8B-B14F-4D97-AF65-F5344CB8AC3E}">
        <p14:creationId xmlns:p14="http://schemas.microsoft.com/office/powerpoint/2010/main" val="2623152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424" y="1525962"/>
            <a:ext cx="5541196" cy="4351338"/>
          </a:xfrm>
        </p:spPr>
        <p:txBody>
          <a:bodyPr vert="horz" lIns="91440" tIns="45720" rIns="91440" bIns="45720" rtlCol="0" anchor="t">
            <a:normAutofit/>
          </a:bodyPr>
          <a:lstStyle/>
          <a:p>
            <a:r>
              <a:rPr lang="en-GB" b="1" dirty="0">
                <a:solidFill>
                  <a:schemeClr val="tx2"/>
                </a:solidFill>
                <a:latin typeface="Century Gothic"/>
              </a:rPr>
              <a:t>All session resources will be available </a:t>
            </a:r>
            <a:r>
              <a:rPr lang="en-GB" b="1" dirty="0">
                <a:solidFill>
                  <a:schemeClr val="tx2"/>
                </a:solidFill>
                <a:ea typeface="+mn-lt"/>
                <a:cs typeface="+mn-lt"/>
              </a:rPr>
              <a:t>here; </a:t>
            </a:r>
            <a:r>
              <a:rPr lang="en-GB" dirty="0">
                <a:ea typeface="+mn-lt"/>
                <a:cs typeface="+mn-lt"/>
                <a:hlinkClick r:id="rId4"/>
              </a:rPr>
              <a:t>https://www.tmc.ac.uk/study-with-us/edtech</a:t>
            </a:r>
            <a:r>
              <a:rPr lang="en-GB" b="1" dirty="0">
                <a:solidFill>
                  <a:schemeClr val="tx2"/>
                </a:solidFill>
                <a:latin typeface="Century Gothic"/>
              </a:rPr>
              <a:t> </a:t>
            </a:r>
          </a:p>
          <a:p>
            <a:r>
              <a:rPr lang="en-GB" b="1" dirty="0">
                <a:solidFill>
                  <a:schemeClr val="tx2"/>
                </a:solidFill>
                <a:latin typeface="Century Gothic"/>
              </a:rPr>
              <a:t>Poll link in the chat box – we would appreciate your immediate feedback please</a:t>
            </a:r>
          </a:p>
          <a:p>
            <a:r>
              <a:rPr lang="en-GB" b="1" dirty="0">
                <a:solidFill>
                  <a:schemeClr val="tx2"/>
                </a:solidFill>
                <a:latin typeface="Century Gothic"/>
              </a:rPr>
              <a:t>Further evaluation via email</a:t>
            </a:r>
          </a:p>
          <a:p>
            <a:r>
              <a:rPr lang="en-GB" b="1" dirty="0">
                <a:solidFill>
                  <a:schemeClr val="tx2"/>
                </a:solidFill>
                <a:latin typeface="Century Gothic"/>
              </a:rPr>
              <a:t>See you next time and thank you. </a:t>
            </a:r>
          </a:p>
        </p:txBody>
      </p:sp>
    </p:spTree>
    <p:extLst>
      <p:ext uri="{BB962C8B-B14F-4D97-AF65-F5344CB8AC3E}">
        <p14:creationId xmlns:p14="http://schemas.microsoft.com/office/powerpoint/2010/main" val="2787199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6F16-03DB-4BF4-B050-E05D56B295B4}"/>
              </a:ext>
            </a:extLst>
          </p:cNvPr>
          <p:cNvSpPr>
            <a:spLocks noGrp="1"/>
          </p:cNvSpPr>
          <p:nvPr>
            <p:ph type="title"/>
          </p:nvPr>
        </p:nvSpPr>
        <p:spPr/>
        <p:txBody>
          <a:bodyPr/>
          <a:lstStyle/>
          <a:p>
            <a:r>
              <a:rPr lang="en-GB" dirty="0"/>
              <a:t>If you have additional time/extension activity: </a:t>
            </a:r>
          </a:p>
        </p:txBody>
      </p:sp>
    </p:spTree>
    <p:extLst>
      <p:ext uri="{BB962C8B-B14F-4D97-AF65-F5344CB8AC3E}">
        <p14:creationId xmlns:p14="http://schemas.microsoft.com/office/powerpoint/2010/main" val="1180929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4E19-B1E4-4BF8-9DC7-923AE55A09B5}"/>
              </a:ext>
            </a:extLst>
          </p:cNvPr>
          <p:cNvSpPr>
            <a:spLocks noGrp="1"/>
          </p:cNvSpPr>
          <p:nvPr>
            <p:ph type="title"/>
          </p:nvPr>
        </p:nvSpPr>
        <p:spPr/>
        <p:txBody>
          <a:bodyPr/>
          <a:lstStyle/>
          <a:p>
            <a:r>
              <a:rPr lang="en-GB"/>
              <a:t>Microsoft Forms</a:t>
            </a:r>
            <a:br>
              <a:rPr lang="en-GB"/>
            </a:br>
            <a:r>
              <a:rPr lang="en-GB"/>
              <a:t>The basics….</a:t>
            </a:r>
          </a:p>
        </p:txBody>
      </p:sp>
      <p:sp>
        <p:nvSpPr>
          <p:cNvPr id="5" name="Content Placeholder 4">
            <a:extLst>
              <a:ext uri="{FF2B5EF4-FFF2-40B4-BE49-F238E27FC236}">
                <a16:creationId xmlns:a16="http://schemas.microsoft.com/office/drawing/2014/main" id="{6A1937E7-64E5-424A-A570-C29758D5AF7E}"/>
              </a:ext>
            </a:extLst>
          </p:cNvPr>
          <p:cNvSpPr>
            <a:spLocks noGrp="1"/>
          </p:cNvSpPr>
          <p:nvPr>
            <p:ph idx="1"/>
          </p:nvPr>
        </p:nvSpPr>
        <p:spPr/>
        <p:txBody>
          <a:bodyPr/>
          <a:lstStyle/>
          <a:p>
            <a:pPr marL="0" indent="0">
              <a:buNone/>
            </a:pPr>
            <a:r>
              <a:rPr lang="en-GB">
                <a:hlinkClick r:id="rId2"/>
              </a:rPr>
              <a:t>https://youtu.be/BOoTBzHM4fQ</a:t>
            </a:r>
            <a:endParaRPr lang="en-GB"/>
          </a:p>
          <a:p>
            <a:pPr marL="0" indent="0">
              <a:buNone/>
            </a:pPr>
            <a:endParaRPr lang="en-GB"/>
          </a:p>
          <a:p>
            <a:pPr marL="0" indent="0">
              <a:buNone/>
            </a:pPr>
            <a:r>
              <a:rPr lang="en-GB"/>
              <a:t>What do we think?</a:t>
            </a:r>
          </a:p>
          <a:p>
            <a:pPr marL="0" indent="0">
              <a:buNone/>
            </a:pPr>
            <a:r>
              <a:rPr lang="en-GB"/>
              <a:t>How could you use this in your teaching?</a:t>
            </a:r>
          </a:p>
        </p:txBody>
      </p:sp>
      <p:pic>
        <p:nvPicPr>
          <p:cNvPr id="3" name="Picture 2" descr="Sleep Consultations - Group Discussions at Home | Feed Sleep Bond">
            <a:extLst>
              <a:ext uri="{FF2B5EF4-FFF2-40B4-BE49-F238E27FC236}">
                <a16:creationId xmlns:a16="http://schemas.microsoft.com/office/drawing/2014/main" id="{B59A5FBC-6FEB-47F1-B296-E98E8AD6E0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47972" y="490899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10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30C8-E755-42DD-9BAF-8F5CB9929763}"/>
              </a:ext>
            </a:extLst>
          </p:cNvPr>
          <p:cNvSpPr>
            <a:spLocks noGrp="1"/>
          </p:cNvSpPr>
          <p:nvPr>
            <p:ph type="title"/>
          </p:nvPr>
        </p:nvSpPr>
        <p:spPr>
          <a:xfrm>
            <a:off x="4725457" y="2508"/>
            <a:ext cx="7091083" cy="1343492"/>
          </a:xfrm>
        </p:spPr>
        <p:txBody>
          <a:bodyPr/>
          <a:lstStyle/>
          <a:p>
            <a:r>
              <a:rPr lang="en-GB" b="1">
                <a:solidFill>
                  <a:srgbClr val="0070C0"/>
                </a:solidFill>
                <a:latin typeface="Century Gothic"/>
              </a:rPr>
              <a:t>Task  - over to you….</a:t>
            </a:r>
          </a:p>
        </p:txBody>
      </p:sp>
      <p:sp>
        <p:nvSpPr>
          <p:cNvPr id="3" name="Content Placeholder 2">
            <a:extLst>
              <a:ext uri="{FF2B5EF4-FFF2-40B4-BE49-F238E27FC236}">
                <a16:creationId xmlns:a16="http://schemas.microsoft.com/office/drawing/2014/main" id="{A5A8847C-33DC-49D4-83E8-23ADB1A46314}"/>
              </a:ext>
            </a:extLst>
          </p:cNvPr>
          <p:cNvSpPr>
            <a:spLocks noGrp="1"/>
          </p:cNvSpPr>
          <p:nvPr>
            <p:ph idx="1"/>
          </p:nvPr>
        </p:nvSpPr>
        <p:spPr>
          <a:xfrm>
            <a:off x="4656965" y="1081152"/>
            <a:ext cx="7219508" cy="3247974"/>
          </a:xfrm>
        </p:spPr>
        <p:txBody>
          <a:bodyPr vert="horz" lIns="91440" tIns="45720" rIns="91440" bIns="45720" rtlCol="0" anchor="t">
            <a:normAutofit fontScale="85000" lnSpcReduction="10000"/>
          </a:bodyPr>
          <a:lstStyle/>
          <a:p>
            <a:r>
              <a:rPr lang="en-GB">
                <a:solidFill>
                  <a:srgbClr val="0070C0"/>
                </a:solidFill>
              </a:rPr>
              <a:t>Y</a:t>
            </a:r>
            <a:r>
              <a:rPr lang="en-GB">
                <a:solidFill>
                  <a:srgbClr val="0070C0"/>
                </a:solidFill>
                <a:latin typeface="Century Gothic"/>
              </a:rPr>
              <a:t>ou will have ten minutes to design a simple form on this session (planning for assessment)</a:t>
            </a:r>
          </a:p>
          <a:p>
            <a:r>
              <a:rPr lang="en-GB">
                <a:solidFill>
                  <a:srgbClr val="0070C0"/>
                </a:solidFill>
                <a:latin typeface="Century Gothic"/>
              </a:rPr>
              <a:t>Your form will have up to four questions</a:t>
            </a:r>
          </a:p>
          <a:p>
            <a:r>
              <a:rPr lang="en-GB">
                <a:solidFill>
                  <a:srgbClr val="0070C0"/>
                </a:solidFill>
                <a:latin typeface="Century Gothic"/>
              </a:rPr>
              <a:t>Your form must use different question types</a:t>
            </a:r>
          </a:p>
          <a:p>
            <a:r>
              <a:rPr lang="en-GB">
                <a:solidFill>
                  <a:srgbClr val="0070C0"/>
                </a:solidFill>
                <a:latin typeface="Century Gothic"/>
              </a:rPr>
              <a:t>You will then send your form out to a colleague for them to complete and in doing so test your form</a:t>
            </a:r>
          </a:p>
          <a:p>
            <a:r>
              <a:rPr lang="en-GB">
                <a:solidFill>
                  <a:srgbClr val="0070C0"/>
                </a:solidFill>
                <a:latin typeface="Century Gothic"/>
              </a:rPr>
              <a:t>You will analyse the results</a:t>
            </a:r>
          </a:p>
          <a:p>
            <a:endParaRPr lang="en-GB" b="1">
              <a:solidFill>
                <a:srgbClr val="0070C0"/>
              </a:solidFill>
              <a:latin typeface="Century Gothic"/>
            </a:endParaRPr>
          </a:p>
          <a:p>
            <a:pPr marL="0" indent="0">
              <a:buNone/>
            </a:pPr>
            <a:endParaRPr lang="en-GB" b="1">
              <a:solidFill>
                <a:srgbClr val="0070C0"/>
              </a:solidFill>
              <a:latin typeface="Century Gothic"/>
            </a:endParaRPr>
          </a:p>
        </p:txBody>
      </p:sp>
      <p:sp>
        <p:nvSpPr>
          <p:cNvPr id="4" name="TextBox 3">
            <a:extLst>
              <a:ext uri="{FF2B5EF4-FFF2-40B4-BE49-F238E27FC236}">
                <a16:creationId xmlns:a16="http://schemas.microsoft.com/office/drawing/2014/main" id="{17E657E9-13F0-414E-A614-D3487CA80229}"/>
              </a:ext>
            </a:extLst>
          </p:cNvPr>
          <p:cNvSpPr txBox="1"/>
          <p:nvPr/>
        </p:nvSpPr>
        <p:spPr>
          <a:xfrm>
            <a:off x="83906" y="6214152"/>
            <a:ext cx="67329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entury Gothic"/>
                <a:ea typeface="+mn-ea"/>
                <a:cs typeface="+mn-cs"/>
              </a:rPr>
              <a:t>Those who are confident is the above should try the above with one branching question as question.</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59489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B9B8-5AE3-4425-8B03-978C81C00D5E}"/>
              </a:ext>
            </a:extLst>
          </p:cNvPr>
          <p:cNvSpPr>
            <a:spLocks noGrp="1"/>
          </p:cNvSpPr>
          <p:nvPr>
            <p:ph type="ctrTitle"/>
          </p:nvPr>
        </p:nvSpPr>
        <p:spPr>
          <a:xfrm>
            <a:off x="1524000" y="4642583"/>
            <a:ext cx="9144000" cy="1099845"/>
          </a:xfrm>
        </p:spPr>
        <p:txBody>
          <a:bodyPr>
            <a:normAutofit fontScale="90000"/>
          </a:bodyPr>
          <a:lstStyle/>
          <a:p>
            <a:r>
              <a:rPr lang="en-GB" sz="3800"/>
              <a:t>Sequencing learning and assessment points</a:t>
            </a:r>
          </a:p>
        </p:txBody>
      </p:sp>
      <p:sp>
        <p:nvSpPr>
          <p:cNvPr id="3" name="Subtitle 2">
            <a:extLst>
              <a:ext uri="{FF2B5EF4-FFF2-40B4-BE49-F238E27FC236}">
                <a16:creationId xmlns:a16="http://schemas.microsoft.com/office/drawing/2014/main" id="{098C2F30-E0D7-437A-B2D2-F49ECF5A9869}"/>
              </a:ext>
            </a:extLst>
          </p:cNvPr>
          <p:cNvSpPr>
            <a:spLocks noGrp="1"/>
          </p:cNvSpPr>
          <p:nvPr>
            <p:ph type="subTitle" idx="1"/>
          </p:nvPr>
        </p:nvSpPr>
        <p:spPr>
          <a:xfrm>
            <a:off x="1524000" y="5742428"/>
            <a:ext cx="9144000" cy="528429"/>
          </a:xfrm>
        </p:spPr>
        <p:txBody>
          <a:bodyPr>
            <a:normAutofit/>
          </a:bodyPr>
          <a:lstStyle/>
          <a:p>
            <a:r>
              <a:rPr lang="en-GB" i="1"/>
              <a:t>How do you know, they know?</a:t>
            </a:r>
          </a:p>
        </p:txBody>
      </p:sp>
      <p:sp>
        <p:nvSpPr>
          <p:cNvPr id="135" name="Rectangle 134">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5E9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imeline&#10;&#10;Description automatically generated">
            <a:extLst>
              <a:ext uri="{FF2B5EF4-FFF2-40B4-BE49-F238E27FC236}">
                <a16:creationId xmlns:a16="http://schemas.microsoft.com/office/drawing/2014/main" id="{386DBD75-89CB-4588-A525-1EF24CB6E5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545" y="640080"/>
            <a:ext cx="4805606" cy="3291840"/>
          </a:xfrm>
          <a:prstGeom prst="rect">
            <a:avLst/>
          </a:prstGeom>
        </p:spPr>
      </p:pic>
      <p:sp>
        <p:nvSpPr>
          <p:cNvPr id="139"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Lesson Sequencing and How Can it Save You Time?">
            <a:extLst>
              <a:ext uri="{FF2B5EF4-FFF2-40B4-BE49-F238E27FC236}">
                <a16:creationId xmlns:a16="http://schemas.microsoft.com/office/drawing/2014/main" id="{5F5C357A-8A5A-481C-9F01-795A60A303C9}"/>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574365" y="893186"/>
            <a:ext cx="4974336" cy="278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0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83B-BEC4-42EF-8118-661EB9A447E0}"/>
              </a:ext>
            </a:extLst>
          </p:cNvPr>
          <p:cNvSpPr>
            <a:spLocks noGrp="1"/>
          </p:cNvSpPr>
          <p:nvPr>
            <p:ph type="title"/>
          </p:nvPr>
        </p:nvSpPr>
        <p:spPr/>
        <p:txBody>
          <a:bodyPr/>
          <a:lstStyle/>
          <a:p>
            <a:r>
              <a:rPr lang="en-GB" b="1" dirty="0">
                <a:solidFill>
                  <a:srgbClr val="0070C0"/>
                </a:solidFill>
              </a:rPr>
              <a:t>Sequencing learning….</a:t>
            </a:r>
          </a:p>
        </p:txBody>
      </p:sp>
      <p:sp>
        <p:nvSpPr>
          <p:cNvPr id="3" name="Content Placeholder 2">
            <a:extLst>
              <a:ext uri="{FF2B5EF4-FFF2-40B4-BE49-F238E27FC236}">
                <a16:creationId xmlns:a16="http://schemas.microsoft.com/office/drawing/2014/main" id="{E58C23C2-E4CD-4FC7-AE90-9D721044B88A}"/>
              </a:ext>
            </a:extLst>
          </p:cNvPr>
          <p:cNvSpPr>
            <a:spLocks noGrp="1"/>
          </p:cNvSpPr>
          <p:nvPr>
            <p:ph idx="1"/>
          </p:nvPr>
        </p:nvSpPr>
        <p:spPr>
          <a:xfrm>
            <a:off x="5442012" y="5364955"/>
            <a:ext cx="5911788" cy="812007"/>
          </a:xfrm>
        </p:spPr>
        <p:txBody>
          <a:bodyPr>
            <a:normAutofit/>
          </a:bodyPr>
          <a:lstStyle/>
          <a:p>
            <a:pPr marL="0" indent="0">
              <a:buNone/>
            </a:pPr>
            <a:endParaRPr lang="en-GB" sz="1200" dirty="0"/>
          </a:p>
        </p:txBody>
      </p:sp>
      <p:pic>
        <p:nvPicPr>
          <p:cNvPr id="4" name="Picture 3">
            <a:extLst>
              <a:ext uri="{FF2B5EF4-FFF2-40B4-BE49-F238E27FC236}">
                <a16:creationId xmlns:a16="http://schemas.microsoft.com/office/drawing/2014/main" id="{579D393D-DDE8-454A-9852-645243B19381}"/>
              </a:ext>
            </a:extLst>
          </p:cNvPr>
          <p:cNvPicPr/>
          <p:nvPr/>
        </p:nvPicPr>
        <p:blipFill>
          <a:blip r:embed="rId3" cstate="email">
            <a:extLst>
              <a:ext uri="{28A0092B-C50C-407E-A947-70E740481C1C}">
                <a14:useLocalDpi xmlns:a14="http://schemas.microsoft.com/office/drawing/2010/main"/>
              </a:ext>
            </a:extLst>
          </a:blip>
          <a:stretch>
            <a:fillRect/>
          </a:stretch>
        </p:blipFill>
        <p:spPr>
          <a:xfrm>
            <a:off x="2531586" y="1493044"/>
            <a:ext cx="7128828" cy="3871912"/>
          </a:xfrm>
          <a:prstGeom prst="rect">
            <a:avLst/>
          </a:prstGeom>
        </p:spPr>
      </p:pic>
    </p:spTree>
    <p:extLst>
      <p:ext uri="{BB962C8B-B14F-4D97-AF65-F5344CB8AC3E}">
        <p14:creationId xmlns:p14="http://schemas.microsoft.com/office/powerpoint/2010/main" val="85685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7" name="Rectangle 7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7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672" y="802955"/>
            <a:ext cx="5145024" cy="1454051"/>
          </a:xfrm>
        </p:spPr>
        <p:txBody>
          <a:bodyPr>
            <a:normAutofit/>
          </a:bodyPr>
          <a:lstStyle/>
          <a:p>
            <a:r>
              <a:rPr lang="en-GB" sz="4000" b="1" dirty="0">
                <a:solidFill>
                  <a:srgbClr val="0070C0"/>
                </a:solidFill>
                <a:latin typeface="Century Gothic" panose="020B0502020202020204" pitchFamily="34" charset="0"/>
              </a:rPr>
              <a:t>EIF: Curriculum</a:t>
            </a:r>
            <a:endParaRPr lang="en-GB" sz="4000" dirty="0">
              <a:solidFill>
                <a:srgbClr val="0070C0"/>
              </a:solidFill>
              <a:latin typeface="Century Gothic" panose="020B0502020202020204" pitchFamily="34" charset="0"/>
            </a:endParaRPr>
          </a:p>
        </p:txBody>
      </p:sp>
      <p:sp>
        <p:nvSpPr>
          <p:cNvPr id="1039"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Ofsted"/>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447348" y="266436"/>
            <a:ext cx="2044925" cy="1366871"/>
          </a:xfrm>
          <a:prstGeom prst="rect">
            <a:avLst/>
          </a:prstGeom>
          <a:noFill/>
          <a:extLst>
            <a:ext uri="{909E8E84-426E-40DD-AFC4-6F175D3DCCD1}">
              <a14:hiddenFill xmlns:a14="http://schemas.microsoft.com/office/drawing/2010/main">
                <a:solidFill>
                  <a:srgbClr val="FFFFFF"/>
                </a:solidFill>
              </a14:hiddenFill>
            </a:ext>
          </a:extLst>
        </p:spPr>
      </p:pic>
      <p:sp>
        <p:nvSpPr>
          <p:cNvPr id="104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Icon&#10;&#10;Description automatically generated">
            <a:extLst>
              <a:ext uri="{FF2B5EF4-FFF2-40B4-BE49-F238E27FC236}">
                <a16:creationId xmlns:a16="http://schemas.microsoft.com/office/drawing/2014/main" id="{A74F96F5-4F1A-4E23-88C5-5CA475F1B1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8424" y="3989614"/>
            <a:ext cx="2376154" cy="2548155"/>
          </a:xfrm>
          <a:prstGeom prst="rect">
            <a:avLst/>
          </a:prstGeom>
        </p:spPr>
      </p:pic>
      <p:graphicFrame>
        <p:nvGraphicFramePr>
          <p:cNvPr id="1030" name="Content Placeholder 2">
            <a:extLst>
              <a:ext uri="{FF2B5EF4-FFF2-40B4-BE49-F238E27FC236}">
                <a16:creationId xmlns:a16="http://schemas.microsoft.com/office/drawing/2014/main" id="{DFD0E8D5-AAE8-4CC5-8C2D-D0F1A1EAFA0A}"/>
              </a:ext>
            </a:extLst>
          </p:cNvPr>
          <p:cNvGraphicFramePr>
            <a:graphicFrameLocks noGrp="1"/>
          </p:cNvGraphicFramePr>
          <p:nvPr>
            <p:ph idx="1"/>
            <p:extLst>
              <p:ext uri="{D42A27DB-BD31-4B8C-83A1-F6EECF244321}">
                <p14:modId xmlns:p14="http://schemas.microsoft.com/office/powerpoint/2010/main" val="690218929"/>
              </p:ext>
            </p:extLst>
          </p:nvPr>
        </p:nvGraphicFramePr>
        <p:xfrm>
          <a:off x="804672" y="2421682"/>
          <a:ext cx="5145024" cy="3639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6250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50000"/>
                  </a:schemeClr>
                </a:solidFill>
                <a:latin typeface="Century Gothic" panose="020B0502020202020204" pitchFamily="34" charset="0"/>
              </a:rPr>
              <a:t>Curriculum: Sequencing</a:t>
            </a:r>
            <a:endParaRPr lang="en-GB"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234440" y="4589145"/>
            <a:ext cx="10515600" cy="4351338"/>
          </a:xfrm>
        </p:spPr>
        <p:txBody>
          <a:bodyPr/>
          <a:lstStyle/>
          <a:p>
            <a:pPr marL="0" indent="0">
              <a:buNone/>
            </a:pPr>
            <a:endParaRPr lang="en-GB"/>
          </a:p>
          <a:p>
            <a:endParaRPr lang="en-GB"/>
          </a:p>
        </p:txBody>
      </p:sp>
      <p:pic>
        <p:nvPicPr>
          <p:cNvPr id="2050" name="Picture 2" descr="upload.wikimedia.org/wikipedia/en/5/5f/TomandJ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2082" y="1484276"/>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st Game of Thrones episodes: the greatest GoT of all ti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1362" y="1425892"/>
            <a:ext cx="4846320" cy="2726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6960" y="4297680"/>
            <a:ext cx="3333750" cy="1477328"/>
          </a:xfrm>
          <a:prstGeom prst="rect">
            <a:avLst/>
          </a:prstGeom>
          <a:noFill/>
        </p:spPr>
        <p:txBody>
          <a:bodyPr wrap="square" rtlCol="0">
            <a:spAutoFit/>
          </a:bodyPr>
          <a:lstStyle/>
          <a:p>
            <a:r>
              <a:rPr lang="en-GB" dirty="0">
                <a:solidFill>
                  <a:schemeClr val="accent1">
                    <a:lumMod val="50000"/>
                  </a:schemeClr>
                </a:solidFill>
                <a:latin typeface="Century Gothic" panose="020B0502020202020204" pitchFamily="34" charset="0"/>
              </a:rPr>
              <a:t>Each episode does not build on what has come before it.  Having a depth of prior knowledge is not necessary.</a:t>
            </a:r>
          </a:p>
        </p:txBody>
      </p:sp>
      <p:sp>
        <p:nvSpPr>
          <p:cNvPr id="7" name="TextBox 6"/>
          <p:cNvSpPr txBox="1"/>
          <p:nvPr/>
        </p:nvSpPr>
        <p:spPr>
          <a:xfrm>
            <a:off x="6548121" y="4278650"/>
            <a:ext cx="4959561" cy="2031325"/>
          </a:xfrm>
          <a:prstGeom prst="rect">
            <a:avLst/>
          </a:prstGeom>
          <a:noFill/>
        </p:spPr>
        <p:txBody>
          <a:bodyPr wrap="square" rtlCol="0">
            <a:spAutoFit/>
          </a:bodyPr>
          <a:lstStyle/>
          <a:p>
            <a:r>
              <a:rPr lang="en-GB" dirty="0">
                <a:solidFill>
                  <a:schemeClr val="accent1">
                    <a:lumMod val="50000"/>
                  </a:schemeClr>
                </a:solidFill>
                <a:latin typeface="Century Gothic" panose="020B0502020202020204" pitchFamily="34" charset="0"/>
              </a:rPr>
              <a:t>There is a purpose and clear thread which binds the season together.  Sub-plots tie the season together.  Each episode has a plot that is resolved (so there is still a short-term purpose), but each episode deepens our understanding until the plot of the season is resolved!</a:t>
            </a:r>
          </a:p>
        </p:txBody>
      </p:sp>
      <p:sp>
        <p:nvSpPr>
          <p:cNvPr id="5" name="TextBox 4"/>
          <p:cNvSpPr txBox="1"/>
          <p:nvPr/>
        </p:nvSpPr>
        <p:spPr>
          <a:xfrm>
            <a:off x="838200" y="6262042"/>
            <a:ext cx="10669482" cy="461665"/>
          </a:xfrm>
          <a:prstGeom prst="rect">
            <a:avLst/>
          </a:prstGeom>
          <a:solidFill>
            <a:schemeClr val="accent1">
              <a:lumMod val="20000"/>
              <a:lumOff val="80000"/>
            </a:schemeClr>
          </a:solidFill>
        </p:spPr>
        <p:txBody>
          <a:bodyPr wrap="square" rtlCol="0">
            <a:spAutoFit/>
          </a:bodyPr>
          <a:lstStyle/>
          <a:p>
            <a:pPr algn="ctr"/>
            <a:r>
              <a:rPr lang="en-GB" sz="2400" b="1" dirty="0">
                <a:solidFill>
                  <a:schemeClr val="accent1">
                    <a:lumMod val="50000"/>
                  </a:schemeClr>
                </a:solidFill>
                <a:latin typeface="Century Gothic" panose="020B0502020202020204" pitchFamily="34" charset="0"/>
              </a:rPr>
              <a:t>Your lessons are ‘episodes’ and your curriculum is the ‘season’</a:t>
            </a:r>
          </a:p>
        </p:txBody>
      </p:sp>
    </p:spTree>
    <p:extLst>
      <p:ext uri="{BB962C8B-B14F-4D97-AF65-F5344CB8AC3E}">
        <p14:creationId xmlns:p14="http://schemas.microsoft.com/office/powerpoint/2010/main" val="98783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u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E642A8E78D2B4A81FF462964F96D96" ma:contentTypeVersion="7" ma:contentTypeDescription="Create a new document." ma:contentTypeScope="" ma:versionID="afb0c99a83ef277e5db64316f83f1413">
  <xsd:schema xmlns:xsd="http://www.w3.org/2001/XMLSchema" xmlns:xs="http://www.w3.org/2001/XMLSchema" xmlns:p="http://schemas.microsoft.com/office/2006/metadata/properties" xmlns:ns2="22321896-d354-40da-98ae-64384e0e8fbf" xmlns:ns3="7e4519a4-87f8-44cf-9470-78dac5b61ffd" targetNamespace="http://schemas.microsoft.com/office/2006/metadata/properties" ma:root="true" ma:fieldsID="7c75ff74086620a4f4a9e99594c0a997" ns2:_="" ns3:_="">
    <xsd:import namespace="22321896-d354-40da-98ae-64384e0e8fbf"/>
    <xsd:import namespace="7e4519a4-87f8-44cf-9470-78dac5b61f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21896-d354-40da-98ae-64384e0e8f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519a4-87f8-44cf-9470-78dac5b61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553253-54A4-4603-851C-1CED839E2F12}">
  <ds:schemaRefs>
    <ds:schemaRef ds:uri="http://schemas.microsoft.com/sharepoint/v3/contenttype/forms"/>
  </ds:schemaRefs>
</ds:datastoreItem>
</file>

<file path=customXml/itemProps2.xml><?xml version="1.0" encoding="utf-8"?>
<ds:datastoreItem xmlns:ds="http://schemas.openxmlformats.org/officeDocument/2006/customXml" ds:itemID="{C957C9FF-C164-4A9A-A09C-16EA23CE15B0}">
  <ds:schemaRefs>
    <ds:schemaRef ds:uri="22321896-d354-40da-98ae-64384e0e8fbf"/>
    <ds:schemaRef ds:uri="7e4519a4-87f8-44cf-9470-78dac5b61f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4F2981-928C-4212-A4B6-D2535C602A56}">
  <ds:schemaRefs>
    <ds:schemaRef ds:uri="http://schemas.microsoft.com/office/infopath/2007/PartnerControls"/>
    <ds:schemaRef ds:uri="http://purl.org/dc/elements/1.1/"/>
    <ds:schemaRef ds:uri="http://www.w3.org/XML/1998/namespace"/>
    <ds:schemaRef ds:uri="http://purl.org/dc/dcmitype/"/>
    <ds:schemaRef ds:uri="22321896-d354-40da-98ae-64384e0e8fbf"/>
    <ds:schemaRef ds:uri="7e4519a4-87f8-44cf-9470-78dac5b61ffd"/>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267</TotalTime>
  <Words>5742</Words>
  <Application>Microsoft Office PowerPoint</Application>
  <PresentationFormat>Widescreen</PresentationFormat>
  <Paragraphs>604</Paragraphs>
  <Slides>53</Slides>
  <Notes>49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Bradley Hand ITC</vt:lpstr>
      <vt:lpstr>Calibri</vt:lpstr>
      <vt:lpstr>Century Gothic</vt:lpstr>
      <vt:lpstr>Office Theme</vt:lpstr>
      <vt:lpstr>Planning for Assessment of Learning in a Blended Learning Curriculum</vt:lpstr>
      <vt:lpstr>What are you looking for today?</vt:lpstr>
      <vt:lpstr>Where we are</vt:lpstr>
      <vt:lpstr>Discussion </vt:lpstr>
      <vt:lpstr>Aim to help you to plan for assessment of remote learning  </vt:lpstr>
      <vt:lpstr>Sequencing learning and assessment points</vt:lpstr>
      <vt:lpstr>Sequencing learning….</vt:lpstr>
      <vt:lpstr>EIF: Curriculum</vt:lpstr>
      <vt:lpstr>Curriculum: Sequencing</vt:lpstr>
      <vt:lpstr>Planning and sequencing a curriculum video by Ofsted</vt:lpstr>
      <vt:lpstr>Assessment: Sequencing</vt:lpstr>
      <vt:lpstr>PowerPoint Presentation</vt:lpstr>
      <vt:lpstr> Consider sequencing of learning </vt:lpstr>
      <vt:lpstr>Assessment of learning - activity </vt:lpstr>
      <vt:lpstr>Examples of assessment points in synchronous learning</vt:lpstr>
      <vt:lpstr>TAKE AWAY Five ways to measure pupil progress in the classroom and online (EEF report)…. </vt:lpstr>
      <vt:lpstr>Activity - reflection</vt:lpstr>
      <vt:lpstr>PowerPoint Presentation</vt:lpstr>
      <vt:lpstr>PowerPoint Presentation</vt:lpstr>
      <vt:lpstr>Pedagogical aspects - access</vt:lpstr>
      <vt:lpstr>Pedagogical aspects - engagement</vt:lpstr>
      <vt:lpstr>Developing independent study skills</vt:lpstr>
      <vt:lpstr>Something to consider </vt:lpstr>
      <vt:lpstr>Activity – breakout groups</vt:lpstr>
      <vt:lpstr>PowerPoint Presentation</vt:lpstr>
      <vt:lpstr>Plenary</vt:lpstr>
      <vt:lpstr>Positives of Digital tools</vt:lpstr>
      <vt:lpstr>Ways round no-tech</vt:lpstr>
      <vt:lpstr>PowerPoint Presentation</vt:lpstr>
      <vt:lpstr>Collaboration tools</vt:lpstr>
      <vt:lpstr>PowerPoint Presentation</vt:lpstr>
      <vt:lpstr>PowerPoint Presentation</vt:lpstr>
      <vt:lpstr>PowerPoint Presentation</vt:lpstr>
      <vt:lpstr>Quiz assessments</vt:lpstr>
      <vt:lpstr>PowerPoint Presentation</vt:lpstr>
      <vt:lpstr>PowerPoint Presentation</vt:lpstr>
      <vt:lpstr>PowerPoint Presentation</vt:lpstr>
      <vt:lpstr>PowerPoint Presentation</vt:lpstr>
      <vt:lpstr>PowerPoint Presentation</vt:lpstr>
      <vt:lpstr>PowerPoint Presentation</vt:lpstr>
      <vt:lpstr>The role of Flipped Learning</vt:lpstr>
      <vt:lpstr>Here’s how online learning can make that process more efficient:</vt:lpstr>
      <vt:lpstr>Teacher A is currently teaching a science group the functions of the muscular system. The teacher has a 90-minute lesson in which to do this</vt:lpstr>
      <vt:lpstr>Here’s how online learning can make that process more efficient: </vt:lpstr>
      <vt:lpstr>PowerPoint Presentation</vt:lpstr>
      <vt:lpstr>Activity: Synchronous / asynchronous assessment of learning</vt:lpstr>
      <vt:lpstr>Learning communities</vt:lpstr>
      <vt:lpstr>Conclusion</vt:lpstr>
      <vt:lpstr>PowerPoint Presentation</vt:lpstr>
      <vt:lpstr>PowerPoint Presentation</vt:lpstr>
      <vt:lpstr>If you have additional time/extension activity: </vt:lpstr>
      <vt:lpstr>Microsoft Forms The basics….</vt:lpstr>
      <vt:lpstr>Task  - over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Assessment of Learning in a Blended Learning Curriculum</dc:title>
  <dc:creator>Linda Ann McCarthy</dc:creator>
  <cp:lastModifiedBy>Jon Rashid</cp:lastModifiedBy>
  <cp:revision>206</cp:revision>
  <dcterms:created xsi:type="dcterms:W3CDTF">2020-11-02T15:25:48Z</dcterms:created>
  <dcterms:modified xsi:type="dcterms:W3CDTF">2020-11-18T13:38:43Z</dcterms:modified>
</cp:coreProperties>
</file>