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3" r:id="rId5"/>
    <p:sldId id="298" r:id="rId6"/>
    <p:sldId id="275" r:id="rId7"/>
    <p:sldId id="277" r:id="rId8"/>
    <p:sldId id="299" r:id="rId9"/>
    <p:sldId id="300" r:id="rId10"/>
    <p:sldId id="272" r:id="rId11"/>
    <p:sldId id="271" r:id="rId12"/>
    <p:sldId id="273" r:id="rId13"/>
    <p:sldId id="285" r:id="rId14"/>
    <p:sldId id="276"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Sibbald" initials="JS" lastIdx="1" clrIdx="0">
    <p:extLst>
      <p:ext uri="{19B8F6BF-5375-455C-9EA6-DF929625EA0E}">
        <p15:presenceInfo xmlns:p15="http://schemas.microsoft.com/office/powerpoint/2012/main" userId="S::jsibbald@ltegroup.co.uk::dafe537991f2a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771" autoAdjust="0"/>
  </p:normalViewPr>
  <p:slideViewPr>
    <p:cSldViewPr snapToGrid="0">
      <p:cViewPr varScale="1">
        <p:scale>
          <a:sx n="52" d="100"/>
          <a:sy n="52" d="100"/>
        </p:scale>
        <p:origin x="17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826B4-D2DC-40E9-AEE0-5C3EC3797E1A}" type="datetimeFigureOut">
              <a:rPr lang="en-GB" smtClean="0"/>
              <a:t>17/10/2020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390C6-5626-42E3-8F15-8F0B33772C0C}" type="slidenum">
              <a:rPr lang="en-GB" smtClean="0"/>
              <a:t>‹#›</a:t>
            </a:fld>
            <a:endParaRPr lang="en-GB"/>
          </a:p>
        </p:txBody>
      </p:sp>
    </p:spTree>
    <p:extLst>
      <p:ext uri="{BB962C8B-B14F-4D97-AF65-F5344CB8AC3E}">
        <p14:creationId xmlns:p14="http://schemas.microsoft.com/office/powerpoint/2010/main" val="30794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1">
                    <a:lumMod val="75000"/>
                  </a:schemeClr>
                </a:solidFill>
                <a:latin typeface="Century Gothic" panose="020B0502020202020204" pitchFamily="34" charset="0"/>
              </a:rPr>
              <a:t>You could provide students with a handout to support them to use main tools within Teams</a:t>
            </a:r>
            <a:endParaRPr lang="en-GB" sz="1200" dirty="0">
              <a:solidFill>
                <a:schemeClr val="accent1">
                  <a:lumMod val="75000"/>
                </a:schemeClr>
              </a:solidFill>
            </a:endParaRPr>
          </a:p>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1</a:t>
            </a:fld>
            <a:endParaRPr lang="en-GB" dirty="0"/>
          </a:p>
        </p:txBody>
      </p:sp>
    </p:spTree>
    <p:extLst>
      <p:ext uri="{BB962C8B-B14F-4D97-AF65-F5344CB8AC3E}">
        <p14:creationId xmlns:p14="http://schemas.microsoft.com/office/powerpoint/2010/main" val="124703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10</a:t>
            </a:fld>
            <a:endParaRPr lang="en-GB" dirty="0"/>
          </a:p>
        </p:txBody>
      </p:sp>
    </p:spTree>
    <p:extLst>
      <p:ext uri="{BB962C8B-B14F-4D97-AF65-F5344CB8AC3E}">
        <p14:creationId xmlns:p14="http://schemas.microsoft.com/office/powerpoint/2010/main" val="45137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Discuss with delegates how will they support colleagues back at school.</a:t>
            </a:r>
          </a:p>
          <a:p>
            <a:r>
              <a:rPr lang="en-GB"/>
              <a:t>2. How will they facilitate a discussion?</a:t>
            </a:r>
          </a:p>
          <a:p>
            <a:r>
              <a:rPr lang="en-GB"/>
              <a:t>a) Peer review?</a:t>
            </a:r>
          </a:p>
          <a:p>
            <a:r>
              <a:rPr lang="en-GB"/>
              <a:t>b) Peer planning and design of synchronous teaching?</a:t>
            </a:r>
          </a:p>
          <a:p>
            <a:r>
              <a:rPr lang="en-GB"/>
              <a:t>c) How could they support one another?</a:t>
            </a:r>
          </a:p>
        </p:txBody>
      </p:sp>
      <p:sp>
        <p:nvSpPr>
          <p:cNvPr id="4" name="Slide Number Placeholder 3"/>
          <p:cNvSpPr>
            <a:spLocks noGrp="1"/>
          </p:cNvSpPr>
          <p:nvPr>
            <p:ph type="sldNum" sz="quarter" idx="5"/>
          </p:nvPr>
        </p:nvSpPr>
        <p:spPr/>
        <p:txBody>
          <a:bodyPr/>
          <a:lstStyle/>
          <a:p>
            <a:fld id="{75A390C6-5626-42E3-8F15-8F0B33772C0C}" type="slidenum">
              <a:rPr lang="en-GB" smtClean="0"/>
              <a:t>11</a:t>
            </a:fld>
            <a:endParaRPr lang="en-GB"/>
          </a:p>
        </p:txBody>
      </p:sp>
    </p:spTree>
    <p:extLst>
      <p:ext uri="{BB962C8B-B14F-4D97-AF65-F5344CB8AC3E}">
        <p14:creationId xmlns:p14="http://schemas.microsoft.com/office/powerpoint/2010/main" val="320036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review the training with delegates via chat box or microphone discussion including:</a:t>
            </a:r>
          </a:p>
          <a:p>
            <a:pPr marL="228600" indent="-228600">
              <a:buAutoNum type="alphaLcParenR"/>
            </a:pPr>
            <a:r>
              <a:rPr lang="en-GB"/>
              <a:t>Agreeing what they should implement in their own practice.</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a:t>Agreeing what they could do to support peers? Facilitator to suggest delegates carry out peer review of lesson recordings before cascading training to colleagues.</a:t>
            </a:r>
          </a:p>
          <a:p>
            <a:pPr marL="228600" indent="-228600">
              <a:buAutoNum type="alphaLcParenR"/>
            </a:pPr>
            <a:r>
              <a:rPr lang="en-GB"/>
              <a:t>What are the next steps? The facilitator should encourage delegates to consider next steps i.e. sequencing and assessment of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2. </a:t>
            </a:r>
            <a:r>
              <a:rPr lang="en-GB">
                <a:cs typeface="Calibri"/>
              </a:rPr>
              <a:t>Facilitator to be available at the end to support individuals and discuss their emerging ideas.</a:t>
            </a:r>
          </a:p>
          <a:p>
            <a:pPr marL="0" indent="0">
              <a:buNone/>
            </a:pPr>
            <a:endParaRPr lang="en-GB"/>
          </a:p>
          <a:p>
            <a:pPr marL="0" indent="0">
              <a:buNone/>
            </a:pPr>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12</a:t>
            </a:fld>
            <a:endParaRPr lang="en-GB"/>
          </a:p>
        </p:txBody>
      </p:sp>
    </p:spTree>
    <p:extLst>
      <p:ext uri="{BB962C8B-B14F-4D97-AF65-F5344CB8AC3E}">
        <p14:creationId xmlns:p14="http://schemas.microsoft.com/office/powerpoint/2010/main" val="113555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2</a:t>
            </a:fld>
            <a:endParaRPr lang="en-GB" dirty="0"/>
          </a:p>
        </p:txBody>
      </p:sp>
    </p:spTree>
    <p:extLst>
      <p:ext uri="{BB962C8B-B14F-4D97-AF65-F5344CB8AC3E}">
        <p14:creationId xmlns:p14="http://schemas.microsoft.com/office/powerpoint/2010/main" val="357810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Your students need to know WHO to contact if they have any issues – these might be technical, practical or support related.  They also need a point of contact to report any inappropriate online classroom behaviour, such as offensive comments or intimidating private messages from their peers.</a:t>
            </a:r>
            <a:r>
              <a:rPr lang="en-US" dirty="0"/>
              <a:t> Let your students know your office hours and when they can reach you for questions.</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could include a FAQ document on your Teams page for students to refer to or </a:t>
            </a:r>
            <a:r>
              <a:rPr lang="en-GB" dirty="0"/>
              <a:t>set up a Question and Announcement Forum – a go-to place for information where students can also provide the answers to each other’s questions!</a:t>
            </a:r>
          </a:p>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3</a:t>
            </a:fld>
            <a:endParaRPr lang="en-GB" dirty="0"/>
          </a:p>
        </p:txBody>
      </p:sp>
    </p:spTree>
    <p:extLst>
      <p:ext uri="{BB962C8B-B14F-4D97-AF65-F5344CB8AC3E}">
        <p14:creationId xmlns:p14="http://schemas.microsoft.com/office/powerpoint/2010/main" val="243565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GB" dirty="0"/>
              <a:t>Paste your photo onto your resources for that personal touch (create a ‘teacher in the room to support you’ presence!)</a:t>
            </a:r>
          </a:p>
          <a:p>
            <a:pPr marL="342900" indent="-342900" algn="l">
              <a:buFont typeface="Arial" panose="020B0604020202020204" pitchFamily="34" charset="0"/>
              <a:buChar char="•"/>
            </a:pPr>
            <a:r>
              <a:rPr lang="en-GB" dirty="0"/>
              <a:t>If you would prefer not to use a photo perhaps create yourself a Bitmoji, you can create yours to look like you and can be used to send motivational messages to your learners, they can be used in your lessons quickly and easily by using the app. You can find the link to this app in your takeaway item. Maybe your learners could create a bitmoji for themselves to use in the lesson?</a:t>
            </a:r>
          </a:p>
          <a:p>
            <a:pPr marL="342900" indent="-342900" algn="l">
              <a:buFont typeface="Arial" panose="020B0604020202020204" pitchFamily="34" charset="0"/>
              <a:buChar char="•"/>
            </a:pPr>
            <a:r>
              <a:rPr lang="en-US" dirty="0"/>
              <a:t>Connect with students individually: It can be difficult to gauge how students are faring without seeing them in person, so connecting individually is very important. You can support students 1:1 in a chat, creating a safe space for students to ask their questions and get the extra help they need.</a:t>
            </a:r>
          </a:p>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4</a:t>
            </a:fld>
            <a:endParaRPr lang="en-GB" dirty="0"/>
          </a:p>
        </p:txBody>
      </p:sp>
    </p:spTree>
    <p:extLst>
      <p:ext uri="{BB962C8B-B14F-4D97-AF65-F5344CB8AC3E}">
        <p14:creationId xmlns:p14="http://schemas.microsoft.com/office/powerpoint/2010/main" val="323575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Record voiced-over Power-Points and upload to Stream to create an accessible bank of resources for students.  You can also use other software – Prezi, Powtoon, Lynx, etc.</a:t>
            </a:r>
          </a:p>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5</a:t>
            </a:fld>
            <a:endParaRPr lang="en-GB" dirty="0"/>
          </a:p>
        </p:txBody>
      </p:sp>
    </p:spTree>
    <p:extLst>
      <p:ext uri="{BB962C8B-B14F-4D97-AF65-F5344CB8AC3E}">
        <p14:creationId xmlns:p14="http://schemas.microsoft.com/office/powerpoint/2010/main" val="411132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6</a:t>
            </a:fld>
            <a:endParaRPr lang="en-GB" dirty="0"/>
          </a:p>
        </p:txBody>
      </p:sp>
    </p:spTree>
    <p:extLst>
      <p:ext uri="{BB962C8B-B14F-4D97-AF65-F5344CB8AC3E}">
        <p14:creationId xmlns:p14="http://schemas.microsoft.com/office/powerpoint/2010/main" val="76258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t>Tutors can help to create a sense of community by providing ways for students to introduce themselves to each other. </a:t>
            </a:r>
            <a:r>
              <a:rPr lang="en-US" sz="1200" dirty="0"/>
              <a:t>For example:</a:t>
            </a:r>
            <a:endParaRPr lang="en-US" b="0" i="0" dirty="0">
              <a:solidFill>
                <a:schemeClr val="tx1"/>
              </a:solidFill>
            </a:endParaRPr>
          </a:p>
          <a:p>
            <a:pPr marL="228600" marR="0" lvl="0" indent="-228600" algn="l" defTabSz="914400" rtl="0" eaLnBrk="1" fontAlgn="base" latinLnBrk="0" hangingPunct="1">
              <a:lnSpc>
                <a:spcPct val="100000"/>
              </a:lnSpc>
              <a:spcBef>
                <a:spcPts val="0"/>
              </a:spcBef>
              <a:spcAft>
                <a:spcPts val="0"/>
              </a:spcAft>
              <a:buClrTx/>
              <a:buSzTx/>
              <a:buFontTx/>
              <a:buAutoNum type="arabicParenR"/>
              <a:tabLst/>
              <a:defRPr/>
            </a:pPr>
            <a:r>
              <a:rPr lang="en-US" b="0" i="0" dirty="0">
                <a:solidFill>
                  <a:schemeClr val="tx1"/>
                </a:solidFill>
              </a:rPr>
              <a:t>Create a discussion thread with instructions for the student, typically asking students to post their name, career hopes, hobbies, and perhaps an interesting fact about </a:t>
            </a:r>
          </a:p>
          <a:p>
            <a:pPr marL="228600" marR="0" lvl="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solidFill>
                  <a:schemeClr val="tx1"/>
                </a:solidFill>
              </a:rPr>
              <a:t>Padlet wall on which students post different  images representing themselves and their interests. </a:t>
            </a:r>
          </a:p>
          <a:p>
            <a:pPr marL="228600" marR="0" lvl="0" indent="-228600" algn="l" defTabSz="914400" rtl="0" eaLnBrk="1" fontAlgn="base" latinLnBrk="0" hangingPunct="1">
              <a:lnSpc>
                <a:spcPct val="100000"/>
              </a:lnSpc>
              <a:spcBef>
                <a:spcPts val="0"/>
              </a:spcBef>
              <a:spcAft>
                <a:spcPts val="0"/>
              </a:spcAft>
              <a:buClrTx/>
              <a:buSzTx/>
              <a:buFontTx/>
              <a:buAutoNum type="arabicParenR"/>
              <a:tabLst/>
              <a:defRPr/>
            </a:pPr>
            <a:r>
              <a:rPr lang="en-US" sz="1200" dirty="0">
                <a:solidFill>
                  <a:schemeClr val="tx1"/>
                </a:solidFill>
              </a:rPr>
              <a:t>Student introduction posts through a narrative: </a:t>
            </a:r>
          </a:p>
          <a:p>
            <a:pPr fontAlgn="base"/>
            <a:r>
              <a:rPr lang="en-US" sz="1200" dirty="0">
                <a:solidFill>
                  <a:schemeClr val="tx1"/>
                </a:solidFill>
              </a:rPr>
              <a:t> A student writes the first section of a fictional story at the end of their discussion post. The next person to respond to the thread must continue the story. The third person will continue from the second person, and so on. </a:t>
            </a:r>
          </a:p>
          <a:p>
            <a:pPr fontAlgn="base"/>
            <a:r>
              <a:rPr lang="en-US" sz="1200" dirty="0">
                <a:solidFill>
                  <a:schemeClr val="tx1"/>
                </a:solidFill>
              </a:rPr>
              <a:t>  Students given free reign over the story’s content and direction, and are encouraged to have fun with it, and think outside the box</a:t>
            </a:r>
          </a:p>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7</a:t>
            </a:fld>
            <a:endParaRPr lang="en-GB" dirty="0"/>
          </a:p>
        </p:txBody>
      </p:sp>
    </p:spTree>
    <p:extLst>
      <p:ext uri="{BB962C8B-B14F-4D97-AF65-F5344CB8AC3E}">
        <p14:creationId xmlns:p14="http://schemas.microsoft.com/office/powerpoint/2010/main" val="159781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Playing card connections: </a:t>
            </a:r>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Ask each participant to bring a few playing cards to the virtual meeting, or provide images of playing cards. </a:t>
            </a:r>
          </a:p>
          <a:p>
            <a:r>
              <a:rPr lang="en-US" sz="1200" b="0" i="0" u="none" strike="noStrike" kern="1200" baseline="0" dirty="0">
                <a:solidFill>
                  <a:schemeClr val="tx1"/>
                </a:solidFill>
                <a:latin typeface="+mn-lt"/>
                <a:ea typeface="+mn-ea"/>
                <a:cs typeface="+mn-cs"/>
              </a:rPr>
              <a:t>• Create six icebreaker or debriefing questions. </a:t>
            </a:r>
          </a:p>
          <a:p>
            <a:r>
              <a:rPr lang="en-US" sz="1200" b="0" i="0" u="none" strike="noStrike" kern="1200" baseline="0" dirty="0">
                <a:solidFill>
                  <a:schemeClr val="tx1"/>
                </a:solidFill>
                <a:latin typeface="+mn-lt"/>
                <a:ea typeface="+mn-ea"/>
                <a:cs typeface="+mn-cs"/>
              </a:rPr>
              <a:t>• Ask participants to select six cards from their deck, Aces through six. </a:t>
            </a:r>
          </a:p>
          <a:p>
            <a:r>
              <a:rPr lang="en-US" sz="1200" b="0" i="0" u="none" strike="noStrike" kern="1200" baseline="0" dirty="0">
                <a:solidFill>
                  <a:schemeClr val="tx1"/>
                </a:solidFill>
                <a:latin typeface="+mn-lt"/>
                <a:ea typeface="+mn-ea"/>
                <a:cs typeface="+mn-cs"/>
              </a:rPr>
              <a:t>• Have them shuffle their small deck and take turns turning over their first card. Whatever number card is face up they would share their response to the corresponding question on your screen. For example, if someone turned over the two of spades, they would answer the questions “Name your two favorite holidays.” </a:t>
            </a:r>
          </a:p>
          <a:p>
            <a:r>
              <a:rPr lang="en-US" sz="1200" b="0" i="0" u="none" strike="noStrike" kern="1200" baseline="0" dirty="0">
                <a:solidFill>
                  <a:schemeClr val="tx1"/>
                </a:solidFill>
                <a:latin typeface="+mn-lt"/>
                <a:ea typeface="+mn-ea"/>
                <a:cs typeface="+mn-cs"/>
              </a:rPr>
              <a:t>• You could also provide images of the card faces and have participants select a number card. </a:t>
            </a:r>
          </a:p>
          <a:p>
            <a:r>
              <a:rPr lang="en-US" sz="1200" b="0" i="0" u="none" strike="noStrike" kern="1200" baseline="0" dirty="0">
                <a:solidFill>
                  <a:schemeClr val="tx1"/>
                </a:solidFill>
                <a:latin typeface="+mn-lt"/>
                <a:ea typeface="+mn-ea"/>
                <a:cs typeface="+mn-cs"/>
              </a:rPr>
              <a:t>• You could also have a deck of cards yourself on video and flip the cards over so the participants can see which card flipped over. </a:t>
            </a:r>
          </a:p>
          <a:p>
            <a:r>
              <a:rPr lang="en-US" sz="1200" b="0" i="0" u="none" strike="noStrike" kern="1200" baseline="0" dirty="0">
                <a:solidFill>
                  <a:schemeClr val="tx1"/>
                </a:solidFill>
                <a:latin typeface="+mn-lt"/>
                <a:ea typeface="+mn-ea"/>
                <a:cs typeface="+mn-cs"/>
              </a:rPr>
              <a:t>Similarly, you could use dice with questions.</a:t>
            </a:r>
          </a:p>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8</a:t>
            </a:fld>
            <a:endParaRPr lang="en-GB" dirty="0"/>
          </a:p>
        </p:txBody>
      </p:sp>
    </p:spTree>
    <p:extLst>
      <p:ext uri="{BB962C8B-B14F-4D97-AF65-F5344CB8AC3E}">
        <p14:creationId xmlns:p14="http://schemas.microsoft.com/office/powerpoint/2010/main" val="205461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highlight>
                  <a:srgbClr val="FFFF00"/>
                </a:highlight>
                <a:latin typeface="+mn-lt"/>
                <a:ea typeface="+mn-ea"/>
                <a:cs typeface="+mn-cs"/>
              </a:rPr>
              <a:t>Choose images for a slide and ask your students to choose an image that best describes how you are feeling today or you can use an emoji scale like this one</a:t>
            </a:r>
          </a:p>
          <a:p>
            <a:endParaRPr lang="en-US" sz="1200" b="0" i="0" u="none" strike="noStrike" kern="1200" baseline="0" dirty="0">
              <a:solidFill>
                <a:srgbClr val="FF0000"/>
              </a:solidFill>
              <a:highlight>
                <a:srgbClr val="FFFF00"/>
              </a:highlight>
              <a:latin typeface="+mn-lt"/>
              <a:ea typeface="+mn-ea"/>
              <a:cs typeface="+mn-cs"/>
            </a:endParaRPr>
          </a:p>
          <a:p>
            <a:endParaRPr lang="en-US" sz="1200" b="0" i="0" u="none" strike="noStrike" kern="1200" baseline="0" dirty="0">
              <a:solidFill>
                <a:srgbClr val="FF0000"/>
              </a:solidFill>
              <a:highlight>
                <a:srgbClr val="FFFF00"/>
              </a:highligh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D10F0E2-4C44-4141-AAF6-54B30AAFF5EF}" type="slidenum">
              <a:rPr lang="en-GB" smtClean="0"/>
              <a:t>9</a:t>
            </a:fld>
            <a:endParaRPr lang="en-GB" dirty="0"/>
          </a:p>
        </p:txBody>
      </p:sp>
    </p:spTree>
    <p:extLst>
      <p:ext uri="{BB962C8B-B14F-4D97-AF65-F5344CB8AC3E}">
        <p14:creationId xmlns:p14="http://schemas.microsoft.com/office/powerpoint/2010/main" val="332498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C2AA-C893-470C-9024-4FBD3167F4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B98A7A-4360-497B-A561-0892BF848E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59C251-2761-4B34-A224-005B80A21162}"/>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5D1D17CF-17B5-4574-82B2-537A7DB44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93AC82-B728-46AC-BD3C-69EEA1D619AF}"/>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48790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5910-0285-428F-B87E-74229E163D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2D9683-0484-497E-B22F-9AD769370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68CCE-C6E8-4DF6-8409-A931DAF5FCE8}"/>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DAC73AD4-CCA6-4547-B1E0-EBCA00C94E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520C79-4157-47EA-908B-C83996585C06}"/>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38860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FD674-5CFC-48A0-BD63-2F34C04AA5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9FD723-0CEA-4FFF-ADE6-D72AB58928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B11D90-10DB-465A-9F99-A565AF260A87}"/>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B95D5600-88F7-4AA5-AB11-56CD2AE33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A8EF0-DE42-4B3A-BCC6-59E5830DE7C8}"/>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88886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C0D8-90A8-4456-91BC-F23C7D52F3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244E52-7376-4C29-9CA4-09E4D07210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20DC0C-3233-4EED-87D8-838B57F4AFDE}"/>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16FC2E81-6050-4911-B457-25F98F5B8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A9299-39F8-4C78-B586-26E443039140}"/>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52783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1D2D-8218-4014-8807-BCAA1086B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57C5E6-E3AA-4B7E-A375-44FFC58A7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5B226D-D9C7-4E7A-A0BD-481B8DA007FC}"/>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D6876435-F428-4B0A-9F62-2B685B7CF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6BF33-D63D-4B65-B7C0-716302A6A4D3}"/>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85317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6618-32BE-46D0-85E5-8D432F82A4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DB3A2D-FB75-4C27-909A-902EE10219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760952-5B2A-413F-BD46-D0B24DD14B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D64F59-8D92-4544-8722-222D3D6427D5}"/>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6" name="Footer Placeholder 5">
            <a:extLst>
              <a:ext uri="{FF2B5EF4-FFF2-40B4-BE49-F238E27FC236}">
                <a16:creationId xmlns:a16="http://schemas.microsoft.com/office/drawing/2014/main" id="{15816433-49B1-4121-8F99-106F7758D8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8958AB-B9D0-4ACC-BCDB-322D8847A629}"/>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7302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4C88-D442-4969-A27B-035655FE78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A255EB-4C69-4BA4-BFD0-768FBB034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6ED421-4B64-49D6-817C-B580E66D44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3704A8-CEA2-4D06-812F-536797259C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DD3836-86E0-4481-8DDB-EF4DBEFC0F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EEB9D8-9A39-4A2D-9AF8-E2F039F631D3}"/>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8" name="Footer Placeholder 7">
            <a:extLst>
              <a:ext uri="{FF2B5EF4-FFF2-40B4-BE49-F238E27FC236}">
                <a16:creationId xmlns:a16="http://schemas.microsoft.com/office/drawing/2014/main" id="{29D0194E-CF0A-4B89-A3ED-1164C308E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48032D-BEAA-41EA-A83B-8A21E565FCCE}"/>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76802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DCA3-8377-436E-A20E-EC7B8F498E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82EEC6-A169-4043-95A4-B490434CA6DF}"/>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4" name="Footer Placeholder 3">
            <a:extLst>
              <a:ext uri="{FF2B5EF4-FFF2-40B4-BE49-F238E27FC236}">
                <a16:creationId xmlns:a16="http://schemas.microsoft.com/office/drawing/2014/main" id="{AC0FB3CA-9230-4ECB-86AF-1BA5B1E71A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B83786-67B1-438E-88D0-19557560EA21}"/>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85140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9617A-D288-4DE6-9EC2-C71C6513FB11}"/>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3" name="Footer Placeholder 2">
            <a:extLst>
              <a:ext uri="{FF2B5EF4-FFF2-40B4-BE49-F238E27FC236}">
                <a16:creationId xmlns:a16="http://schemas.microsoft.com/office/drawing/2014/main" id="{DC767704-52FA-4808-A3B6-E1B6E6C162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5C9A5A-F629-4D3B-92C5-584F98D5E494}"/>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94078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E272-E061-482E-9E0F-E0DDBE994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CBFD7B-5810-4CB1-AECC-DB01EE116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2F1B31-2763-4FF4-8069-B9963C8AE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11D02-92F2-413A-805F-E2072D555E64}"/>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6" name="Footer Placeholder 5">
            <a:extLst>
              <a:ext uri="{FF2B5EF4-FFF2-40B4-BE49-F238E27FC236}">
                <a16:creationId xmlns:a16="http://schemas.microsoft.com/office/drawing/2014/main" id="{B0D58EF6-1CC3-44DF-860F-9BB08744E7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930DE1-094F-49ED-B131-28EFC02F8C01}"/>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99452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040F-D6DB-4E5B-913C-A81F49408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46FA0A-5366-47A6-9D98-970A4C50D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5344A6-5CAF-4AD8-A6E5-74DDBFD32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02D07-7A25-453D-BB0C-9762EF15CDA1}"/>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6" name="Footer Placeholder 5">
            <a:extLst>
              <a:ext uri="{FF2B5EF4-FFF2-40B4-BE49-F238E27FC236}">
                <a16:creationId xmlns:a16="http://schemas.microsoft.com/office/drawing/2014/main" id="{E21B703B-EB01-4F0F-BB86-0DB4ADAF4A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64DCB6-B05A-4868-9BCB-0BB03C4585FC}"/>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6383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2A076-E64F-462A-86D1-B715E7D618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A4CD7B-81FC-4EAA-96B4-45C284C86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140BB-9703-47A2-BEEB-42B596861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2001EFE7-E272-48A3-8400-D94EB8CB4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A6E675-5C84-454C-A02E-FF2C173FC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9DB76-8F33-45BB-A8D5-13F8C7AB9591}" type="slidenum">
              <a:rPr lang="en-GB" smtClean="0"/>
              <a:t>‹#›</a:t>
            </a:fld>
            <a:endParaRPr lang="en-GB"/>
          </a:p>
        </p:txBody>
      </p:sp>
    </p:spTree>
    <p:extLst>
      <p:ext uri="{BB962C8B-B14F-4D97-AF65-F5344CB8AC3E}">
        <p14:creationId xmlns:p14="http://schemas.microsoft.com/office/powerpoint/2010/main" val="384101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teachingwithtlc.com/2013/09/brain-break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themichaelteaching.com/tarot/informational-recordings-about-the-michael-motivation-card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ictworks.org/3-reasons-why-your-next-online-community-idea-will-fai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531E2-0FB7-4193-AA44-C2844D60F229}"/>
              </a:ext>
            </a:extLst>
          </p:cNvPr>
          <p:cNvPicPr/>
          <p:nvPr/>
        </p:nvPicPr>
        <p:blipFill>
          <a:blip r:embed="rId3">
            <a:extLst>
              <a:ext uri="{28A0092B-C50C-407E-A947-70E740481C1C}">
                <a14:useLocalDpi xmlns:a14="http://schemas.microsoft.com/office/drawing/2010/main" val="0"/>
              </a:ext>
            </a:extLst>
          </a:blip>
          <a:stretch>
            <a:fillRect/>
          </a:stretch>
        </p:blipFill>
        <p:spPr>
          <a:xfrm>
            <a:off x="3030377" y="2926752"/>
            <a:ext cx="5731510" cy="1033145"/>
          </a:xfrm>
          <a:prstGeom prst="rect">
            <a:avLst/>
          </a:prstGeom>
        </p:spPr>
      </p:pic>
      <p:sp>
        <p:nvSpPr>
          <p:cNvPr id="3" name="Text Box 2">
            <a:extLst>
              <a:ext uri="{FF2B5EF4-FFF2-40B4-BE49-F238E27FC236}">
                <a16:creationId xmlns:a16="http://schemas.microsoft.com/office/drawing/2014/main" id="{FDEAF6AA-EA54-4BF6-81F6-E2EF6E7016FB}"/>
              </a:ext>
            </a:extLst>
          </p:cNvPr>
          <p:cNvSpPr txBox="1">
            <a:spLocks noChangeArrowheads="1"/>
          </p:cNvSpPr>
          <p:nvPr/>
        </p:nvSpPr>
        <p:spPr bwMode="auto">
          <a:xfrm>
            <a:off x="3495680" y="822325"/>
            <a:ext cx="1892454" cy="1213802"/>
          </a:xfrm>
          <a:prstGeom prst="rect">
            <a:avLst/>
          </a:prstGeom>
          <a:solidFill>
            <a:schemeClr val="accent4">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200" b="1" u="sng"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Mic mute on and off </a:t>
            </a:r>
          </a:p>
          <a:p>
            <a:pPr algn="ctr">
              <a:lnSpc>
                <a:spcPct val="107000"/>
              </a:lnSpc>
              <a:spcAft>
                <a:spcPts val="800"/>
              </a:spcAft>
            </a:pPr>
            <a:r>
              <a:rPr lang="en-GB" sz="1200" b="1" dirty="0">
                <a:solidFill>
                  <a:schemeClr val="accent1">
                    <a:lumMod val="75000"/>
                  </a:schemeClr>
                </a:solidFill>
                <a:latin typeface="Century Gothic" panose="020B0502020202020204" pitchFamily="34" charset="0"/>
                <a:ea typeface="Calibri" panose="020F0502020204030204" pitchFamily="34" charset="0"/>
                <a:cs typeface="Times New Roman" panose="02020603050405020304" pitchFamily="18" charset="0"/>
              </a:rPr>
              <a:t>M</a:t>
            </a: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ute your mic unless asked to speak. </a:t>
            </a:r>
            <a:endParaRPr lang="en-GB" sz="1200" dirty="0">
              <a:solidFill>
                <a:schemeClr val="accent1">
                  <a:lumMod val="75000"/>
                </a:schemeClr>
              </a:solidFill>
              <a:effectLst/>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55DC727A-4E7E-4BE0-A09A-5B4149D93E3A}"/>
              </a:ext>
            </a:extLst>
          </p:cNvPr>
          <p:cNvCxnSpPr>
            <a:cxnSpLocks/>
          </p:cNvCxnSpPr>
          <p:nvPr/>
        </p:nvCxnSpPr>
        <p:spPr>
          <a:xfrm>
            <a:off x="4510087" y="2036127"/>
            <a:ext cx="328613" cy="12547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 Box 2">
            <a:extLst>
              <a:ext uri="{FF2B5EF4-FFF2-40B4-BE49-F238E27FC236}">
                <a16:creationId xmlns:a16="http://schemas.microsoft.com/office/drawing/2014/main" id="{53B746B3-45D7-4171-8941-512D94F74CB5}"/>
              </a:ext>
            </a:extLst>
          </p:cNvPr>
          <p:cNvSpPr txBox="1">
            <a:spLocks noChangeArrowheads="1"/>
          </p:cNvSpPr>
          <p:nvPr/>
        </p:nvSpPr>
        <p:spPr bwMode="auto">
          <a:xfrm>
            <a:off x="5934076" y="822325"/>
            <a:ext cx="2257416" cy="1282700"/>
          </a:xfrm>
          <a:prstGeom prst="rect">
            <a:avLst/>
          </a:prstGeom>
          <a:solidFill>
            <a:schemeClr val="accent4">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200" b="1" u="sng"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Raise your hand</a:t>
            </a:r>
            <a:endParaRPr lang="en-GB" sz="1200" b="1" u="sng" dirty="0">
              <a:solidFill>
                <a:schemeClr val="accent1">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Use this to ask a question. </a:t>
            </a:r>
          </a:p>
          <a:p>
            <a:pPr algn="ctr">
              <a:lnSpc>
                <a:spcPct val="107000"/>
              </a:lnSpc>
              <a:spcAft>
                <a:spcPts val="800"/>
              </a:spcAft>
            </a:pP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Remember to click again to put your hand down. </a:t>
            </a:r>
            <a:endParaRPr lang="en-GB" sz="1200" dirty="0">
              <a:solidFill>
                <a:schemeClr val="accent1">
                  <a:lumMod val="75000"/>
                </a:schemeClr>
              </a:solidFill>
              <a:effectLst/>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ADB0C07F-1C48-471A-BEE3-27BF3262304A}"/>
              </a:ext>
            </a:extLst>
          </p:cNvPr>
          <p:cNvCxnSpPr/>
          <p:nvPr/>
        </p:nvCxnSpPr>
        <p:spPr>
          <a:xfrm flipH="1">
            <a:off x="6645316" y="2170290"/>
            <a:ext cx="438150" cy="11239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63508311-BBC4-44AE-A9FC-E3DC65B03DE1}"/>
              </a:ext>
            </a:extLst>
          </p:cNvPr>
          <p:cNvSpPr txBox="1">
            <a:spLocks noChangeArrowheads="1"/>
          </p:cNvSpPr>
          <p:nvPr/>
        </p:nvSpPr>
        <p:spPr bwMode="auto">
          <a:xfrm>
            <a:off x="8686403" y="895350"/>
            <a:ext cx="2181621" cy="1282700"/>
          </a:xfrm>
          <a:prstGeom prst="rect">
            <a:avLst/>
          </a:prstGeom>
          <a:solidFill>
            <a:schemeClr val="accent4">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endParaRPr lang="en-GB" sz="11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u="sng"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Show participants</a:t>
            </a: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solidFill>
                <a:schemeClr val="accent1">
                  <a:lumMod val="75000"/>
                </a:schemeClr>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Click on this to see who is in </a:t>
            </a:r>
            <a:r>
              <a:rPr lang="en-GB" sz="1200" b="1" dirty="0">
                <a:solidFill>
                  <a:schemeClr val="accent1">
                    <a:lumMod val="75000"/>
                  </a:schemeClr>
                </a:solidFill>
                <a:latin typeface="Century Gothic" panose="020B0502020202020204" pitchFamily="34" charset="0"/>
                <a:ea typeface="Calibri" panose="020F0502020204030204" pitchFamily="34" charset="0"/>
                <a:cs typeface="Times New Roman" panose="02020603050405020304" pitchFamily="18" charset="0"/>
              </a:rPr>
              <a:t>your lesson</a:t>
            </a:r>
            <a:endParaRPr lang="en-GB" sz="1200" dirty="0">
              <a:solidFill>
                <a:schemeClr val="accent1">
                  <a:lumMod val="75000"/>
                </a:schemeClr>
              </a:solidFill>
              <a:effectLst/>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43C0616-D3F2-4A70-958C-7C109B61320B}"/>
              </a:ext>
            </a:extLst>
          </p:cNvPr>
          <p:cNvCxnSpPr>
            <a:cxnSpLocks/>
            <a:stCxn id="10" idx="1"/>
          </p:cNvCxnSpPr>
          <p:nvPr/>
        </p:nvCxnSpPr>
        <p:spPr>
          <a:xfrm flipH="1">
            <a:off x="7791531" y="1536700"/>
            <a:ext cx="894872" cy="17576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Text Box 2">
            <a:extLst>
              <a:ext uri="{FF2B5EF4-FFF2-40B4-BE49-F238E27FC236}">
                <a16:creationId xmlns:a16="http://schemas.microsoft.com/office/drawing/2014/main" id="{15F87229-5033-4A54-8F54-BD332C75BD6D}"/>
              </a:ext>
            </a:extLst>
          </p:cNvPr>
          <p:cNvSpPr txBox="1">
            <a:spLocks noChangeArrowheads="1"/>
          </p:cNvSpPr>
          <p:nvPr/>
        </p:nvSpPr>
        <p:spPr bwMode="auto">
          <a:xfrm>
            <a:off x="9664383" y="2809875"/>
            <a:ext cx="2010885" cy="962024"/>
          </a:xfrm>
          <a:prstGeom prst="rect">
            <a:avLst/>
          </a:prstGeom>
          <a:solidFill>
            <a:schemeClr val="accent4">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200" b="1" u="sng"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Leave the lesson</a:t>
            </a:r>
          </a:p>
          <a:p>
            <a:pPr algn="ctr">
              <a:lnSpc>
                <a:spcPct val="107000"/>
              </a:lnSpc>
              <a:spcAft>
                <a:spcPts val="800"/>
              </a:spcAft>
            </a:pP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Hang up to leave the lesson.</a:t>
            </a:r>
            <a:endParaRPr lang="en-GB" sz="1200" dirty="0">
              <a:solidFill>
                <a:schemeClr val="accent1">
                  <a:lumMod val="75000"/>
                </a:schemeClr>
              </a:solidFill>
              <a:effectLst/>
              <a:ea typeface="Calibri" panose="020F050202020403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18417D94-C523-49C3-96C6-8EABF72106A0}"/>
              </a:ext>
            </a:extLst>
          </p:cNvPr>
          <p:cNvCxnSpPr>
            <a:cxnSpLocks/>
            <a:stCxn id="14" idx="1"/>
          </p:cNvCxnSpPr>
          <p:nvPr/>
        </p:nvCxnSpPr>
        <p:spPr>
          <a:xfrm flipH="1">
            <a:off x="8371841" y="3290887"/>
            <a:ext cx="1292542" cy="1739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E34D14CB-6CB3-402B-9D5B-448D74158A81}"/>
              </a:ext>
            </a:extLst>
          </p:cNvPr>
          <p:cNvSpPr txBox="1">
            <a:spLocks noChangeArrowheads="1"/>
          </p:cNvSpPr>
          <p:nvPr/>
        </p:nvSpPr>
        <p:spPr bwMode="auto">
          <a:xfrm>
            <a:off x="7756368" y="4698047"/>
            <a:ext cx="2530632" cy="1464421"/>
          </a:xfrm>
          <a:prstGeom prst="rect">
            <a:avLst/>
          </a:prstGeom>
          <a:solidFill>
            <a:schemeClr val="accent4">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endParaRPr lang="en-GB" sz="11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1200" b="1" u="sng"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Chat box </a:t>
            </a:r>
          </a:p>
          <a:p>
            <a:pPr algn="ctr">
              <a:lnSpc>
                <a:spcPct val="107000"/>
              </a:lnSpc>
              <a:spcAft>
                <a:spcPts val="800"/>
              </a:spcAft>
            </a:pP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Shows conversation</a:t>
            </a:r>
            <a:endParaRPr lang="en-GB" sz="1200" b="1" dirty="0">
              <a:solidFill>
                <a:schemeClr val="accent1">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 Click here and a pop up will show you the meeting chat. </a:t>
            </a:r>
            <a:endParaRPr lang="en-GB" sz="1200" dirty="0">
              <a:solidFill>
                <a:schemeClr val="accent1">
                  <a:lumMod val="75000"/>
                </a:schemeClr>
              </a:solidFill>
              <a:effectLst/>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19A458B2-A28C-4FB2-8043-DA5178CC2E8F}"/>
              </a:ext>
            </a:extLst>
          </p:cNvPr>
          <p:cNvCxnSpPr>
            <a:cxnSpLocks/>
          </p:cNvCxnSpPr>
          <p:nvPr/>
        </p:nvCxnSpPr>
        <p:spPr>
          <a:xfrm flipH="1" flipV="1">
            <a:off x="7286625" y="3652202"/>
            <a:ext cx="458312" cy="10458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 Box 2">
            <a:extLst>
              <a:ext uri="{FF2B5EF4-FFF2-40B4-BE49-F238E27FC236}">
                <a16:creationId xmlns:a16="http://schemas.microsoft.com/office/drawing/2014/main" id="{21AB8D19-E3F0-44A1-AC53-A9B9FF4AFC97}"/>
              </a:ext>
            </a:extLst>
          </p:cNvPr>
          <p:cNvSpPr txBox="1">
            <a:spLocks noChangeArrowheads="1"/>
          </p:cNvSpPr>
          <p:nvPr/>
        </p:nvSpPr>
        <p:spPr bwMode="auto">
          <a:xfrm>
            <a:off x="5133976" y="4511674"/>
            <a:ext cx="1340485" cy="1995453"/>
          </a:xfrm>
          <a:prstGeom prst="rect">
            <a:avLst/>
          </a:prstGeom>
          <a:solidFill>
            <a:schemeClr val="accent4">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200" b="1" u="sng"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Screen sharing</a:t>
            </a:r>
          </a:p>
          <a:p>
            <a:pPr algn="ctr">
              <a:lnSpc>
                <a:spcPct val="107000"/>
              </a:lnSpc>
              <a:spcAft>
                <a:spcPts val="800"/>
              </a:spcAft>
            </a:pPr>
            <a:r>
              <a:rPr lang="en-GB" sz="1200" b="1" dirty="0">
                <a:solidFill>
                  <a:schemeClr val="accent1">
                    <a:lumMod val="75000"/>
                  </a:schemeClr>
                </a:solidFill>
                <a:latin typeface="Century Gothic" panose="020B0502020202020204" pitchFamily="34" charset="0"/>
                <a:ea typeface="Calibri" panose="020F0502020204030204" pitchFamily="34" charset="0"/>
                <a:cs typeface="Times New Roman" panose="02020603050405020304" pitchFamily="18" charset="0"/>
              </a:rPr>
              <a:t>Here you can share you screen.</a:t>
            </a:r>
          </a:p>
          <a:p>
            <a:pPr algn="ctr">
              <a:lnSpc>
                <a:spcPct val="107000"/>
              </a:lnSpc>
              <a:spcAft>
                <a:spcPts val="800"/>
              </a:spcAft>
            </a:pP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 Do not share your screen unless you are requested to</a:t>
            </a: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effectLst/>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BBA26600-2340-4702-8FC7-DA171E969EBA}"/>
              </a:ext>
            </a:extLst>
          </p:cNvPr>
          <p:cNvCxnSpPr>
            <a:cxnSpLocks/>
          </p:cNvCxnSpPr>
          <p:nvPr/>
        </p:nvCxnSpPr>
        <p:spPr>
          <a:xfrm flipH="1" flipV="1">
            <a:off x="5484099" y="3652202"/>
            <a:ext cx="253047" cy="8594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Text Box 2">
            <a:extLst>
              <a:ext uri="{FF2B5EF4-FFF2-40B4-BE49-F238E27FC236}">
                <a16:creationId xmlns:a16="http://schemas.microsoft.com/office/drawing/2014/main" id="{BBCDB2B6-BD33-43A3-9C0A-E7FC36FC9C18}"/>
              </a:ext>
            </a:extLst>
          </p:cNvPr>
          <p:cNvSpPr txBox="1">
            <a:spLocks noChangeArrowheads="1"/>
          </p:cNvSpPr>
          <p:nvPr/>
        </p:nvSpPr>
        <p:spPr bwMode="auto">
          <a:xfrm>
            <a:off x="2801620" y="4450238"/>
            <a:ext cx="1798955" cy="1995452"/>
          </a:xfrm>
          <a:prstGeom prst="rect">
            <a:avLst/>
          </a:prstGeom>
          <a:solidFill>
            <a:schemeClr val="accent4">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200" b="1" u="sng"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Camera on and of</a:t>
            </a: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f</a:t>
            </a:r>
          </a:p>
          <a:p>
            <a:pPr algn="ctr">
              <a:lnSpc>
                <a:spcPct val="107000"/>
              </a:lnSpc>
              <a:spcAft>
                <a:spcPts val="800"/>
              </a:spcAft>
            </a:pP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This is where to turn your video camera on and off. </a:t>
            </a:r>
          </a:p>
          <a:p>
            <a:pPr algn="ctr">
              <a:lnSpc>
                <a:spcPct val="107000"/>
              </a:lnSpc>
              <a:spcAft>
                <a:spcPts val="800"/>
              </a:spcAft>
            </a:pP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Keep it off unless you have been asked to turn it on. </a:t>
            </a:r>
            <a:endParaRPr lang="en-GB" sz="1200" dirty="0">
              <a:solidFill>
                <a:schemeClr val="accent1">
                  <a:lumMod val="75000"/>
                </a:schemeClr>
              </a:solidFill>
              <a:effectLst/>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458E116A-1B85-415D-BBFC-E74BF41612E6}"/>
              </a:ext>
            </a:extLst>
          </p:cNvPr>
          <p:cNvCxnSpPr>
            <a:cxnSpLocks/>
          </p:cNvCxnSpPr>
          <p:nvPr/>
        </p:nvCxnSpPr>
        <p:spPr>
          <a:xfrm flipV="1">
            <a:off x="3489640" y="3652202"/>
            <a:ext cx="717235" cy="7835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 Box 2">
            <a:extLst>
              <a:ext uri="{FF2B5EF4-FFF2-40B4-BE49-F238E27FC236}">
                <a16:creationId xmlns:a16="http://schemas.microsoft.com/office/drawing/2014/main" id="{5DE461E7-DE5F-4687-9197-B6DB40EF8E22}"/>
              </a:ext>
            </a:extLst>
          </p:cNvPr>
          <p:cNvSpPr txBox="1">
            <a:spLocks noChangeArrowheads="1"/>
          </p:cNvSpPr>
          <p:nvPr/>
        </p:nvSpPr>
        <p:spPr bwMode="auto">
          <a:xfrm>
            <a:off x="456726" y="1225550"/>
            <a:ext cx="1892453" cy="1213802"/>
          </a:xfrm>
          <a:prstGeom prst="rect">
            <a:avLst/>
          </a:prstGeom>
          <a:solidFill>
            <a:schemeClr val="accent4">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200" b="1" u="sng"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Timer </a:t>
            </a:r>
          </a:p>
          <a:p>
            <a:pPr algn="ctr">
              <a:lnSpc>
                <a:spcPct val="107000"/>
              </a:lnSpc>
              <a:spcAft>
                <a:spcPts val="800"/>
              </a:spcAft>
            </a:pPr>
            <a:r>
              <a:rPr lang="en-GB" sz="1200" b="1" dirty="0">
                <a:solidFill>
                  <a:schemeClr val="accent1">
                    <a:lumMod val="75000"/>
                  </a:schemeClr>
                </a:solidFill>
                <a:latin typeface="Century Gothic" panose="020B0502020202020204" pitchFamily="34" charset="0"/>
                <a:ea typeface="Calibri" panose="020F0502020204030204" pitchFamily="34" charset="0"/>
                <a:cs typeface="Times New Roman" panose="02020603050405020304" pitchFamily="18" charset="0"/>
              </a:rPr>
              <a:t>S</a:t>
            </a:r>
            <a:r>
              <a:rPr lang="en-GB" sz="1200" b="1"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hows how long you have been in the </a:t>
            </a:r>
            <a:r>
              <a:rPr lang="en-GB" sz="1200" b="1" dirty="0">
                <a:solidFill>
                  <a:schemeClr val="accent1">
                    <a:lumMod val="75000"/>
                  </a:schemeClr>
                </a:solidFill>
                <a:latin typeface="Century Gothic" panose="020B0502020202020204" pitchFamily="34" charset="0"/>
                <a:ea typeface="Calibri" panose="020F0502020204030204" pitchFamily="34" charset="0"/>
                <a:cs typeface="Times New Roman" panose="02020603050405020304" pitchFamily="18" charset="0"/>
              </a:rPr>
              <a:t>lesson / working on an activity</a:t>
            </a:r>
            <a:endParaRPr lang="en-GB" sz="1200" dirty="0">
              <a:solidFill>
                <a:schemeClr val="accent1">
                  <a:lumMod val="75000"/>
                </a:schemeClr>
              </a:solidFill>
              <a:effectLst/>
              <a:ea typeface="Calibri" panose="020F0502020204030204" pitchFamily="34" charset="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364D7F64-1C29-4CB7-B681-68187C297D76}"/>
              </a:ext>
            </a:extLst>
          </p:cNvPr>
          <p:cNvCxnSpPr/>
          <p:nvPr/>
        </p:nvCxnSpPr>
        <p:spPr>
          <a:xfrm>
            <a:off x="2146853" y="2423477"/>
            <a:ext cx="1187450" cy="9779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135EE02-B767-435C-831A-51C32417E68F}"/>
              </a:ext>
            </a:extLst>
          </p:cNvPr>
          <p:cNvSpPr/>
          <p:nvPr/>
        </p:nvSpPr>
        <p:spPr>
          <a:xfrm>
            <a:off x="3806716" y="350873"/>
            <a:ext cx="3995003" cy="373307"/>
          </a:xfrm>
          <a:prstGeom prst="rect">
            <a:avLst/>
          </a:prstGeom>
        </p:spPr>
        <p:txBody>
          <a:bodyPr wrap="none">
            <a:spAutoFit/>
          </a:bodyPr>
          <a:lstStyle/>
          <a:p>
            <a:pPr algn="ctr">
              <a:lnSpc>
                <a:spcPct val="107000"/>
              </a:lnSpc>
              <a:spcAft>
                <a:spcPts val="800"/>
              </a:spcAft>
            </a:pPr>
            <a:r>
              <a:rPr lang="en-GB" b="1" u="sng" dirty="0">
                <a:solidFill>
                  <a:schemeClr val="accent1">
                    <a:lumMod val="75000"/>
                  </a:schemeClr>
                </a:solidFill>
                <a:latin typeface="Century Gothic" panose="020B0502020202020204" pitchFamily="34" charset="0"/>
                <a:ea typeface="Calibri" panose="020F0502020204030204" pitchFamily="34" charset="0"/>
                <a:cs typeface="Times New Roman" panose="02020603050405020304" pitchFamily="18" charset="0"/>
              </a:rPr>
              <a:t>Microsoft Teams Tool Bar Handout.</a:t>
            </a:r>
            <a:endParaRPr lang="en-GB" sz="1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296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late, cup, drawing&#10;&#10;Description automatically generated">
            <a:extLst>
              <a:ext uri="{FF2B5EF4-FFF2-40B4-BE49-F238E27FC236}">
                <a16:creationId xmlns:a16="http://schemas.microsoft.com/office/drawing/2014/main" id="{33121EA7-08EF-44A4-9367-3634FFDDBD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3014" y="1815683"/>
            <a:ext cx="6096000" cy="2960018"/>
          </a:xfrm>
          <a:prstGeom prst="rect">
            <a:avLst/>
          </a:prstGeom>
        </p:spPr>
      </p:pic>
      <p:grpSp>
        <p:nvGrpSpPr>
          <p:cNvPr id="10" name="Group 9">
            <a:extLst>
              <a:ext uri="{FF2B5EF4-FFF2-40B4-BE49-F238E27FC236}">
                <a16:creationId xmlns:a16="http://schemas.microsoft.com/office/drawing/2014/main" id="{BE9BE1BE-2080-4FE7-8D6C-F90720CB4C64}"/>
              </a:ext>
            </a:extLst>
          </p:cNvPr>
          <p:cNvGrpSpPr/>
          <p:nvPr/>
        </p:nvGrpSpPr>
        <p:grpSpPr>
          <a:xfrm>
            <a:off x="7644266" y="816430"/>
            <a:ext cx="3834720" cy="2335794"/>
            <a:chOff x="300564" y="1012776"/>
            <a:chExt cx="2291896" cy="1350368"/>
          </a:xfrm>
          <a:solidFill>
            <a:schemeClr val="accent4">
              <a:lumMod val="20000"/>
              <a:lumOff val="80000"/>
            </a:schemeClr>
          </a:solidFill>
        </p:grpSpPr>
        <p:sp>
          <p:nvSpPr>
            <p:cNvPr id="11" name="Rectangle: Rounded Corners 10">
              <a:extLst>
                <a:ext uri="{FF2B5EF4-FFF2-40B4-BE49-F238E27FC236}">
                  <a16:creationId xmlns:a16="http://schemas.microsoft.com/office/drawing/2014/main" id="{83E5208A-9337-4132-94B0-86C5166AEFD9}"/>
                </a:ext>
              </a:extLst>
            </p:cNvPr>
            <p:cNvSpPr/>
            <p:nvPr/>
          </p:nvSpPr>
          <p:spPr>
            <a:xfrm>
              <a:off x="300564" y="1012776"/>
              <a:ext cx="2291896" cy="1350368"/>
            </a:xfrm>
            <a:prstGeom prst="roundRect">
              <a:avLst/>
            </a:prstGeom>
            <a:grp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14D4D2DD-84D4-45B9-84C7-F9EE62E2801A}"/>
                </a:ext>
              </a:extLst>
            </p:cNvPr>
            <p:cNvSpPr txBox="1"/>
            <p:nvPr/>
          </p:nvSpPr>
          <p:spPr>
            <a:xfrm>
              <a:off x="366484" y="1078696"/>
              <a:ext cx="2160056" cy="1218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2800" b="1" kern="1200" dirty="0">
                  <a:solidFill>
                    <a:schemeClr val="tx2"/>
                  </a:solidFill>
                  <a:latin typeface="Century Gothic" panose="020B0502020202020204" pitchFamily="34" charset="0"/>
                </a:rPr>
                <a:t>Break time breakout rooms. Chat/music and downtime</a:t>
              </a:r>
              <a:r>
                <a:rPr lang="en-US" sz="1900" b="1" kern="1200" dirty="0">
                  <a:solidFill>
                    <a:schemeClr val="tx2"/>
                  </a:solidFill>
                  <a:latin typeface="Century Gothic" panose="020B0502020202020204" pitchFamily="34" charset="0"/>
                </a:rPr>
                <a:t>. </a:t>
              </a:r>
            </a:p>
          </p:txBody>
        </p:sp>
      </p:grpSp>
      <p:grpSp>
        <p:nvGrpSpPr>
          <p:cNvPr id="13" name="Group 12">
            <a:extLst>
              <a:ext uri="{FF2B5EF4-FFF2-40B4-BE49-F238E27FC236}">
                <a16:creationId xmlns:a16="http://schemas.microsoft.com/office/drawing/2014/main" id="{9AC305B9-7A6C-4A80-8776-4476546B0FC0}"/>
              </a:ext>
            </a:extLst>
          </p:cNvPr>
          <p:cNvGrpSpPr/>
          <p:nvPr/>
        </p:nvGrpSpPr>
        <p:grpSpPr>
          <a:xfrm>
            <a:off x="7611609" y="3705776"/>
            <a:ext cx="3867377" cy="2139851"/>
            <a:chOff x="2722081" y="1012776"/>
            <a:chExt cx="2291896" cy="1350368"/>
          </a:xfrm>
          <a:solidFill>
            <a:schemeClr val="accent4">
              <a:lumMod val="20000"/>
              <a:lumOff val="80000"/>
            </a:schemeClr>
          </a:solidFill>
        </p:grpSpPr>
        <p:sp>
          <p:nvSpPr>
            <p:cNvPr id="14" name="Rectangle: Rounded Corners 13">
              <a:extLst>
                <a:ext uri="{FF2B5EF4-FFF2-40B4-BE49-F238E27FC236}">
                  <a16:creationId xmlns:a16="http://schemas.microsoft.com/office/drawing/2014/main" id="{804510B7-551F-4B71-8F95-9C6FFC8C3730}"/>
                </a:ext>
              </a:extLst>
            </p:cNvPr>
            <p:cNvSpPr/>
            <p:nvPr/>
          </p:nvSpPr>
          <p:spPr>
            <a:xfrm>
              <a:off x="2722081" y="1012776"/>
              <a:ext cx="2291896" cy="1350368"/>
            </a:xfrm>
            <a:prstGeom prst="roundRect">
              <a:avLst/>
            </a:prstGeom>
            <a:grp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D25DF4F7-2641-4553-B109-0A571ACA3324}"/>
                </a:ext>
              </a:extLst>
            </p:cNvPr>
            <p:cNvSpPr txBox="1"/>
            <p:nvPr/>
          </p:nvSpPr>
          <p:spPr>
            <a:xfrm>
              <a:off x="2788001" y="1078696"/>
              <a:ext cx="2160056" cy="1218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800" b="1" kern="1200" dirty="0">
                  <a:solidFill>
                    <a:schemeClr val="tx2"/>
                  </a:solidFill>
                  <a:latin typeface="Century Gothic" panose="020B0502020202020204" pitchFamily="34" charset="0"/>
                </a:rPr>
                <a:t>Transparency of teacher/tutor who can manage chat. </a:t>
              </a:r>
              <a:endParaRPr lang="en-US" sz="2800" b="1" kern="1200" dirty="0">
                <a:solidFill>
                  <a:schemeClr val="tx2"/>
                </a:solidFill>
                <a:latin typeface="Century Gothic" panose="020B0502020202020204" pitchFamily="34" charset="0"/>
              </a:endParaRPr>
            </a:p>
          </p:txBody>
        </p:sp>
      </p:grpSp>
    </p:spTree>
    <p:extLst>
      <p:ext uri="{BB962C8B-B14F-4D97-AF65-F5344CB8AC3E}">
        <p14:creationId xmlns:p14="http://schemas.microsoft.com/office/powerpoint/2010/main" val="252108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C6F0001-FC19-442D-BA13-7EB66BA5EB15}"/>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r>
              <a:rPr lang="en-US" sz="3400" b="1" kern="1200" dirty="0">
                <a:solidFill>
                  <a:srgbClr val="FFFFFF"/>
                </a:solidFill>
                <a:latin typeface="+mj-lt"/>
                <a:ea typeface="+mj-ea"/>
                <a:cs typeface="+mj-cs"/>
              </a:rPr>
              <a:t>When will you provide feedback?</a:t>
            </a:r>
            <a:br>
              <a:rPr lang="en-US" sz="3400" b="1" kern="1200" dirty="0">
                <a:solidFill>
                  <a:srgbClr val="FFFFFF"/>
                </a:solidFill>
                <a:latin typeface="+mj-lt"/>
                <a:ea typeface="+mj-ea"/>
                <a:cs typeface="+mj-cs"/>
              </a:rPr>
            </a:b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How will you provide feedback?</a:t>
            </a:r>
            <a:br>
              <a:rPr lang="en-US" sz="3400" b="1" kern="1200" dirty="0">
                <a:solidFill>
                  <a:srgbClr val="FFFFFF"/>
                </a:solidFill>
                <a:latin typeface="+mj-lt"/>
                <a:ea typeface="+mj-ea"/>
                <a:cs typeface="+mj-cs"/>
              </a:rPr>
            </a:br>
            <a:br>
              <a:rPr lang="en-US" sz="3400" b="1" kern="1200" dirty="0">
                <a:solidFill>
                  <a:srgbClr val="FFFFFF"/>
                </a:solidFill>
                <a:latin typeface="+mj-lt"/>
                <a:ea typeface="+mj-ea"/>
                <a:cs typeface="+mj-cs"/>
              </a:rPr>
            </a:br>
            <a:r>
              <a:rPr lang="en-US" sz="3400" b="1" kern="1200" dirty="0">
                <a:solidFill>
                  <a:srgbClr val="FFFFFF"/>
                </a:solidFill>
                <a:latin typeface="+mj-lt"/>
                <a:ea typeface="+mj-ea"/>
                <a:cs typeface="+mj-cs"/>
              </a:rPr>
              <a:t>What will be your approach?</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pic>
        <p:nvPicPr>
          <p:cNvPr id="5" name="Picture 4" descr="A picture containing drawing&#10;&#10;Description automatically generated">
            <a:extLst>
              <a:ext uri="{FF2B5EF4-FFF2-40B4-BE49-F238E27FC236}">
                <a16:creationId xmlns:a16="http://schemas.microsoft.com/office/drawing/2014/main" id="{34854D81-9295-49AB-8B50-24636AC16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22" y="1163806"/>
            <a:ext cx="6553545" cy="4538329"/>
          </a:xfrm>
          <a:prstGeom prst="rect">
            <a:avLst/>
          </a:prstGeom>
        </p:spPr>
      </p:pic>
    </p:spTree>
    <p:extLst>
      <p:ext uri="{BB962C8B-B14F-4D97-AF65-F5344CB8AC3E}">
        <p14:creationId xmlns:p14="http://schemas.microsoft.com/office/powerpoint/2010/main" val="264293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71369-B7CB-4CCA-824F-456FDC865105}"/>
              </a:ext>
            </a:extLst>
          </p:cNvPr>
          <p:cNvSpPr>
            <a:spLocks noGrp="1"/>
          </p:cNvSpPr>
          <p:nvPr>
            <p:ph sz="half" idx="1"/>
          </p:nvPr>
        </p:nvSpPr>
        <p:spPr>
          <a:xfrm>
            <a:off x="423472" y="779929"/>
            <a:ext cx="5502639" cy="5614252"/>
          </a:xfrm>
        </p:spPr>
        <p:txBody>
          <a:bodyPr>
            <a:normAutofit fontScale="92500" lnSpcReduction="10000"/>
          </a:bodyPr>
          <a:lstStyle/>
          <a:p>
            <a:pPr marL="0" indent="0" algn="ctr">
              <a:buNone/>
            </a:pPr>
            <a:r>
              <a:rPr lang="en-GB" b="1" dirty="0">
                <a:solidFill>
                  <a:schemeClr val="accent1">
                    <a:lumMod val="50000"/>
                  </a:schemeClr>
                </a:solidFill>
              </a:rPr>
              <a:t>You now know what good looks like. </a:t>
            </a:r>
          </a:p>
          <a:p>
            <a:r>
              <a:rPr lang="en-GB" b="1" dirty="0">
                <a:solidFill>
                  <a:schemeClr val="accent1">
                    <a:lumMod val="50000"/>
                  </a:schemeClr>
                </a:solidFill>
              </a:rPr>
              <a:t>What will you take away from today?</a:t>
            </a:r>
          </a:p>
          <a:p>
            <a:r>
              <a:rPr lang="en-GB" b="1" dirty="0">
                <a:solidFill>
                  <a:schemeClr val="accent1">
                    <a:lumMod val="50000"/>
                  </a:schemeClr>
                </a:solidFill>
              </a:rPr>
              <a:t>How might you incorporate this into your own practice?  </a:t>
            </a:r>
          </a:p>
          <a:p>
            <a:r>
              <a:rPr lang="en-GB" b="1" dirty="0">
                <a:solidFill>
                  <a:schemeClr val="accent1">
                    <a:lumMod val="50000"/>
                  </a:schemeClr>
                </a:solidFill>
              </a:rPr>
              <a:t>Which two things will you change?</a:t>
            </a:r>
          </a:p>
          <a:p>
            <a:r>
              <a:rPr lang="en-GB" b="1" dirty="0">
                <a:solidFill>
                  <a:schemeClr val="accent1">
                    <a:lumMod val="50000"/>
                  </a:schemeClr>
                </a:solidFill>
              </a:rPr>
              <a:t>How could you support others in developing their synchronous practice? Peer review? Cascade training?</a:t>
            </a:r>
          </a:p>
          <a:p>
            <a:r>
              <a:rPr lang="en-GB" b="1" dirty="0">
                <a:solidFill>
                  <a:schemeClr val="accent1">
                    <a:lumMod val="50000"/>
                  </a:schemeClr>
                </a:solidFill>
              </a:rPr>
              <a:t>What else do you need to develop? What is missing from today?</a:t>
            </a:r>
          </a:p>
          <a:p>
            <a:pPr marL="0" indent="0">
              <a:buNone/>
            </a:pPr>
            <a:endParaRPr lang="en-GB" b="1" dirty="0">
              <a:solidFill>
                <a:schemeClr val="accent1">
                  <a:lumMod val="50000"/>
                </a:schemeClr>
              </a:solidFill>
            </a:endParaRPr>
          </a:p>
          <a:p>
            <a:endParaRPr lang="en-GB" b="1" dirty="0">
              <a:solidFill>
                <a:schemeClr val="accent1">
                  <a:lumMod val="50000"/>
                </a:schemeClr>
              </a:solidFill>
            </a:endParaRPr>
          </a:p>
        </p:txBody>
      </p:sp>
    </p:spTree>
    <p:extLst>
      <p:ext uri="{BB962C8B-B14F-4D97-AF65-F5344CB8AC3E}">
        <p14:creationId xmlns:p14="http://schemas.microsoft.com/office/powerpoint/2010/main" val="296742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omputer, sitting, table, desk&#10;&#10;Description automatically generated">
            <a:extLst>
              <a:ext uri="{FF2B5EF4-FFF2-40B4-BE49-F238E27FC236}">
                <a16:creationId xmlns:a16="http://schemas.microsoft.com/office/drawing/2014/main" id="{E2EE5F1A-B11D-451C-B7F0-26AFEC18E0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4901" y="665154"/>
            <a:ext cx="4115699" cy="5474389"/>
          </a:xfrm>
          <a:prstGeom prst="rect">
            <a:avLst/>
          </a:prstGeom>
        </p:spPr>
      </p:pic>
      <p:sp>
        <p:nvSpPr>
          <p:cNvPr id="7" name="Oval 6">
            <a:extLst>
              <a:ext uri="{FF2B5EF4-FFF2-40B4-BE49-F238E27FC236}">
                <a16:creationId xmlns:a16="http://schemas.microsoft.com/office/drawing/2014/main" id="{65336BD6-A285-4F9D-B826-F94F3B2653C1}"/>
              </a:ext>
            </a:extLst>
          </p:cNvPr>
          <p:cNvSpPr/>
          <p:nvPr/>
        </p:nvSpPr>
        <p:spPr>
          <a:xfrm>
            <a:off x="6547757" y="1379560"/>
            <a:ext cx="4196443" cy="409887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accent1">
                    <a:lumMod val="75000"/>
                  </a:schemeClr>
                </a:solidFill>
                <a:latin typeface="Century Gothic" panose="020B0502020202020204" pitchFamily="34" charset="0"/>
              </a:rPr>
              <a:t>Theme 2 </a:t>
            </a:r>
          </a:p>
          <a:p>
            <a:endParaRPr lang="en-GB" sz="2800" b="1" dirty="0">
              <a:solidFill>
                <a:srgbClr val="0070C0"/>
              </a:solidFill>
              <a:latin typeface="Century Gothic" panose="020B0502020202020204" pitchFamily="34" charset="0"/>
            </a:endParaRPr>
          </a:p>
          <a:p>
            <a:pPr algn="ctr"/>
            <a:r>
              <a:rPr lang="en-GB" sz="2800" b="1">
                <a:solidFill>
                  <a:schemeClr val="accent1">
                    <a:lumMod val="75000"/>
                  </a:schemeClr>
                </a:solidFill>
                <a:latin typeface="Century Gothic" panose="020B0502020202020204" pitchFamily="34" charset="0"/>
              </a:rPr>
              <a:t>Support, </a:t>
            </a:r>
            <a:r>
              <a:rPr lang="en-GB" sz="2800" b="1" dirty="0">
                <a:solidFill>
                  <a:schemeClr val="accent1">
                    <a:lumMod val="75000"/>
                  </a:schemeClr>
                </a:solidFill>
                <a:latin typeface="Century Gothic" panose="020B0502020202020204" pitchFamily="34" charset="0"/>
              </a:rPr>
              <a:t>recording and streaming </a:t>
            </a:r>
          </a:p>
        </p:txBody>
      </p:sp>
    </p:spTree>
    <p:extLst>
      <p:ext uri="{BB962C8B-B14F-4D97-AF65-F5344CB8AC3E}">
        <p14:creationId xmlns:p14="http://schemas.microsoft.com/office/powerpoint/2010/main" val="47314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standing, table, group&#10;&#10;Description automatically generated">
            <a:extLst>
              <a:ext uri="{FF2B5EF4-FFF2-40B4-BE49-F238E27FC236}">
                <a16:creationId xmlns:a16="http://schemas.microsoft.com/office/drawing/2014/main" id="{9F887505-E22C-4D76-9A44-1822ACB6C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drawing of a face&#10;&#10;Description automatically generated">
            <a:extLst>
              <a:ext uri="{FF2B5EF4-FFF2-40B4-BE49-F238E27FC236}">
                <a16:creationId xmlns:a16="http://schemas.microsoft.com/office/drawing/2014/main" id="{D74BB671-6895-4FED-A949-298809BE5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3534" y="0"/>
            <a:ext cx="3148466"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229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23252-D08F-4CA7-BCF8-E9CB884836E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877077" y="480058"/>
            <a:ext cx="5977466" cy="5897880"/>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ABE83D55-5538-4F3A-8251-912C2AD0A90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0994" y="480059"/>
            <a:ext cx="5372100" cy="5897879"/>
          </a:xfrm>
          <a:prstGeom prst="rect">
            <a:avLst/>
          </a:prstGeom>
        </p:spPr>
      </p:pic>
    </p:spTree>
    <p:extLst>
      <p:ext uri="{BB962C8B-B14F-4D97-AF65-F5344CB8AC3E}">
        <p14:creationId xmlns:p14="http://schemas.microsoft.com/office/powerpoint/2010/main" val="263882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10;&#10;Description automatically generated">
            <a:extLst>
              <a:ext uri="{FF2B5EF4-FFF2-40B4-BE49-F238E27FC236}">
                <a16:creationId xmlns:a16="http://schemas.microsoft.com/office/drawing/2014/main" id="{3B577FA3-E9AB-4E88-9EF8-1295067E3C3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65507" y="194210"/>
            <a:ext cx="5752036" cy="4601675"/>
          </a:xfrm>
          <a:custGeom>
            <a:avLst/>
            <a:gdLst/>
            <a:ahLst/>
            <a:cxnLst/>
            <a:rect l="l" t="t" r="r" b="b"/>
            <a:pathLst>
              <a:path w="4291285" h="4291285">
                <a:moveTo>
                  <a:pt x="2145643" y="0"/>
                </a:moveTo>
                <a:lnTo>
                  <a:pt x="4291285" y="2145643"/>
                </a:lnTo>
                <a:lnTo>
                  <a:pt x="2145643" y="4291285"/>
                </a:lnTo>
                <a:lnTo>
                  <a:pt x="0" y="2145643"/>
                </a:lnTo>
                <a:close/>
              </a:path>
            </a:pathLst>
          </a:custGeom>
        </p:spPr>
      </p:pic>
      <p:sp>
        <p:nvSpPr>
          <p:cNvPr id="6" name="Rectangle 5">
            <a:extLst>
              <a:ext uri="{FF2B5EF4-FFF2-40B4-BE49-F238E27FC236}">
                <a16:creationId xmlns:a16="http://schemas.microsoft.com/office/drawing/2014/main" id="{22089FBD-B079-4250-8245-7ABC5721B348}"/>
              </a:ext>
            </a:extLst>
          </p:cNvPr>
          <p:cNvSpPr/>
          <p:nvPr/>
        </p:nvSpPr>
        <p:spPr>
          <a:xfrm>
            <a:off x="375555" y="550705"/>
            <a:ext cx="2873830" cy="951523"/>
          </a:xfrm>
          <a:prstGeom prst="rect">
            <a:avLst/>
          </a:prstGeom>
          <a:noFill/>
        </p:spPr>
        <p:txBody>
          <a:bodyPr wrap="square" lIns="91440" tIns="45720" rIns="91440" bIns="45720">
            <a:spAutoFit/>
          </a:bodyPr>
          <a:lstStyle/>
          <a:p>
            <a:pPr algn="ctr">
              <a:spcAft>
                <a:spcPts val="600"/>
              </a:spcAft>
            </a:pP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8" name="Rectangle 7">
            <a:extLst>
              <a:ext uri="{FF2B5EF4-FFF2-40B4-BE49-F238E27FC236}">
                <a16:creationId xmlns:a16="http://schemas.microsoft.com/office/drawing/2014/main" id="{E2C0AF7C-08E0-41BB-8B73-892C65D7EF73}"/>
              </a:ext>
            </a:extLst>
          </p:cNvPr>
          <p:cNvSpPr/>
          <p:nvPr/>
        </p:nvSpPr>
        <p:spPr>
          <a:xfrm>
            <a:off x="10170549" y="2183564"/>
            <a:ext cx="341760" cy="923330"/>
          </a:xfrm>
          <a:prstGeom prst="rect">
            <a:avLst/>
          </a:prstGeom>
          <a:noFill/>
        </p:spPr>
        <p:txBody>
          <a:bodyPr wrap="none" lIns="91440" tIns="45720" rIns="91440" bIns="45720">
            <a:spAutoFit/>
          </a:bodyPr>
          <a:lstStyle/>
          <a:p>
            <a:pPr algn="ctr">
              <a:spcAft>
                <a:spcPts val="600"/>
              </a:spcAft>
            </a:pP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Oval 1">
            <a:extLst>
              <a:ext uri="{FF2B5EF4-FFF2-40B4-BE49-F238E27FC236}">
                <a16:creationId xmlns:a16="http://schemas.microsoft.com/office/drawing/2014/main" id="{49867044-6EDA-48FB-B92A-0E5B5580F7B6}"/>
              </a:ext>
            </a:extLst>
          </p:cNvPr>
          <p:cNvSpPr/>
          <p:nvPr/>
        </p:nvSpPr>
        <p:spPr>
          <a:xfrm>
            <a:off x="725991" y="1328663"/>
            <a:ext cx="2382738" cy="194417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entury Gothic" panose="020B0502020202020204" pitchFamily="34" charset="0"/>
              </a:rPr>
              <a:t>Prezi</a:t>
            </a:r>
            <a:endParaRPr lang="en-GB" sz="4800" dirty="0">
              <a:latin typeface="Century Gothic" panose="020B0502020202020204" pitchFamily="34" charset="0"/>
            </a:endParaRPr>
          </a:p>
        </p:txBody>
      </p:sp>
      <p:sp>
        <p:nvSpPr>
          <p:cNvPr id="12" name="Oval 11">
            <a:extLst>
              <a:ext uri="{FF2B5EF4-FFF2-40B4-BE49-F238E27FC236}">
                <a16:creationId xmlns:a16="http://schemas.microsoft.com/office/drawing/2014/main" id="{35496DEB-A95B-430A-A80F-41D194D4E9A4}"/>
              </a:ext>
            </a:extLst>
          </p:cNvPr>
          <p:cNvSpPr/>
          <p:nvPr/>
        </p:nvSpPr>
        <p:spPr>
          <a:xfrm>
            <a:off x="8797551" y="1448869"/>
            <a:ext cx="2382738" cy="194417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Lynx</a:t>
            </a:r>
            <a:endParaRPr lang="en-GB" sz="5400" dirty="0">
              <a:latin typeface="Century Gothic" panose="020B0502020202020204" pitchFamily="34" charset="0"/>
            </a:endParaRPr>
          </a:p>
        </p:txBody>
      </p:sp>
      <p:sp>
        <p:nvSpPr>
          <p:cNvPr id="14" name="Oval 13">
            <a:extLst>
              <a:ext uri="{FF2B5EF4-FFF2-40B4-BE49-F238E27FC236}">
                <a16:creationId xmlns:a16="http://schemas.microsoft.com/office/drawing/2014/main" id="{E9775161-B871-4FD8-96B1-BD9A46042A48}"/>
              </a:ext>
            </a:extLst>
          </p:cNvPr>
          <p:cNvSpPr/>
          <p:nvPr/>
        </p:nvSpPr>
        <p:spPr>
          <a:xfrm>
            <a:off x="4079567" y="4795885"/>
            <a:ext cx="4251633" cy="194417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Powtoon</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09408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 table, small, hanging&#10;&#10;Description automatically generated">
            <a:extLst>
              <a:ext uri="{FF2B5EF4-FFF2-40B4-BE49-F238E27FC236}">
                <a16:creationId xmlns:a16="http://schemas.microsoft.com/office/drawing/2014/main" id="{EC3472BE-1C5B-467B-888D-AD335B4F13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4543" y="783771"/>
            <a:ext cx="5159829" cy="5404758"/>
          </a:xfrm>
          <a:prstGeom prst="rect">
            <a:avLst/>
          </a:prstGeom>
        </p:spPr>
      </p:pic>
      <p:sp>
        <p:nvSpPr>
          <p:cNvPr id="11" name="Oval 10">
            <a:extLst>
              <a:ext uri="{FF2B5EF4-FFF2-40B4-BE49-F238E27FC236}">
                <a16:creationId xmlns:a16="http://schemas.microsoft.com/office/drawing/2014/main" id="{7B99C62B-A697-4506-A199-3AB5D38C7472}"/>
              </a:ext>
            </a:extLst>
          </p:cNvPr>
          <p:cNvSpPr/>
          <p:nvPr/>
        </p:nvSpPr>
        <p:spPr>
          <a:xfrm>
            <a:off x="6547757" y="1379560"/>
            <a:ext cx="4196443" cy="409887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accent1">
                    <a:lumMod val="75000"/>
                  </a:schemeClr>
                </a:solidFill>
                <a:latin typeface="Century Gothic" panose="020B0502020202020204" pitchFamily="34" charset="0"/>
              </a:rPr>
              <a:t>Theme 3 </a:t>
            </a:r>
          </a:p>
          <a:p>
            <a:pPr algn="ctr"/>
            <a:endParaRPr lang="en-GB" sz="2800" b="1" u="sng" dirty="0">
              <a:solidFill>
                <a:schemeClr val="accent1">
                  <a:lumMod val="75000"/>
                </a:schemeClr>
              </a:solidFill>
              <a:latin typeface="Century Gothic" panose="020B0502020202020204" pitchFamily="34" charset="0"/>
            </a:endParaRPr>
          </a:p>
          <a:p>
            <a:pPr algn="ctr"/>
            <a:r>
              <a:rPr lang="en-GB" sz="2800" b="1" dirty="0">
                <a:solidFill>
                  <a:schemeClr val="accent1">
                    <a:lumMod val="75000"/>
                  </a:schemeClr>
                </a:solidFill>
                <a:latin typeface="Century Gothic" panose="020B0502020202020204" pitchFamily="34" charset="0"/>
              </a:rPr>
              <a:t>Virtual community, ice-breakers and breakout rooms  </a:t>
            </a:r>
          </a:p>
        </p:txBody>
      </p:sp>
    </p:spTree>
    <p:extLst>
      <p:ext uri="{BB962C8B-B14F-4D97-AF65-F5344CB8AC3E}">
        <p14:creationId xmlns:p14="http://schemas.microsoft.com/office/powerpoint/2010/main" val="3291943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A close up of a device&#10;&#10;Description automatically generated">
            <a:extLst>
              <a:ext uri="{FF2B5EF4-FFF2-40B4-BE49-F238E27FC236}">
                <a16:creationId xmlns:a16="http://schemas.microsoft.com/office/drawing/2014/main" id="{0392C8C6-9C98-4545-B94A-05D1BFB3B48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1127" y="3934641"/>
            <a:ext cx="5294716" cy="1796688"/>
          </a:xfrm>
          <a:prstGeom prst="rect">
            <a:avLst/>
          </a:prstGeom>
          <a:solidFill>
            <a:schemeClr val="bg1">
              <a:lumMod val="85000"/>
            </a:schemeClr>
          </a:solidFill>
        </p:spPr>
      </p:pic>
      <p:pic>
        <p:nvPicPr>
          <p:cNvPr id="5" name="Picture 4" descr="A picture containing room&#10;&#10;Description automatically generated">
            <a:extLst>
              <a:ext uri="{FF2B5EF4-FFF2-40B4-BE49-F238E27FC236}">
                <a16:creationId xmlns:a16="http://schemas.microsoft.com/office/drawing/2014/main" id="{71571C8D-BA92-419A-B07E-91426AA96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817" y="816430"/>
            <a:ext cx="5294715" cy="5259928"/>
          </a:xfrm>
          <a:prstGeom prst="rect">
            <a:avLst/>
          </a:prstGeom>
        </p:spPr>
      </p:pic>
      <p:sp>
        <p:nvSpPr>
          <p:cNvPr id="3" name="Title 1">
            <a:extLst>
              <a:ext uri="{FF2B5EF4-FFF2-40B4-BE49-F238E27FC236}">
                <a16:creationId xmlns:a16="http://schemas.microsoft.com/office/drawing/2014/main" id="{10F25CE7-D40D-471B-BA6D-74A3243AE0C8}"/>
              </a:ext>
            </a:extLst>
          </p:cNvPr>
          <p:cNvSpPr txBox="1">
            <a:spLocks/>
          </p:cNvSpPr>
          <p:nvPr/>
        </p:nvSpPr>
        <p:spPr>
          <a:xfrm>
            <a:off x="526073" y="433552"/>
            <a:ext cx="11139854" cy="1088740"/>
          </a:xfrm>
          <a:prstGeom prst="rect">
            <a:avLst/>
          </a:prstGeom>
          <a:noFill/>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4200" b="1" dirty="0">
              <a:solidFill>
                <a:schemeClr val="accent1">
                  <a:lumMod val="75000"/>
                </a:schemeClr>
              </a:solidFill>
              <a:latin typeface="Century Gothic" panose="020B0502020202020204" pitchFamily="34" charset="0"/>
            </a:endParaRPr>
          </a:p>
        </p:txBody>
      </p:sp>
      <p:sp>
        <p:nvSpPr>
          <p:cNvPr id="6" name="Rectangle 5">
            <a:extLst>
              <a:ext uri="{FF2B5EF4-FFF2-40B4-BE49-F238E27FC236}">
                <a16:creationId xmlns:a16="http://schemas.microsoft.com/office/drawing/2014/main" id="{ADD655B1-17E3-43F1-ADCA-F481629981BA}"/>
              </a:ext>
            </a:extLst>
          </p:cNvPr>
          <p:cNvSpPr/>
          <p:nvPr/>
        </p:nvSpPr>
        <p:spPr>
          <a:xfrm>
            <a:off x="742587" y="977922"/>
            <a:ext cx="5163503" cy="26796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b="1" dirty="0">
                <a:solidFill>
                  <a:schemeClr val="accent1">
                    <a:lumMod val="75000"/>
                  </a:schemeClr>
                </a:solidFill>
                <a:latin typeface="Century Gothic" panose="020B0502020202020204" pitchFamily="34" charset="0"/>
              </a:rPr>
              <a:t>Creating a sense of community </a:t>
            </a:r>
          </a:p>
          <a:p>
            <a:pPr algn="ctr">
              <a:spcAft>
                <a:spcPts val="600"/>
              </a:spcAft>
            </a:pPr>
            <a:r>
              <a:rPr lang="en-US" sz="2800" b="1" dirty="0">
                <a:solidFill>
                  <a:schemeClr val="accent1">
                    <a:lumMod val="75000"/>
                  </a:schemeClr>
                </a:solidFill>
                <a:latin typeface="Century Gothic" panose="020B0502020202020204" pitchFamily="34" charset="0"/>
              </a:rPr>
              <a:t>from the beginning</a:t>
            </a:r>
          </a:p>
        </p:txBody>
      </p:sp>
    </p:spTree>
    <p:extLst>
      <p:ext uri="{BB962C8B-B14F-4D97-AF65-F5344CB8AC3E}">
        <p14:creationId xmlns:p14="http://schemas.microsoft.com/office/powerpoint/2010/main" val="358891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electronics, remote, table, game&#10;&#10;Description automatically generated">
            <a:extLst>
              <a:ext uri="{FF2B5EF4-FFF2-40B4-BE49-F238E27FC236}">
                <a16:creationId xmlns:a16="http://schemas.microsoft.com/office/drawing/2014/main" id="{358BB97C-6E50-47BB-9BE6-1F4A54B4D6C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21035" y="643467"/>
            <a:ext cx="5129784" cy="5571066"/>
          </a:xfrm>
          <a:prstGeom prst="rect">
            <a:avLst/>
          </a:prstGeom>
        </p:spPr>
      </p:pic>
      <p:pic>
        <p:nvPicPr>
          <p:cNvPr id="3" name="Picture 2" descr="A picture containing text, queen&#10;&#10;Description automatically generated">
            <a:extLst>
              <a:ext uri="{FF2B5EF4-FFF2-40B4-BE49-F238E27FC236}">
                <a16:creationId xmlns:a16="http://schemas.microsoft.com/office/drawing/2014/main" id="{61FB760F-A7FB-4D5D-A5FF-82A0CEFE4A9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41180" y="643466"/>
            <a:ext cx="5138674" cy="55807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4430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87C3090D-B178-4AFA-9E57-D47875F43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000" y="1126600"/>
            <a:ext cx="6335485" cy="4604800"/>
          </a:xfrm>
          <a:prstGeom prst="rect">
            <a:avLst/>
          </a:prstGeom>
        </p:spPr>
      </p:pic>
    </p:spTree>
    <p:extLst>
      <p:ext uri="{BB962C8B-B14F-4D97-AF65-F5344CB8AC3E}">
        <p14:creationId xmlns:p14="http://schemas.microsoft.com/office/powerpoint/2010/main" val="4190473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E642A8E78D2B4A81FF462964F96D96" ma:contentTypeVersion="7" ma:contentTypeDescription="Create a new document." ma:contentTypeScope="" ma:versionID="afb0c99a83ef277e5db64316f83f1413">
  <xsd:schema xmlns:xsd="http://www.w3.org/2001/XMLSchema" xmlns:xs="http://www.w3.org/2001/XMLSchema" xmlns:p="http://schemas.microsoft.com/office/2006/metadata/properties" xmlns:ns2="22321896-d354-40da-98ae-64384e0e8fbf" xmlns:ns3="7e4519a4-87f8-44cf-9470-78dac5b61ffd" targetNamespace="http://schemas.microsoft.com/office/2006/metadata/properties" ma:root="true" ma:fieldsID="7c75ff74086620a4f4a9e99594c0a997" ns2:_="" ns3:_="">
    <xsd:import namespace="22321896-d354-40da-98ae-64384e0e8fbf"/>
    <xsd:import namespace="7e4519a4-87f8-44cf-9470-78dac5b61f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21896-d354-40da-98ae-64384e0e8f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4519a4-87f8-44cf-9470-78dac5b61ff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FA8434-B325-4A9E-870A-10A52D01FD8B}">
  <ds:schemaRefs>
    <ds:schemaRef ds:uri="7e4519a4-87f8-44cf-9470-78dac5b61ffd"/>
    <ds:schemaRef ds:uri="http://www.w3.org/XML/1998/namespace"/>
    <ds:schemaRef ds:uri="http://schemas.microsoft.com/office/2006/documentManagement/types"/>
    <ds:schemaRef ds:uri="http://purl.org/dc/dcmitype/"/>
    <ds:schemaRef ds:uri="22321896-d354-40da-98ae-64384e0e8fbf"/>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12AC25CE-7646-4E3B-B310-BD7E969B26CB}">
  <ds:schemaRefs>
    <ds:schemaRef ds:uri="http://schemas.microsoft.com/sharepoint/v3/contenttype/forms"/>
  </ds:schemaRefs>
</ds:datastoreItem>
</file>

<file path=customXml/itemProps3.xml><?xml version="1.0" encoding="utf-8"?>
<ds:datastoreItem xmlns:ds="http://schemas.openxmlformats.org/officeDocument/2006/customXml" ds:itemID="{4F1B399D-93A3-4352-B956-9DE26E665D4D}">
  <ds:schemaRefs>
    <ds:schemaRef ds:uri="22321896-d354-40da-98ae-64384e0e8fbf"/>
    <ds:schemaRef ds:uri="7e4519a4-87f8-44cf-9470-78dac5b61f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TotalTime>
  <Words>1094</Words>
  <Application>Microsoft Office PowerPoint</Application>
  <PresentationFormat>Widescreen</PresentationFormat>
  <Paragraphs>93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will you provide feedback?  How will you provide feedback?  What will be your approach?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good look like?</dc:title>
  <dc:creator>Anna Kettlewell</dc:creator>
  <cp:lastModifiedBy>Jon Rashid</cp:lastModifiedBy>
  <cp:revision>10</cp:revision>
  <dcterms:created xsi:type="dcterms:W3CDTF">2020-09-02T15:08:04Z</dcterms:created>
  <dcterms:modified xsi:type="dcterms:W3CDTF">2020-10-17T10:05:32Z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0x010100F4E642A8E78D2B4A81FF462964F96D96</vt:lpwstr>
  </property>
</Properties>
</file>