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4" r:id="rId5"/>
    <p:sldMasterId id="2147483648" r:id="rId6"/>
  </p:sldMasterIdLst>
  <p:notesMasterIdLst>
    <p:notesMasterId r:id="rId21"/>
  </p:notesMasterIdLst>
  <p:handoutMasterIdLst>
    <p:handoutMasterId r:id="rId22"/>
  </p:handoutMasterIdLst>
  <p:sldIdLst>
    <p:sldId id="256" r:id="rId7"/>
    <p:sldId id="271" r:id="rId8"/>
    <p:sldId id="294" r:id="rId9"/>
    <p:sldId id="291" r:id="rId10"/>
    <p:sldId id="284" r:id="rId11"/>
    <p:sldId id="287" r:id="rId12"/>
    <p:sldId id="279" r:id="rId13"/>
    <p:sldId id="286" r:id="rId14"/>
    <p:sldId id="288" r:id="rId15"/>
    <p:sldId id="289" r:id="rId16"/>
    <p:sldId id="281" r:id="rId17"/>
    <p:sldId id="290" r:id="rId18"/>
    <p:sldId id="280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  <p14:sldId id="271"/>
            <p14:sldId id="294"/>
            <p14:sldId id="291"/>
            <p14:sldId id="284"/>
            <p14:sldId id="287"/>
            <p14:sldId id="279"/>
            <p14:sldId id="286"/>
            <p14:sldId id="288"/>
            <p14:sldId id="289"/>
            <p14:sldId id="281"/>
            <p14:sldId id="290"/>
            <p14:sldId id="280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FB6"/>
    <a:srgbClr val="923922"/>
    <a:srgbClr val="D24726"/>
    <a:srgbClr val="404040"/>
    <a:srgbClr val="FF9B45"/>
    <a:srgbClr val="DD462F"/>
    <a:srgbClr val="F8CAB6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5ABA21-4FEE-43AA-9BFA-A5D1BD8C5E5D}" v="18" dt="2021-01-20T11:49:54.8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5" autoAdjust="0"/>
    <p:restoredTop sz="60957" autoAdjust="0"/>
  </p:normalViewPr>
  <p:slideViewPr>
    <p:cSldViewPr snapToGrid="0">
      <p:cViewPr varScale="1">
        <p:scale>
          <a:sx n="52" d="100"/>
          <a:sy n="52" d="100"/>
        </p:scale>
        <p:origin x="1853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7C20A4-1BAF-479F-B43D-76F95614A907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4A6629A6-E63F-48E2-8E65-A1188E3EA660}">
      <dgm:prSet phldrT="[Text]" custT="1"/>
      <dgm:spPr/>
      <dgm:t>
        <a:bodyPr/>
        <a:lstStyle/>
        <a:p>
          <a:endParaRPr lang="en-GB" sz="2400" b="1" dirty="0"/>
        </a:p>
        <a:p>
          <a:endParaRPr lang="en-GB" sz="2400" b="1" dirty="0"/>
        </a:p>
        <a:p>
          <a:endParaRPr lang="en-GB" sz="2400" b="1" dirty="0"/>
        </a:p>
        <a:p>
          <a:r>
            <a:rPr lang="en-GB" sz="2400" b="1" dirty="0"/>
            <a:t>Review of Learning</a:t>
          </a:r>
        </a:p>
        <a:p>
          <a:r>
            <a:rPr lang="en-GB" sz="2400" b="1" dirty="0">
              <a:solidFill>
                <a:srgbClr val="FFC000"/>
              </a:solidFill>
            </a:rPr>
            <a:t>Replaces ETLA this year</a:t>
          </a:r>
          <a:endParaRPr lang="en-GB" sz="1000" dirty="0"/>
        </a:p>
        <a:p>
          <a:r>
            <a:rPr lang="en-GB" sz="2000" b="1" dirty="0">
              <a:solidFill>
                <a:schemeClr val="bg1"/>
              </a:solidFill>
            </a:rPr>
            <a:t>Findings from the pilot….</a:t>
          </a:r>
        </a:p>
        <a:p>
          <a:endParaRPr lang="en-GB" sz="2000" b="1" dirty="0">
            <a:solidFill>
              <a:schemeClr val="bg1"/>
            </a:solidFill>
          </a:endParaRPr>
        </a:p>
      </dgm:t>
    </dgm:pt>
    <dgm:pt modelId="{CCF8144A-644F-423D-9B09-6A6A22A161F4}" type="parTrans" cxnId="{59716198-9098-4565-913A-995D293C77E3}">
      <dgm:prSet/>
      <dgm:spPr/>
      <dgm:t>
        <a:bodyPr/>
        <a:lstStyle/>
        <a:p>
          <a:endParaRPr lang="en-GB"/>
        </a:p>
      </dgm:t>
    </dgm:pt>
    <dgm:pt modelId="{54B4F31B-5333-48F8-BE5F-E965672E8545}" type="sibTrans" cxnId="{59716198-9098-4565-913A-995D293C77E3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A group of people walking on a beach&#10;&#10;Description automatically generated">
            <a:extLst>
              <a:ext uri="{FF2B5EF4-FFF2-40B4-BE49-F238E27FC236}">
                <a16:creationId xmlns:a16="http://schemas.microsoft.com/office/drawing/2014/main" id="{26BE3189-63BA-4F32-88CB-D3E88822F360}"/>
              </a:ext>
            </a:extLst>
          </dgm14:cNvPr>
        </a:ext>
      </dgm:extLst>
    </dgm:pt>
    <dgm:pt modelId="{9250E1EC-0083-4598-AF79-1FD17A1396B8}" type="pres">
      <dgm:prSet presAssocID="{DA7C20A4-1BAF-479F-B43D-76F95614A907}" presName="Name0" presStyleCnt="0">
        <dgm:presLayoutVars>
          <dgm:chMax val="7"/>
          <dgm:chPref val="7"/>
          <dgm:dir/>
        </dgm:presLayoutVars>
      </dgm:prSet>
      <dgm:spPr/>
    </dgm:pt>
    <dgm:pt modelId="{B1E47C41-6326-4725-84ED-1C53D8A4216D}" type="pres">
      <dgm:prSet presAssocID="{DA7C20A4-1BAF-479F-B43D-76F95614A907}" presName="Name1" presStyleCnt="0"/>
      <dgm:spPr/>
    </dgm:pt>
    <dgm:pt modelId="{AAA2040C-837A-4412-BD40-252671F87D9C}" type="pres">
      <dgm:prSet presAssocID="{54B4F31B-5333-48F8-BE5F-E965672E8545}" presName="picture_1" presStyleCnt="0"/>
      <dgm:spPr/>
    </dgm:pt>
    <dgm:pt modelId="{0E9235BD-4671-4D95-895D-6F5F1A53D060}" type="pres">
      <dgm:prSet presAssocID="{54B4F31B-5333-48F8-BE5F-E965672E8545}" presName="pictureRepeatNode" presStyleLbl="alignImgPlace1" presStyleIdx="0" presStyleCnt="1"/>
      <dgm:spPr/>
    </dgm:pt>
    <dgm:pt modelId="{1B729571-C511-4887-A4B4-9EAD0393593E}" type="pres">
      <dgm:prSet presAssocID="{4A6629A6-E63F-48E2-8E65-A1188E3EA660}" presName="text_1" presStyleLbl="node1" presStyleIdx="0" presStyleCnt="0" custLinFactNeighborX="12410" custLinFactNeighborY="-240">
        <dgm:presLayoutVars>
          <dgm:bulletEnabled val="1"/>
        </dgm:presLayoutVars>
      </dgm:prSet>
      <dgm:spPr/>
    </dgm:pt>
  </dgm:ptLst>
  <dgm:cxnLst>
    <dgm:cxn modelId="{2E21B71C-9E7F-4BDB-8AA7-3EF35FD4EDA9}" type="presOf" srcId="{54B4F31B-5333-48F8-BE5F-E965672E8545}" destId="{0E9235BD-4671-4D95-895D-6F5F1A53D060}" srcOrd="0" destOrd="0" presId="urn:microsoft.com/office/officeart/2008/layout/CircularPictureCallout"/>
    <dgm:cxn modelId="{9F592C7C-A1EE-4B27-8920-1381DD04CDCB}" type="presOf" srcId="{4A6629A6-E63F-48E2-8E65-A1188E3EA660}" destId="{1B729571-C511-4887-A4B4-9EAD0393593E}" srcOrd="0" destOrd="0" presId="urn:microsoft.com/office/officeart/2008/layout/CircularPictureCallout"/>
    <dgm:cxn modelId="{E1470890-CE7A-495F-8AA9-3A86D287FD06}" type="presOf" srcId="{DA7C20A4-1BAF-479F-B43D-76F95614A907}" destId="{9250E1EC-0083-4598-AF79-1FD17A1396B8}" srcOrd="0" destOrd="0" presId="urn:microsoft.com/office/officeart/2008/layout/CircularPictureCallout"/>
    <dgm:cxn modelId="{59716198-9098-4565-913A-995D293C77E3}" srcId="{DA7C20A4-1BAF-479F-B43D-76F95614A907}" destId="{4A6629A6-E63F-48E2-8E65-A1188E3EA660}" srcOrd="0" destOrd="0" parTransId="{CCF8144A-644F-423D-9B09-6A6A22A161F4}" sibTransId="{54B4F31B-5333-48F8-BE5F-E965672E8545}"/>
    <dgm:cxn modelId="{491DA3A0-00BF-423B-889B-A23E7D59073E}" type="presParOf" srcId="{9250E1EC-0083-4598-AF79-1FD17A1396B8}" destId="{B1E47C41-6326-4725-84ED-1C53D8A4216D}" srcOrd="0" destOrd="0" presId="urn:microsoft.com/office/officeart/2008/layout/CircularPictureCallout"/>
    <dgm:cxn modelId="{89CF574A-C693-4F76-929F-40FCD642F389}" type="presParOf" srcId="{B1E47C41-6326-4725-84ED-1C53D8A4216D}" destId="{AAA2040C-837A-4412-BD40-252671F87D9C}" srcOrd="0" destOrd="0" presId="urn:microsoft.com/office/officeart/2008/layout/CircularPictureCallout"/>
    <dgm:cxn modelId="{3931CEA9-39A5-4D15-AA6D-137DD084AD23}" type="presParOf" srcId="{AAA2040C-837A-4412-BD40-252671F87D9C}" destId="{0E9235BD-4671-4D95-895D-6F5F1A53D060}" srcOrd="0" destOrd="0" presId="urn:microsoft.com/office/officeart/2008/layout/CircularPictureCallout"/>
    <dgm:cxn modelId="{FDC98D21-FC33-4180-BE6E-B0B7B562D7E4}" type="presParOf" srcId="{B1E47C41-6326-4725-84ED-1C53D8A4216D}" destId="{1B729571-C511-4887-A4B4-9EAD0393593E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235BD-4671-4D95-895D-6F5F1A53D060}">
      <dsp:nvSpPr>
        <dsp:cNvPr id="0" name=""/>
        <dsp:cNvSpPr/>
      </dsp:nvSpPr>
      <dsp:spPr>
        <a:xfrm>
          <a:off x="3047995" y="380364"/>
          <a:ext cx="6095990" cy="6095990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729571-C511-4887-A4B4-9EAD0393593E}">
      <dsp:nvSpPr>
        <dsp:cNvPr id="0" name=""/>
        <dsp:cNvSpPr/>
      </dsp:nvSpPr>
      <dsp:spPr>
        <a:xfrm>
          <a:off x="4629441" y="3612506"/>
          <a:ext cx="3901433" cy="201167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Review of Learning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rgbClr val="FFC000"/>
              </a:solidFill>
            </a:rPr>
            <a:t>Replaces ETLA this year</a:t>
          </a:r>
          <a:endParaRPr lang="en-GB" sz="10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bg1"/>
              </a:solidFill>
            </a:rPr>
            <a:t>Findings from the pilot….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1" kern="1200" dirty="0">
            <a:solidFill>
              <a:schemeClr val="bg1"/>
            </a:solidFill>
          </a:endParaRPr>
        </a:p>
      </dsp:txBody>
      <dsp:txXfrm>
        <a:off x="4629441" y="3612506"/>
        <a:ext cx="3901433" cy="2011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Facilitator to mention the importance of presence including social, cognitive, teaching and emotional presence.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Could a sub-set of the rubrics on pages 74 to 78 be used to quality-assuring your remote learning model?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Could communities of inquiry be established to quality-assure remote learning using the presence model or a variant?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287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Monitoring the quality of teaching and learning in the remote learning model</a:t>
            </a:r>
          </a:p>
          <a:p>
            <a:endParaRPr lang="en-GB" dirty="0"/>
          </a:p>
          <a:p>
            <a:r>
              <a:rPr lang="en-GB" dirty="0"/>
              <a:t>The college wanted to start this earlier but there were concerns from leadership re: the qualitative measure of performance, underperformance?</a:t>
            </a:r>
          </a:p>
          <a:p>
            <a:endParaRPr lang="en-GB" dirty="0"/>
          </a:p>
          <a:p>
            <a:r>
              <a:rPr lang="en-GB" dirty="0"/>
              <a:t>Given the right tools a great, reflective practitioner makes a great, reflective online practitioner.</a:t>
            </a:r>
          </a:p>
          <a:p>
            <a:endParaRPr lang="en-GB" dirty="0"/>
          </a:p>
          <a:p>
            <a:r>
              <a:rPr lang="en-GB" dirty="0"/>
              <a:t>Is your organisation ready for such an approach?</a:t>
            </a:r>
          </a:p>
          <a:p>
            <a:endParaRPr lang="en-GB" dirty="0"/>
          </a:p>
          <a:p>
            <a:r>
              <a:rPr lang="en-GB" dirty="0"/>
              <a:t>Facilitator to provide an overview of the proposed model.</a:t>
            </a:r>
          </a:p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Framework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Process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553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52 teachers in the pilot from across departments with teachers seeking solutions in a fast-moving situation.</a:t>
            </a:r>
          </a:p>
          <a:p>
            <a:endParaRPr lang="en-GB" dirty="0"/>
          </a:p>
          <a:p>
            <a:r>
              <a:rPr lang="en-GB" dirty="0"/>
              <a:t>How do we know this has worked?</a:t>
            </a:r>
          </a:p>
          <a:p>
            <a:endParaRPr lang="en-GB" dirty="0"/>
          </a:p>
          <a:p>
            <a:r>
              <a:rPr lang="en-GB" dirty="0"/>
              <a:t>Is this quality assurance or quality </a:t>
            </a:r>
            <a:r>
              <a:rPr lang="en-GB"/>
              <a:t>improvement?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227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Facilitator to ask the following questions:</a:t>
            </a:r>
          </a:p>
          <a:p>
            <a:endParaRPr lang="en-GB" dirty="0"/>
          </a:p>
          <a:p>
            <a:pPr>
              <a:spcAft>
                <a:spcPts val="2000"/>
              </a:spcAft>
            </a:pPr>
            <a:r>
              <a:rPr lang="en-US" sz="1200" dirty="0"/>
              <a:t>a) Will you keep your previous systems and simply bolt on remote QA?</a:t>
            </a:r>
          </a:p>
          <a:p>
            <a:pPr>
              <a:spcAft>
                <a:spcPts val="2000"/>
              </a:spcAft>
            </a:pPr>
            <a:r>
              <a:rPr lang="en-US" sz="1200" dirty="0"/>
              <a:t>If so, what does the bolt on look like?  How will you ensure you collect the right data – the data that reflects true progress?  How will you monitor the quality of teaching and learning?</a:t>
            </a:r>
          </a:p>
          <a:p>
            <a:pPr>
              <a:spcAft>
                <a:spcPts val="2000"/>
              </a:spcAft>
            </a:pPr>
            <a:endParaRPr lang="en-US" sz="1200" dirty="0"/>
          </a:p>
          <a:p>
            <a:pPr>
              <a:spcAft>
                <a:spcPts val="2000"/>
              </a:spcAft>
            </a:pPr>
            <a:r>
              <a:rPr lang="en-US" sz="1200" dirty="0"/>
              <a:t>b) Will you take the opportunity to adapt your previous system with a new approach?  Can this be done mid-year?</a:t>
            </a:r>
          </a:p>
          <a:p>
            <a:pPr>
              <a:spcAft>
                <a:spcPts val="2000"/>
              </a:spcAft>
            </a:pPr>
            <a:endParaRPr lang="en-US" sz="1200" dirty="0"/>
          </a:p>
          <a:p>
            <a:pPr>
              <a:spcAft>
                <a:spcPts val="2000"/>
              </a:spcAft>
            </a:pPr>
            <a:r>
              <a:rPr lang="en-US" sz="1200" dirty="0"/>
              <a:t>c) A different approach – run two systems in parallel?</a:t>
            </a:r>
          </a:p>
          <a:p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d) </a:t>
            </a:r>
            <a:r>
              <a:rPr lang="en-GB" dirty="0"/>
              <a:t>Teachers are new to remote learning (synch and </a:t>
            </a:r>
            <a:r>
              <a:rPr lang="en-GB" dirty="0" err="1"/>
              <a:t>asynch</a:t>
            </a:r>
            <a:r>
              <a:rPr lang="en-GB" dirty="0"/>
              <a:t>) – how can we ensure the process fully supports them?  Staff wellbeing?</a:t>
            </a:r>
          </a:p>
          <a:p>
            <a:r>
              <a:rPr lang="en-US" sz="1200" dirty="0"/>
              <a:t>Could you trial the process with a smaller cohort then refine and roll out?</a:t>
            </a:r>
          </a:p>
          <a:p>
            <a:endParaRPr lang="en-US" sz="1200" dirty="0"/>
          </a:p>
          <a:p>
            <a:r>
              <a:rPr lang="en-US" sz="1200" dirty="0"/>
              <a:t>e) Student portfolio of evidence – marked work, low stakes testing, extended assessments, departmental moderation, progress?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58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A390C6-5626-42E3-8F15-8F0B33772C0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38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Delegates invited to introduce themselves and their school context.</a:t>
            </a:r>
          </a:p>
          <a:p>
            <a:r>
              <a:rPr lang="en-GB" dirty="0"/>
              <a:t>Facilitator introduces themselves.</a:t>
            </a:r>
          </a:p>
          <a:p>
            <a:r>
              <a:rPr lang="en-GB" dirty="0"/>
              <a:t>Facilitator to explain the process and outcomes from the session.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48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Review returns and discuss what will be covered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47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Student progress evidence portfolio: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any marked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low stakes testing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formative assessments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extended assessments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departmental moderation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We’ll refer back to this later in the training.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226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delegates to provide and overview of their school model including collecting progress data and monitoring of teaching and learning.</a:t>
            </a:r>
          </a:p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Had the model changed at the start of this year?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Had anything been changed?  Why?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How was the model improved?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340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delegates to explain how they ensure their quality assurances processes are robust.</a:t>
            </a:r>
          </a:p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Who provided progress data and how often?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Who checks the data?  How?  Triangulation?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Monitoring of teaching and learning?  How?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Coaches?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HODs?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SLT?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856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Delegates to provide an outline of their current model.</a:t>
            </a:r>
          </a:p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Where is your school on the diagram?  How has it changed since the start of term?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What was the rationale for this approach?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Does it need to change?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03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Delegates to consider quality assurance in relation to their remote learning model.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What additional data do you need to collect from remote learning to compliment data from the classroom?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How could this happen?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When will it happen in the sequence of learning?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How will data be aggregated and tracked?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What additional information is required to monitor the quality of teaching and learning?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Lesson reviews?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Learning walks?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Book looks?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Other?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Does the lesson review/observation process need to change?  How?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Do SEF processes need updating?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617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Outline the model and discuss benefits and downsides.</a:t>
            </a:r>
          </a:p>
          <a:p>
            <a:endParaRPr lang="en-GB" dirty="0"/>
          </a:p>
          <a:p>
            <a:r>
              <a:rPr lang="en-GB" dirty="0"/>
              <a:t>Benefits: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Staff well-being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opportunity to trial in remote learning then expand across the whole quality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Sense of shared community and collaboration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Agility and responsiveness</a:t>
            </a:r>
          </a:p>
          <a:p>
            <a:endParaRPr lang="en-GB" dirty="0"/>
          </a:p>
          <a:p>
            <a:r>
              <a:rPr lang="en-GB" dirty="0"/>
              <a:t>Downsides: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Introducing halfway through a cycle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Rigour of additional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Exam board turbulence re: G.C.S.E.s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Are gaps being filled?  How much of the gap should you fill?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625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AB3A46-E52D-46C7-89C5-47B713D80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34C7-1883-4458-A51B-0FD5EDF89784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F73B9B-9A23-441A-9E2A-35C065BF0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D6319-DF5A-4B63-8A42-871549AC3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DB03-36A3-4947-87A4-58C3AD604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81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B6618-32BE-46D0-85E5-8D432F82A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B3A2D-FB75-4C27-909A-902EE1021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60952-5B2A-413F-BD46-D0B24DD14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D64F59-8D92-4544-8722-222D3D642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4AF6-B3BF-4B61-A5DD-EDBC263C77E0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16433-49B1-4121-8F99-106F7758D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958AB-B9D0-4ACC-BCDB-322D8847A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DB76-8F33-45BB-A8D5-13F8C7AB9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27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61A432-CAC7-47BD-9EFE-70B33DC7A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A566E-6A2A-4BC9-9AFB-DC3AE3BA0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B3DCD-E9C8-44AC-9A42-236C737058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034C7-1883-4458-A51B-0FD5EDF89784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9D42F-47A7-4534-A841-CC0F6ACB98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5792A-D163-464F-999C-A3944C5B7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2DB03-36A3-4947-87A4-58C3AD604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2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E2A076-E64F-462A-86D1-B715E7D61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4CD7B-81FC-4EAA-96B4-45C284C86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140BB-9703-47A2-BEEB-42B5968612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44AF6-B3BF-4B61-A5DD-EDBC263C77E0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1EFE7-E272-48A3-8400-D94EB8CB4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6E675-5C84-454C-A02E-FF2C173FC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9DB76-8F33-45BB-A8D5-13F8C7AB9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01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asis.col.org/bitstream/handle/11599/3095/2018_Cleveland-Innes-Wilton_Guide-to-Blended-Learning.pdf?sequence=1&amp;isAllowed=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RoRL%20framework.doc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RORL%20process.doc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Quality assurance of online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55619" y="2933105"/>
            <a:ext cx="10370099" cy="11377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i="1" dirty="0">
                <a:solidFill>
                  <a:schemeClr val="bg1"/>
                </a:solidFill>
                <a:latin typeface="+mj-lt"/>
              </a:rPr>
              <a:t>A facilitation seminar for leaders of performance management and remote learning</a:t>
            </a: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55095-FE5E-4AAE-AA69-2A0CD8BC3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6667"/>
            <a:ext cx="11487913" cy="1408747"/>
          </a:xfrm>
        </p:spPr>
        <p:txBody>
          <a:bodyPr>
            <a:normAutofit/>
          </a:bodyPr>
          <a:lstStyle/>
          <a:p>
            <a:r>
              <a:rPr lang="en-GB" sz="2400" dirty="0"/>
              <a:t>Using community of inquiry indicators to assess presence in blended learning</a:t>
            </a:r>
            <a:br>
              <a:rPr lang="en-GB" sz="2400" dirty="0"/>
            </a:b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4FF8C9-B55C-4391-9C53-9C285F522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43" y="1278439"/>
            <a:ext cx="6965963" cy="52600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38F7B4-4781-4A33-A0D6-C3022EE06C0C}"/>
              </a:ext>
            </a:extLst>
          </p:cNvPr>
          <p:cNvSpPr txBox="1"/>
          <p:nvPr/>
        </p:nvSpPr>
        <p:spPr>
          <a:xfrm>
            <a:off x="8363516" y="3082412"/>
            <a:ext cx="32839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‘Guide to Blended Learning’ Martha Cleveland-Innes with Dan Wilton Athabasca University, Canada</a:t>
            </a:r>
            <a:r>
              <a:rPr lang="en-GB" dirty="0"/>
              <a:t> – chapter 8 and pages 74 to 78</a:t>
            </a:r>
          </a:p>
        </p:txBody>
      </p:sp>
    </p:spTree>
    <p:extLst>
      <p:ext uri="{BB962C8B-B14F-4D97-AF65-F5344CB8AC3E}">
        <p14:creationId xmlns:p14="http://schemas.microsoft.com/office/powerpoint/2010/main" val="3730917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971546" cy="640080"/>
          </a:xfrm>
        </p:spPr>
        <p:txBody>
          <a:bodyPr/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A model to consider - The Manchester College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41610" y="1431010"/>
            <a:ext cx="11094578" cy="47908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synchronous teaching and asynchronous learning we need to consider the following themes:</a:t>
            </a:r>
          </a:p>
          <a:p>
            <a:pPr marL="0" indent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Planning for learning (including the start of a lesson or before a recording is watched)</a:t>
            </a:r>
          </a:p>
          <a:p>
            <a:pPr marL="228600" indent="-2286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Managing learning</a:t>
            </a:r>
          </a:p>
          <a:p>
            <a:pPr marL="228600" indent="-2286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Communication</a:t>
            </a:r>
          </a:p>
          <a:p>
            <a:pPr marL="228600" indent="-2286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Activity and interactivity</a:t>
            </a:r>
          </a:p>
          <a:p>
            <a:pPr marL="228600" indent="-2286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Assessment and progress (including the end of a session or after a recording is watched)</a:t>
            </a:r>
          </a:p>
          <a:p>
            <a:pPr marL="228600" indent="-2286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Reflection and forward planning</a:t>
            </a:r>
          </a:p>
        </p:txBody>
      </p:sp>
      <p:sp>
        <p:nvSpPr>
          <p:cNvPr id="6" name="Arrow: Right 5">
            <a:hlinkClick r:id="rId3" action="ppaction://hlinkfile"/>
            <a:extLst>
              <a:ext uri="{FF2B5EF4-FFF2-40B4-BE49-F238E27FC236}">
                <a16:creationId xmlns:a16="http://schemas.microsoft.com/office/drawing/2014/main" id="{28EDB2B8-0141-4F01-BCB5-57B26437C4B2}"/>
              </a:ext>
            </a:extLst>
          </p:cNvPr>
          <p:cNvSpPr/>
          <p:nvPr/>
        </p:nvSpPr>
        <p:spPr>
          <a:xfrm>
            <a:off x="3054529" y="5291742"/>
            <a:ext cx="1093694" cy="6544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hlinkClick r:id="rId4" action="ppaction://hlinkfile"/>
            <a:extLst>
              <a:ext uri="{FF2B5EF4-FFF2-40B4-BE49-F238E27FC236}">
                <a16:creationId xmlns:a16="http://schemas.microsoft.com/office/drawing/2014/main" id="{46D77333-6336-49BC-A992-8925C9602BCC}"/>
              </a:ext>
            </a:extLst>
          </p:cNvPr>
          <p:cNvSpPr/>
          <p:nvPr/>
        </p:nvSpPr>
        <p:spPr>
          <a:xfrm>
            <a:off x="7521476" y="5296487"/>
            <a:ext cx="1093694" cy="6544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EF0498-414A-4AA7-98BF-1C96F151F28B}"/>
              </a:ext>
            </a:extLst>
          </p:cNvPr>
          <p:cNvSpPr txBox="1"/>
          <p:nvPr/>
        </p:nvSpPr>
        <p:spPr>
          <a:xfrm>
            <a:off x="2109927" y="6040612"/>
            <a:ext cx="2982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Reviews of remote learning framework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C6C9F4-633D-4B22-97E7-2C1CC8722627}"/>
              </a:ext>
            </a:extLst>
          </p:cNvPr>
          <p:cNvSpPr txBox="1"/>
          <p:nvPr/>
        </p:nvSpPr>
        <p:spPr>
          <a:xfrm>
            <a:off x="6576874" y="6035906"/>
            <a:ext cx="2982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Reviews of remote learning</a:t>
            </a:r>
          </a:p>
          <a:p>
            <a:pPr algn="ctr"/>
            <a:r>
              <a:rPr lang="en-GB" dirty="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9580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583410F-7313-4506-ACAF-FADF44DA93D0}"/>
              </a:ext>
            </a:extLst>
          </p:cNvPr>
          <p:cNvGraphicFramePr/>
          <p:nvPr/>
        </p:nvGraphicFramePr>
        <p:xfrm>
          <a:off x="20" y="1282"/>
          <a:ext cx="12191980" cy="6856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D5435EB-4234-4337-A452-210B9EFACE71}"/>
              </a:ext>
            </a:extLst>
          </p:cNvPr>
          <p:cNvSpPr txBox="1"/>
          <p:nvPr/>
        </p:nvSpPr>
        <p:spPr>
          <a:xfrm>
            <a:off x="4022443" y="942975"/>
            <a:ext cx="1562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7200" b="1" dirty="0"/>
              <a:t>RoL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D8343418-A0C8-44A6-AE4C-9BFA3E742C46}"/>
              </a:ext>
            </a:extLst>
          </p:cNvPr>
          <p:cNvSpPr/>
          <p:nvPr/>
        </p:nvSpPr>
        <p:spPr>
          <a:xfrm rot="1421437">
            <a:off x="480548" y="778027"/>
            <a:ext cx="3062871" cy="1228258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teachers surveyed would recommend an RoL to a colleague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34B4B05C-4113-4D23-9D7C-B0CB0375A33A}"/>
              </a:ext>
            </a:extLst>
          </p:cNvPr>
          <p:cNvSpPr/>
          <p:nvPr/>
        </p:nvSpPr>
        <p:spPr>
          <a:xfrm rot="19948932">
            <a:off x="336480" y="4832017"/>
            <a:ext cx="3151196" cy="1233781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teachers surveyed felt RoL had impacted positively on their practice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A91937B-080F-4E72-BA1F-0B2FD327C136}"/>
              </a:ext>
            </a:extLst>
          </p:cNvPr>
          <p:cNvSpPr/>
          <p:nvPr/>
        </p:nvSpPr>
        <p:spPr>
          <a:xfrm>
            <a:off x="76200" y="2257425"/>
            <a:ext cx="2986671" cy="2276475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teachers surveyed agreed or strongly agreed that professional, reflective discussions using the RoL framework helped them to improve</a:t>
            </a:r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EE225F45-3324-4EDD-8B90-D57048C07A49}"/>
              </a:ext>
            </a:extLst>
          </p:cNvPr>
          <p:cNvSpPr txBox="1">
            <a:spLocks/>
          </p:cNvSpPr>
          <p:nvPr/>
        </p:nvSpPr>
        <p:spPr>
          <a:xfrm>
            <a:off x="9129131" y="504825"/>
            <a:ext cx="3061345" cy="6335408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900" i="1" dirty="0"/>
          </a:p>
          <a:p>
            <a:r>
              <a:rPr lang="en-US" sz="1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 has made me feel more confident and I know what areas I need to work on to improve</a:t>
            </a:r>
          </a:p>
          <a:p>
            <a:r>
              <a:rPr lang="en-US" sz="1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identifies areas for development not easily self recognisable</a:t>
            </a:r>
          </a:p>
          <a:p>
            <a:r>
              <a:rPr lang="en-US" sz="1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skills I have learned (and viewing myself teaching) have enabled me to adapt and change how I ask questions and prepare resources</a:t>
            </a:r>
          </a:p>
          <a:p>
            <a:r>
              <a:rPr lang="en-US" sz="1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opportunity to discuss what is working/not working, to take a section of T&amp;L practice and reflect on that specific area</a:t>
            </a:r>
          </a:p>
          <a:p>
            <a:r>
              <a:rPr lang="en-US" sz="1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wanted to make sure as a new teacher that I was doing my lessons online correctly, this gave me confidence to carry on and improve</a:t>
            </a:r>
          </a:p>
          <a:p>
            <a:r>
              <a:rPr lang="en-GB" sz="1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no longer have sleepless nights about planning as a direct result of the RoL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82BCEC-6A01-49A4-A17E-BA017219F54F}"/>
              </a:ext>
            </a:extLst>
          </p:cNvPr>
          <p:cNvSpPr/>
          <p:nvPr/>
        </p:nvSpPr>
        <p:spPr>
          <a:xfrm>
            <a:off x="9129131" y="0"/>
            <a:ext cx="3061345" cy="5048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GB" sz="2400" b="1" dirty="0">
                <a:solidFill>
                  <a:srgbClr val="FFC000"/>
                </a:solidFill>
              </a:rPr>
              <a:t>What teachers said…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73A8D0-A71E-45B6-8514-A63852EFAA98}"/>
              </a:ext>
            </a:extLst>
          </p:cNvPr>
          <p:cNvSpPr txBox="1"/>
          <p:nvPr/>
        </p:nvSpPr>
        <p:spPr>
          <a:xfrm>
            <a:off x="8137769" y="6478960"/>
            <a:ext cx="990600" cy="3803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Positive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9AE0EF-14DF-4CB3-A451-6CDFA816F1B0}"/>
              </a:ext>
            </a:extLst>
          </p:cNvPr>
          <p:cNvSpPr txBox="1"/>
          <p:nvPr/>
        </p:nvSpPr>
        <p:spPr>
          <a:xfrm>
            <a:off x="7889357" y="504825"/>
            <a:ext cx="123825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Supportive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69351E-A088-46DD-A38F-9BA722D3F573}"/>
              </a:ext>
            </a:extLst>
          </p:cNvPr>
          <p:cNvSpPr txBox="1"/>
          <p:nvPr/>
        </p:nvSpPr>
        <p:spPr>
          <a:xfrm>
            <a:off x="7713276" y="0"/>
            <a:ext cx="141433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Very helpful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DFADEE-4D7F-4DAF-8E6F-8ACDBD998368}"/>
              </a:ext>
            </a:extLst>
          </p:cNvPr>
          <p:cNvSpPr txBox="1"/>
          <p:nvPr/>
        </p:nvSpPr>
        <p:spPr>
          <a:xfrm>
            <a:off x="8010525" y="5827835"/>
            <a:ext cx="11170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Thorough</a:t>
            </a:r>
          </a:p>
        </p:txBody>
      </p:sp>
    </p:spTree>
    <p:extLst>
      <p:ext uri="{BB962C8B-B14F-4D97-AF65-F5344CB8AC3E}">
        <p14:creationId xmlns:p14="http://schemas.microsoft.com/office/powerpoint/2010/main" val="3734607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Moving to action - what will be your approach?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271BA2-5BBA-4288-B257-B191CB42820C}"/>
              </a:ext>
            </a:extLst>
          </p:cNvPr>
          <p:cNvSpPr txBox="1"/>
          <p:nvPr/>
        </p:nvSpPr>
        <p:spPr>
          <a:xfrm>
            <a:off x="4861560" y="1619932"/>
            <a:ext cx="2468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Bolt on system?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DFF283-A4E6-4D80-B172-02EC264DD779}"/>
              </a:ext>
            </a:extLst>
          </p:cNvPr>
          <p:cNvSpPr txBox="1"/>
          <p:nvPr/>
        </p:nvSpPr>
        <p:spPr>
          <a:xfrm>
            <a:off x="8503922" y="1785849"/>
            <a:ext cx="2849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Evolve existing system?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04033-99F9-4F46-9D83-F3B9A8C96327}"/>
              </a:ext>
            </a:extLst>
          </p:cNvPr>
          <p:cNvSpPr txBox="1"/>
          <p:nvPr/>
        </p:nvSpPr>
        <p:spPr>
          <a:xfrm>
            <a:off x="838200" y="1785849"/>
            <a:ext cx="2849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Parallel systems?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1CF50D-2B03-4AE3-BB86-C5F6DAF8C475}"/>
              </a:ext>
            </a:extLst>
          </p:cNvPr>
          <p:cNvSpPr txBox="1"/>
          <p:nvPr/>
        </p:nvSpPr>
        <p:spPr>
          <a:xfrm>
            <a:off x="5851423" y="3702546"/>
            <a:ext cx="333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Staff wellbeing?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932A59-B093-4D21-9F60-BCCF1032383D}"/>
              </a:ext>
            </a:extLst>
          </p:cNvPr>
          <p:cNvSpPr txBox="1"/>
          <p:nvPr/>
        </p:nvSpPr>
        <p:spPr>
          <a:xfrm>
            <a:off x="3009900" y="4891042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How confident are you in the new data </a:t>
            </a:r>
            <a:r>
              <a:rPr lang="en-GB" sz="3200"/>
              <a:t>sets you collect</a:t>
            </a:r>
            <a:r>
              <a:rPr lang="en-GB" sz="3200" dirty="0"/>
              <a:t>?  Do they reflect true progress?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A03C29-0F5A-4FCF-AAEA-910C4A35B04A}"/>
              </a:ext>
            </a:extLst>
          </p:cNvPr>
          <p:cNvSpPr txBox="1"/>
          <p:nvPr/>
        </p:nvSpPr>
        <p:spPr>
          <a:xfrm>
            <a:off x="2751382" y="3702545"/>
            <a:ext cx="268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Pilot group?</a:t>
            </a:r>
          </a:p>
        </p:txBody>
      </p:sp>
    </p:spTree>
    <p:extLst>
      <p:ext uri="{BB962C8B-B14F-4D97-AF65-F5344CB8AC3E}">
        <p14:creationId xmlns:p14="http://schemas.microsoft.com/office/powerpoint/2010/main" val="2596833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6F0001-FC19-442D-BA13-7EB66BA5E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55167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+mj-lt"/>
                <a:cs typeface="+mj-lt"/>
              </a:rPr>
              <a:t>Evaluation and feedback</a:t>
            </a:r>
            <a:br>
              <a:rPr lang="en-US" sz="2000" b="1" dirty="0">
                <a:ea typeface="+mj-lt"/>
                <a:cs typeface="+mj-lt"/>
              </a:rPr>
            </a:br>
            <a:br>
              <a:rPr lang="en-US" sz="2000" dirty="0">
                <a:ea typeface="+mj-lt"/>
                <a:cs typeface="+mj-lt"/>
              </a:rPr>
            </a:br>
            <a:r>
              <a:rPr lang="en-US" sz="2000" dirty="0">
                <a:solidFill>
                  <a:schemeClr val="bg1"/>
                </a:solidFill>
                <a:ea typeface="+mj-lt"/>
                <a:cs typeface="+mj-lt"/>
              </a:rPr>
              <a:t>Please spend 5 minutes giving us some immediate </a:t>
            </a:r>
            <a:r>
              <a:rPr lang="en-US" sz="2000" kern="1200" dirty="0">
                <a:solidFill>
                  <a:schemeClr val="bg1"/>
                </a:solidFill>
                <a:ea typeface="+mj-lt"/>
                <a:cs typeface="+mj-lt"/>
              </a:rPr>
              <a:t>feedback</a:t>
            </a:r>
            <a:r>
              <a:rPr lang="en-US" sz="2000" dirty="0">
                <a:solidFill>
                  <a:schemeClr val="bg1"/>
                </a:solidFill>
                <a:ea typeface="+mj-lt"/>
                <a:cs typeface="+mj-lt"/>
              </a:rPr>
              <a:t> on what </a:t>
            </a:r>
            <a:r>
              <a:rPr lang="en-US" sz="2000" kern="1200" dirty="0">
                <a:solidFill>
                  <a:schemeClr val="bg1"/>
                </a:solidFill>
                <a:ea typeface="+mj-lt"/>
                <a:cs typeface="+mj-lt"/>
              </a:rPr>
              <a:t>you </a:t>
            </a:r>
            <a:r>
              <a:rPr lang="en-US" sz="2000" dirty="0">
                <a:solidFill>
                  <a:schemeClr val="bg1"/>
                </a:solidFill>
                <a:ea typeface="+mj-lt"/>
                <a:cs typeface="+mj-lt"/>
              </a:rPr>
              <a:t>have learnt today.  This </a:t>
            </a:r>
            <a:r>
              <a:rPr lang="en-US" sz="2000" kern="1200" dirty="0">
                <a:solidFill>
                  <a:schemeClr val="bg1"/>
                </a:solidFill>
                <a:ea typeface="+mj-lt"/>
                <a:cs typeface="+mj-lt"/>
              </a:rPr>
              <a:t>will be</a:t>
            </a:r>
            <a:r>
              <a:rPr lang="en-US" sz="2000" dirty="0">
                <a:solidFill>
                  <a:schemeClr val="bg1"/>
                </a:solidFill>
                <a:ea typeface="+mj-lt"/>
                <a:cs typeface="+mj-lt"/>
              </a:rPr>
              <a:t> used to improve our offer to schools moving forward.</a:t>
            </a:r>
            <a:br>
              <a:rPr lang="en-US" sz="2000" dirty="0">
                <a:ea typeface="+mj-lt"/>
                <a:cs typeface="+mj-lt"/>
              </a:rPr>
            </a:br>
            <a:br>
              <a:rPr lang="en-US" sz="2000" dirty="0">
                <a:ea typeface="+mj-lt"/>
                <a:cs typeface="+mj-lt"/>
              </a:rPr>
            </a:br>
            <a:r>
              <a:rPr lang="en-US" sz="2000" dirty="0">
                <a:solidFill>
                  <a:schemeClr val="bg1"/>
                </a:solidFill>
                <a:ea typeface="+mj-lt"/>
                <a:cs typeface="+mj-lt"/>
              </a:rPr>
              <a:t>https://forms.office.com/Pages/ResponsePage.aspx?id=4OQOG2ZRykO0ZwI86bscxJM0N8SVV9FImP3_BB6RC2JURDJVS1ZYWDZSU0xaRTdTMENZWVJFOVNGTy4u</a:t>
            </a:r>
            <a:br>
              <a:rPr lang="en-US" sz="2000" kern="1200" dirty="0">
                <a:solidFill>
                  <a:schemeClr val="bg1"/>
                </a:solidFill>
              </a:rPr>
            </a:br>
            <a:endParaRPr lang="en-US" sz="3400" kern="1200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854D81-9295-49AB-8B50-24636AC16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1163806"/>
            <a:ext cx="6553545" cy="45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54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9519264" cy="640080"/>
          </a:xfrm>
        </p:spPr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Quality assurance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9404632-33FA-4232-9949-05338D3067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225344" y="523875"/>
            <a:ext cx="11445449" cy="61414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617E11-EA13-4234-9343-D52B184F758D}"/>
              </a:ext>
            </a:extLst>
          </p:cNvPr>
          <p:cNvSpPr txBox="1"/>
          <p:nvPr/>
        </p:nvSpPr>
        <p:spPr>
          <a:xfrm>
            <a:off x="791146" y="1812488"/>
            <a:ext cx="1131208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will we cover today?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Quality assurance – your school model pre-</a:t>
            </a:r>
            <a:r>
              <a:rPr lang="en-GB" sz="2800" dirty="0" err="1"/>
              <a:t>Covid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Developing your remote learning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What needs to change?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Tracking progress data in your remote learning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Monitoring of teaching and learning in your remote learning model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Moving to action – what will be your approach?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9519264" cy="640080"/>
          </a:xfrm>
        </p:spPr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Pre-sign up survey – what did you say?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617E11-EA13-4234-9343-D52B184F758D}"/>
              </a:ext>
            </a:extLst>
          </p:cNvPr>
          <p:cNvSpPr txBox="1"/>
          <p:nvPr/>
        </p:nvSpPr>
        <p:spPr>
          <a:xfrm>
            <a:off x="1757340" y="1853570"/>
            <a:ext cx="8677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Insert sign-up returns here</a:t>
            </a:r>
          </a:p>
        </p:txBody>
      </p:sp>
    </p:spTree>
    <p:extLst>
      <p:ext uri="{BB962C8B-B14F-4D97-AF65-F5344CB8AC3E}">
        <p14:creationId xmlns:p14="http://schemas.microsoft.com/office/powerpoint/2010/main" val="105618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938290" cy="640080"/>
          </a:xfrm>
        </p:spPr>
        <p:txBody>
          <a:bodyPr>
            <a:norm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New assessment model at KS4 &amp; 5 - evidence of progress?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0F1D3CC-1430-47B5-A37D-160E97BA1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529" y="1592825"/>
            <a:ext cx="5511646" cy="456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817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10383499" cy="640080"/>
          </a:xfrm>
        </p:spPr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Quality assurance - your school model pre-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Covid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3C4536-7F81-452B-A001-9D315CF2BC00}"/>
              </a:ext>
            </a:extLst>
          </p:cNvPr>
          <p:cNvSpPr txBox="1"/>
          <p:nvPr/>
        </p:nvSpPr>
        <p:spPr>
          <a:xfrm>
            <a:off x="905435" y="2816583"/>
            <a:ext cx="3671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/>
              <a:t>OBservation</a:t>
            </a:r>
            <a:endParaRPr lang="en-GB" sz="48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766BBE-AE1C-471C-8AE3-D7397FC3512B}"/>
              </a:ext>
            </a:extLst>
          </p:cNvPr>
          <p:cNvCxnSpPr/>
          <p:nvPr/>
        </p:nvCxnSpPr>
        <p:spPr>
          <a:xfrm>
            <a:off x="4921621" y="3246202"/>
            <a:ext cx="1739152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94B9921-2AF7-44D1-8812-29381A3B15D8}"/>
              </a:ext>
            </a:extLst>
          </p:cNvPr>
          <p:cNvSpPr txBox="1"/>
          <p:nvPr/>
        </p:nvSpPr>
        <p:spPr>
          <a:xfrm>
            <a:off x="7005914" y="2816583"/>
            <a:ext cx="4065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/>
              <a:t>CONversation</a:t>
            </a:r>
            <a:endParaRPr lang="en-GB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66510-9290-4776-8239-23837D73EEA4}"/>
              </a:ext>
            </a:extLst>
          </p:cNvPr>
          <p:cNvSpPr txBox="1"/>
          <p:nvPr/>
        </p:nvSpPr>
        <p:spPr>
          <a:xfrm>
            <a:off x="7996512" y="3742541"/>
            <a:ext cx="208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“together or with”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638A57-173A-4E9F-BC31-7045FFF466A6}"/>
              </a:ext>
            </a:extLst>
          </p:cNvPr>
          <p:cNvSpPr txBox="1"/>
          <p:nvPr/>
        </p:nvSpPr>
        <p:spPr>
          <a:xfrm>
            <a:off x="970427" y="3742541"/>
            <a:ext cx="3541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“toward, to, on, over or against”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588CD8-2D3E-4DCE-8002-5C7E2EAFC70C}"/>
              </a:ext>
            </a:extLst>
          </p:cNvPr>
          <p:cNvSpPr txBox="1"/>
          <p:nvPr/>
        </p:nvSpPr>
        <p:spPr>
          <a:xfrm>
            <a:off x="699096" y="4735080"/>
            <a:ext cx="1018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chemeClr val="accent2">
                    <a:lumMod val="75000"/>
                  </a:schemeClr>
                </a:solidFill>
              </a:rPr>
              <a:t>Discussion: where was your model last Autumn and how was it developing?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CAD3B7-CBAC-4DEE-838C-DCA250EB29C1}"/>
              </a:ext>
            </a:extLst>
          </p:cNvPr>
          <p:cNvSpPr txBox="1"/>
          <p:nvPr/>
        </p:nvSpPr>
        <p:spPr>
          <a:xfrm>
            <a:off x="292347" y="1705504"/>
            <a:ext cx="11607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F8CFB6"/>
                </a:solidFill>
              </a:rPr>
              <a:t>Monitoring of teaching and learning</a:t>
            </a:r>
          </a:p>
        </p:txBody>
      </p:sp>
    </p:spTree>
    <p:extLst>
      <p:ext uri="{BB962C8B-B14F-4D97-AF65-F5344CB8AC3E}">
        <p14:creationId xmlns:p14="http://schemas.microsoft.com/office/powerpoint/2010/main" val="94201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9519264" cy="640080"/>
          </a:xfrm>
        </p:spPr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Quality assurance – how did you know?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3C4536-7F81-452B-A001-9D315CF2BC00}"/>
              </a:ext>
            </a:extLst>
          </p:cNvPr>
          <p:cNvSpPr txBox="1"/>
          <p:nvPr/>
        </p:nvSpPr>
        <p:spPr>
          <a:xfrm>
            <a:off x="905435" y="2816583"/>
            <a:ext cx="3671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/>
              <a:t>OBservation</a:t>
            </a:r>
            <a:endParaRPr lang="en-GB" sz="48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766BBE-AE1C-471C-8AE3-D7397FC3512B}"/>
              </a:ext>
            </a:extLst>
          </p:cNvPr>
          <p:cNvCxnSpPr/>
          <p:nvPr/>
        </p:nvCxnSpPr>
        <p:spPr>
          <a:xfrm>
            <a:off x="4921621" y="3246202"/>
            <a:ext cx="1739152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3E895B-9E95-4DAE-80A6-B5643C5C7358}"/>
              </a:ext>
            </a:extLst>
          </p:cNvPr>
          <p:cNvSpPr txBox="1"/>
          <p:nvPr/>
        </p:nvSpPr>
        <p:spPr>
          <a:xfrm>
            <a:off x="1447797" y="4865660"/>
            <a:ext cx="8686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Performance progress – how did you know?</a:t>
            </a:r>
          </a:p>
          <a:p>
            <a:pPr algn="ctr"/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Sequencing of learning – where was the data?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B9921-2AF7-44D1-8812-29381A3B15D8}"/>
              </a:ext>
            </a:extLst>
          </p:cNvPr>
          <p:cNvSpPr txBox="1"/>
          <p:nvPr/>
        </p:nvSpPr>
        <p:spPr>
          <a:xfrm>
            <a:off x="7005914" y="2816583"/>
            <a:ext cx="4065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/>
              <a:t>CONversation</a:t>
            </a:r>
            <a:endParaRPr lang="en-GB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66510-9290-4776-8239-23837D73EEA4}"/>
              </a:ext>
            </a:extLst>
          </p:cNvPr>
          <p:cNvSpPr txBox="1"/>
          <p:nvPr/>
        </p:nvSpPr>
        <p:spPr>
          <a:xfrm>
            <a:off x="7996512" y="3742541"/>
            <a:ext cx="208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“together or with”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638A57-173A-4E9F-BC31-7045FFF466A6}"/>
              </a:ext>
            </a:extLst>
          </p:cNvPr>
          <p:cNvSpPr txBox="1"/>
          <p:nvPr/>
        </p:nvSpPr>
        <p:spPr>
          <a:xfrm>
            <a:off x="970427" y="3742541"/>
            <a:ext cx="3541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“toward, to, on, over or against”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797519-6535-4484-A519-D0FD1B965F7E}"/>
              </a:ext>
            </a:extLst>
          </p:cNvPr>
          <p:cNvSpPr txBox="1"/>
          <p:nvPr/>
        </p:nvSpPr>
        <p:spPr>
          <a:xfrm>
            <a:off x="4749051" y="3647580"/>
            <a:ext cx="20842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CC660D-08FB-430B-B806-AE92B057DBB9}"/>
              </a:ext>
            </a:extLst>
          </p:cNvPr>
          <p:cNvSpPr txBox="1"/>
          <p:nvPr/>
        </p:nvSpPr>
        <p:spPr>
          <a:xfrm>
            <a:off x="292347" y="1705504"/>
            <a:ext cx="11607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F8CFB6"/>
                </a:solidFill>
              </a:rPr>
              <a:t>Monitoring of teaching and learning</a:t>
            </a:r>
          </a:p>
        </p:txBody>
      </p:sp>
    </p:spTree>
    <p:extLst>
      <p:ext uri="{BB962C8B-B14F-4D97-AF65-F5344CB8AC3E}">
        <p14:creationId xmlns:p14="http://schemas.microsoft.com/office/powerpoint/2010/main" val="121587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9626840" cy="640080"/>
          </a:xfrm>
        </p:spPr>
        <p:txBody>
          <a:bodyPr>
            <a:norm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Developing your remote learning model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0BE501-1CD6-4C3E-8D70-854B5FD2A032}"/>
              </a:ext>
            </a:extLst>
          </p:cNvPr>
          <p:cNvGrpSpPr/>
          <p:nvPr/>
        </p:nvGrpSpPr>
        <p:grpSpPr>
          <a:xfrm>
            <a:off x="3859306" y="1762288"/>
            <a:ext cx="4473388" cy="3702424"/>
            <a:chOff x="3039036" y="1945342"/>
            <a:chExt cx="4473388" cy="3702424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E342B76A-6C63-4110-A200-018BB840EF34}"/>
                </a:ext>
              </a:extLst>
            </p:cNvPr>
            <p:cNvSpPr/>
            <p:nvPr/>
          </p:nvSpPr>
          <p:spPr>
            <a:xfrm>
              <a:off x="3039036" y="1945342"/>
              <a:ext cx="2405334" cy="224442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1">
                      <a:lumMod val="75000"/>
                    </a:schemeClr>
                  </a:solidFill>
                </a:rPr>
                <a:t>In the classroom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D69D65C-6ACC-4657-8278-2A98A3552CB5}"/>
                </a:ext>
              </a:extLst>
            </p:cNvPr>
            <p:cNvSpPr/>
            <p:nvPr/>
          </p:nvSpPr>
          <p:spPr>
            <a:xfrm>
              <a:off x="5107090" y="1945342"/>
              <a:ext cx="2405334" cy="224442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1">
                      <a:lumMod val="75000"/>
                    </a:schemeClr>
                  </a:solidFill>
                </a:rPr>
                <a:t>Synchronous teaching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6A4D20E-D217-402B-8156-5E402602D1FD}"/>
                </a:ext>
              </a:extLst>
            </p:cNvPr>
            <p:cNvSpPr/>
            <p:nvPr/>
          </p:nvSpPr>
          <p:spPr>
            <a:xfrm>
              <a:off x="4073062" y="3403337"/>
              <a:ext cx="2405334" cy="224442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1">
                      <a:lumMod val="75000"/>
                    </a:schemeClr>
                  </a:solidFill>
                </a:rPr>
                <a:t>Asynchronous learning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8A709DE-674C-41B8-9F32-FB4E8A711E0C}"/>
              </a:ext>
            </a:extLst>
          </p:cNvPr>
          <p:cNvSpPr txBox="1"/>
          <p:nvPr/>
        </p:nvSpPr>
        <p:spPr>
          <a:xfrm>
            <a:off x="1864658" y="5794959"/>
            <a:ext cx="8462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chemeClr val="accent2">
                    <a:lumMod val="75000"/>
                  </a:schemeClr>
                </a:solidFill>
              </a:rPr>
              <a:t>Discussion: where is your school?</a:t>
            </a:r>
            <a:r>
              <a:rPr lang="en-GB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9519264" cy="640080"/>
          </a:xfrm>
        </p:spPr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Quality assurance – what needs to change?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3E895B-9E95-4DAE-80A6-B5643C5C7358}"/>
              </a:ext>
            </a:extLst>
          </p:cNvPr>
          <p:cNvSpPr txBox="1"/>
          <p:nvPr/>
        </p:nvSpPr>
        <p:spPr>
          <a:xfrm>
            <a:off x="443189" y="5525667"/>
            <a:ext cx="113056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Performance progress – how will you know?</a:t>
            </a:r>
          </a:p>
          <a:p>
            <a:pPr algn="ctr"/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Sequencing of learning – what additional data do you need?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A946F7A-5127-4293-B22E-FCA12A42576F}"/>
              </a:ext>
            </a:extLst>
          </p:cNvPr>
          <p:cNvGrpSpPr/>
          <p:nvPr/>
        </p:nvGrpSpPr>
        <p:grpSpPr>
          <a:xfrm>
            <a:off x="3859306" y="1762288"/>
            <a:ext cx="4473388" cy="3702424"/>
            <a:chOff x="3039036" y="1945342"/>
            <a:chExt cx="4473388" cy="370242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8642AAD-BDFE-452F-B4BC-FAC0F94B50C3}"/>
                </a:ext>
              </a:extLst>
            </p:cNvPr>
            <p:cNvSpPr/>
            <p:nvPr/>
          </p:nvSpPr>
          <p:spPr>
            <a:xfrm>
              <a:off x="3039036" y="1945342"/>
              <a:ext cx="2405334" cy="224442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1">
                      <a:lumMod val="75000"/>
                    </a:schemeClr>
                  </a:solidFill>
                </a:rPr>
                <a:t>In the classroom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7CCA0F3-44C0-48E9-9C87-8E6AE05A8F3A}"/>
                </a:ext>
              </a:extLst>
            </p:cNvPr>
            <p:cNvSpPr/>
            <p:nvPr/>
          </p:nvSpPr>
          <p:spPr>
            <a:xfrm>
              <a:off x="5107090" y="1945342"/>
              <a:ext cx="2405334" cy="224442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1">
                      <a:lumMod val="75000"/>
                    </a:schemeClr>
                  </a:solidFill>
                </a:rPr>
                <a:t>Synchronous teaching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2164FDC-075C-4200-8A1B-9825E43A0FE9}"/>
                </a:ext>
              </a:extLst>
            </p:cNvPr>
            <p:cNvSpPr/>
            <p:nvPr/>
          </p:nvSpPr>
          <p:spPr>
            <a:xfrm>
              <a:off x="4073062" y="3403337"/>
              <a:ext cx="2405334" cy="224442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1">
                      <a:lumMod val="75000"/>
                    </a:schemeClr>
                  </a:solidFill>
                </a:rPr>
                <a:t>Asynchronous learning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07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55095-FE5E-4AAE-AA69-2A0CD8BC3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6667"/>
            <a:ext cx="11487913" cy="1408747"/>
          </a:xfrm>
        </p:spPr>
        <p:txBody>
          <a:bodyPr>
            <a:normAutofit/>
          </a:bodyPr>
          <a:lstStyle/>
          <a:p>
            <a:r>
              <a:rPr lang="en-GB" sz="2400" dirty="0"/>
              <a:t>Collaborative development to improve understanding of quality in remote learning</a:t>
            </a:r>
            <a:br>
              <a:rPr lang="en-GB" sz="2400" dirty="0"/>
            </a:b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6E42FA-830E-4850-BD2B-5BFB5E623D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41"/>
          <a:stretch/>
        </p:blipFill>
        <p:spPr>
          <a:xfrm>
            <a:off x="2939953" y="1808797"/>
            <a:ext cx="6312094" cy="409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73472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25A0713-A64B-439B-91E9-551CE2BAEA8D}" vid="{FD9CE0B8-0910-4446-AF74-F335AEE71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0072C5-DDE0-4258-BA7A-4D4B80DFA632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{FA8D4196-7214-49E2-9982-B83824B37C58}tf10001108_win32</Template>
  <TotalTime>1094</TotalTime>
  <Words>1353</Words>
  <Application>Microsoft Office PowerPoint</Application>
  <PresentationFormat>Widescreen</PresentationFormat>
  <Paragraphs>198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WelcomeDoc</vt:lpstr>
      <vt:lpstr>Office Theme</vt:lpstr>
      <vt:lpstr>Office Theme</vt:lpstr>
      <vt:lpstr>Quality assurance of online learning</vt:lpstr>
      <vt:lpstr>Quality assurance</vt:lpstr>
      <vt:lpstr>Pre-sign up survey – what did you say?</vt:lpstr>
      <vt:lpstr>New assessment model at KS4 &amp; 5 - evidence of progress?</vt:lpstr>
      <vt:lpstr>Quality assurance - your school model pre-Covid</vt:lpstr>
      <vt:lpstr>Quality assurance – how did you know?</vt:lpstr>
      <vt:lpstr>Developing your remote learning model</vt:lpstr>
      <vt:lpstr>Quality assurance – what needs to change?</vt:lpstr>
      <vt:lpstr>Collaborative development to improve understanding of quality in remote learning </vt:lpstr>
      <vt:lpstr>Using community of inquiry indicators to assess presence in blended learning </vt:lpstr>
      <vt:lpstr>A model to consider - The Manchester College</vt:lpstr>
      <vt:lpstr>PowerPoint Presentation</vt:lpstr>
      <vt:lpstr>Moving to action - what will be your approach?</vt:lpstr>
      <vt:lpstr>Evaluation and feedback  Please spend 5 minutes giving us some immediate feedback on what you have learnt today.  This will be used to improve our offer to schools moving forward.  https://forms.office.com/Pages/ResponsePage.aspx?id=4OQOG2ZRykO0ZwI86bscxJM0N8SVV9FImP3_BB6RC2JURDJVS1ZYWDZSU0xaRTdTMENZWVJFOVNGTy4u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assurance on online learning</dc:title>
  <dc:creator>John Sibbald</dc:creator>
  <cp:keywords/>
  <cp:lastModifiedBy>John Sibbald</cp:lastModifiedBy>
  <cp:revision>40</cp:revision>
  <dcterms:created xsi:type="dcterms:W3CDTF">2020-12-09T12:55:23Z</dcterms:created>
  <dcterms:modified xsi:type="dcterms:W3CDTF">2021-01-27T12:04:45Z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