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9080" autoAdjust="0"/>
  </p:normalViewPr>
  <p:slideViewPr>
    <p:cSldViewPr snapToGrid="0">
      <p:cViewPr varScale="1">
        <p:scale>
          <a:sx n="58" d="100"/>
          <a:sy n="58" d="100"/>
        </p:scale>
        <p:origin x="10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GB"/>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9E377A5-439B-4FF8-9B7F-7EEC046F8CEE}" type="datetimeFigureOut">
              <a:rPr lang="en-GB" smtClean="0"/>
              <a:t>24/09/2020</a:t>
            </a:fld>
            <a:endParaRPr lang="en-GB"/>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GB"/>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GB"/>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A331089-8671-45E4-B96F-88CCFE14AD79}" type="slidenum">
              <a:rPr lang="en-GB" smtClean="0"/>
              <a:t>‹#›</a:t>
            </a:fld>
            <a:endParaRPr lang="en-GB"/>
          </a:p>
        </p:txBody>
      </p:sp>
    </p:spTree>
    <p:extLst>
      <p:ext uri="{BB962C8B-B14F-4D97-AF65-F5344CB8AC3E}">
        <p14:creationId xmlns:p14="http://schemas.microsoft.com/office/powerpoint/2010/main" val="277034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GB" dirty="0"/>
              <a:t>Insert</a:t>
            </a:r>
            <a:r>
              <a:rPr lang="en-GB" baseline="0" dirty="0"/>
              <a:t> your campus group here (e.g. </a:t>
            </a:r>
            <a:r>
              <a:rPr lang="en-GB" baseline="0" dirty="0" err="1"/>
              <a:t>Northenden</a:t>
            </a:r>
            <a:r>
              <a:rPr lang="en-GB" baseline="0" dirty="0"/>
              <a:t> 1). In attendance should be Teachers / LSPs (SSPs).  Achievement Tutors have their own discreet groups (but doing same topics)</a:t>
            </a:r>
          </a:p>
          <a:p>
            <a:endParaRPr lang="en-GB" baseline="0" dirty="0"/>
          </a:p>
          <a:p>
            <a:r>
              <a:rPr lang="en-GB" baseline="0" dirty="0"/>
              <a:t>Explain campus-based groups (why) and that workshops will be delivered remotely.  Explain that whilst you understand that you may (as part of this workshop) give directions / instructions on how to operate Teams.  You’re not patronising those that are very adept with it, you just need to assume some may have very limited experience with it.</a:t>
            </a:r>
          </a:p>
          <a:p>
            <a:endParaRPr lang="en-GB" baseline="0" dirty="0"/>
          </a:p>
          <a:p>
            <a:r>
              <a:rPr lang="en-GB" baseline="0" dirty="0"/>
              <a:t>All resources in Files section of Teams page</a:t>
            </a:r>
          </a:p>
          <a:p>
            <a:endParaRPr lang="en-GB" baseline="0" dirty="0"/>
          </a:p>
          <a:p>
            <a:r>
              <a:rPr lang="en-GB" baseline="0" dirty="0"/>
              <a:t>Greet everyone (with cameras on) and state ground rules.  Encourage everyone to use raise hand function if needing to ask question (perhaps get everyone to practice raising hand on/off)</a:t>
            </a:r>
          </a:p>
          <a:p>
            <a:endParaRPr lang="en-GB" baseline="0" dirty="0"/>
          </a:p>
          <a:p>
            <a:r>
              <a:rPr lang="en-GB" baseline="0" dirty="0"/>
              <a:t>*STARTER TASK 1: Ask everyone to think of a word to describe how they are feeling right now.  Instruct them how to post a GIF and get them to search and post a GIF that represents how they feel.  If appropriate, pick out a few and ask participants directly.  Try to create warm, welcoming, fun atmosphere.</a:t>
            </a:r>
          </a:p>
          <a:p>
            <a:endParaRPr lang="en-GB" baseline="0" dirty="0"/>
          </a:p>
          <a:p>
            <a:r>
              <a:rPr lang="en-GB" baseline="0" dirty="0"/>
              <a:t>*STARTER TASK 2: Ask everyone to share (if they want to) what are they most concerned / worried about this academic year.  Again, possibly pick up on some common themes that emerge.  Reassure that we are here to help and will, as part of this CPD, signpost support.</a:t>
            </a:r>
          </a:p>
          <a:p>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1</a:t>
            </a:fld>
            <a:endParaRPr lang="en-GB"/>
          </a:p>
        </p:txBody>
      </p:sp>
    </p:spTree>
    <p:extLst>
      <p:ext uri="{BB962C8B-B14F-4D97-AF65-F5344CB8AC3E}">
        <p14:creationId xmlns:p14="http://schemas.microsoft.com/office/powerpoint/2010/main" val="3462553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 is from the published (and</a:t>
            </a:r>
            <a:r>
              <a:rPr lang="en-GB" baseline="0" dirty="0"/>
              <a:t> distributed) GQT guide to Study Skills (sent out as part of this CPD)</a:t>
            </a:r>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10</a:t>
            </a:fld>
            <a:endParaRPr lang="en-GB"/>
          </a:p>
        </p:txBody>
      </p:sp>
    </p:spTree>
    <p:extLst>
      <p:ext uri="{BB962C8B-B14F-4D97-AF65-F5344CB8AC3E}">
        <p14:creationId xmlns:p14="http://schemas.microsoft.com/office/powerpoint/2010/main" val="3383389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activity worksheet should be in the General</a:t>
            </a:r>
            <a:r>
              <a:rPr lang="en-GB" baseline="0" dirty="0"/>
              <a:t> teams section under files.  Copy a hyperlink from that document into the chat box of each of the breakout channels (participants can then use that link to access and work on the document).</a:t>
            </a:r>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11</a:t>
            </a:fld>
            <a:endParaRPr lang="en-GB"/>
          </a:p>
        </p:txBody>
      </p:sp>
    </p:spTree>
    <p:extLst>
      <p:ext uri="{BB962C8B-B14F-4D97-AF65-F5344CB8AC3E}">
        <p14:creationId xmlns:p14="http://schemas.microsoft.com/office/powerpoint/2010/main" val="3597436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Facilitate</a:t>
            </a:r>
            <a:r>
              <a:rPr lang="en-GB" baseline="0" dirty="0"/>
              <a:t> feedback from each team sharing the document (worksheet) on screen</a:t>
            </a:r>
          </a:p>
          <a:p>
            <a:endParaRPr lang="en-GB" baseline="0" dirty="0"/>
          </a:p>
          <a:p>
            <a:r>
              <a:rPr lang="en-GB" baseline="0" dirty="0"/>
              <a:t>Try to encourage teachers to explore specifically how a blended approach (e.g. the use of digital tools) can exploit some of these skills (e.g. striking the balance between asynchronous and synchronous activity and when to use assessment)</a:t>
            </a:r>
          </a:p>
          <a:p>
            <a:endParaRPr lang="en-GB" baseline="0" dirty="0"/>
          </a:p>
        </p:txBody>
      </p:sp>
      <p:sp>
        <p:nvSpPr>
          <p:cNvPr id="4" name="Slide Number Placeholder 3"/>
          <p:cNvSpPr>
            <a:spLocks noGrp="1"/>
          </p:cNvSpPr>
          <p:nvPr>
            <p:ph type="sldNum" sz="quarter" idx="10"/>
          </p:nvPr>
        </p:nvSpPr>
        <p:spPr/>
        <p:txBody>
          <a:bodyPr/>
          <a:lstStyle/>
          <a:p>
            <a:fld id="{7A331089-8671-45E4-B96F-88CCFE14AD79}" type="slidenum">
              <a:rPr lang="en-GB" smtClean="0"/>
              <a:t>12</a:t>
            </a:fld>
            <a:endParaRPr lang="en-GB"/>
          </a:p>
        </p:txBody>
      </p:sp>
    </p:spTree>
    <p:extLst>
      <p:ext uri="{BB962C8B-B14F-4D97-AF65-F5344CB8AC3E}">
        <p14:creationId xmlns:p14="http://schemas.microsoft.com/office/powerpoint/2010/main" val="3649342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traditional classroom situation, the teacher provides instructions</a:t>
            </a:r>
            <a:r>
              <a:rPr lang="en-GB" baseline="0" dirty="0"/>
              <a:t> / lecture in class.  Work is set to do at home and usually involves enquiry, problem solving, exploration, answering questions set etc.</a:t>
            </a:r>
          </a:p>
          <a:p>
            <a:endParaRPr lang="en-GB" baseline="0" dirty="0"/>
          </a:p>
          <a:p>
            <a:r>
              <a:rPr lang="en-GB" baseline="0" dirty="0"/>
              <a:t>A flipped learning scenario reverses this, so that the instructions / lecture is received away from the classroom, asynchronously (e.g. via a video).  The classroom time is then used by the teacher to question students, get them to problem solve under guidance etc.</a:t>
            </a:r>
          </a:p>
          <a:p>
            <a:endParaRPr lang="en-GB" baseline="0" dirty="0"/>
          </a:p>
          <a:p>
            <a:r>
              <a:rPr lang="en-GB" baseline="0" dirty="0"/>
              <a:t>The flipped classroom enables students to have access to the guidance of the teacher when they need it most.</a:t>
            </a:r>
          </a:p>
          <a:p>
            <a:endParaRPr lang="en-GB" baseline="0" dirty="0"/>
          </a:p>
          <a:p>
            <a:r>
              <a:rPr lang="en-US" dirty="0"/>
              <a:t>“Flipped Learning is a pedagogical approach in which direct instruction moves from the group learning space to the individual learning space, and the resulting group space is transformed into a dynamic, interactive learning environment where the educator guides students as they apply concepts and engage creatively in the subject matter”</a:t>
            </a:r>
            <a:r>
              <a:rPr lang="en-US" baseline="0" dirty="0"/>
              <a:t>  (</a:t>
            </a:r>
            <a:r>
              <a:rPr lang="en-US" dirty="0"/>
              <a:t>Flipped Learning Network) – link</a:t>
            </a:r>
            <a:r>
              <a:rPr lang="en-US" baseline="0" dirty="0"/>
              <a:t> provided in post-session handout.</a:t>
            </a:r>
            <a:r>
              <a:rPr lang="en-US" dirty="0"/>
              <a:t> </a:t>
            </a:r>
          </a:p>
          <a:p>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13</a:t>
            </a:fld>
            <a:endParaRPr lang="en-GB"/>
          </a:p>
        </p:txBody>
      </p:sp>
    </p:spTree>
    <p:extLst>
      <p:ext uri="{BB962C8B-B14F-4D97-AF65-F5344CB8AC3E}">
        <p14:creationId xmlns:p14="http://schemas.microsoft.com/office/powerpoint/2010/main" val="168652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Prompt:</a:t>
            </a:r>
          </a:p>
          <a:p>
            <a:endParaRPr lang="en-GB" b="1" dirty="0"/>
          </a:p>
          <a:p>
            <a:r>
              <a:rPr lang="en-GB" b="0" dirty="0"/>
              <a:t>In</a:t>
            </a:r>
            <a:r>
              <a:rPr lang="en-GB" b="0" baseline="0" dirty="0"/>
              <a:t> a flipped learning model, for it to be effective, students must do the work you set them at home.  How can you monitor this and make sure they do it?</a:t>
            </a:r>
          </a:p>
          <a:p>
            <a:endParaRPr lang="en-GB" b="0" baseline="0" dirty="0"/>
          </a:p>
          <a:p>
            <a:r>
              <a:rPr lang="en-GB" b="0" baseline="0" dirty="0"/>
              <a:t>How can you make the most of the synchronous / asynchronous activity?  Synchronous will (usually) involve you as the teacher and is finite.  How will you make best use of this time with your students (consider the Flipped approach)?</a:t>
            </a:r>
          </a:p>
          <a:p>
            <a:endParaRPr lang="en-GB" b="0" baseline="0" dirty="0"/>
          </a:p>
          <a:p>
            <a:r>
              <a:rPr lang="en-GB" b="0" baseline="0" dirty="0"/>
              <a:t>Asynchronous activity has the advantage of being a very flexible mode of study and only limited by their time (not yours).</a:t>
            </a:r>
          </a:p>
          <a:p>
            <a:endParaRPr lang="en-GB" b="0" baseline="0" dirty="0"/>
          </a:p>
          <a:p>
            <a:r>
              <a:rPr lang="en-GB" b="0" baseline="0" dirty="0"/>
              <a:t>Consider research by Education Endowment Foundation (EEF) </a:t>
            </a:r>
            <a:r>
              <a:rPr lang="en-GB" dirty="0"/>
              <a:t>on how to make the most of remote learning:</a:t>
            </a:r>
          </a:p>
          <a:p>
            <a:r>
              <a:rPr lang="en-GB" dirty="0"/>
              <a:t>The report finds that </a:t>
            </a:r>
            <a:r>
              <a:rPr lang="en-GB" b="1" dirty="0"/>
              <a:t>the quality of remote teaching </a:t>
            </a:r>
            <a:r>
              <a:rPr lang="en-GB" dirty="0"/>
              <a:t>is more important than how lessons are actually delivered (synchronous or asynchronous). For example, teachers might explain a new idea live or in a pre-recorded video. But what matters most is whether the explanation builds clearly on students’ prior learning.  Sequencing is still important and the quality of resources used (or produced) by you are critical.</a:t>
            </a:r>
          </a:p>
          <a:p>
            <a:endParaRPr lang="en-GB" b="0" dirty="0"/>
          </a:p>
        </p:txBody>
      </p:sp>
      <p:sp>
        <p:nvSpPr>
          <p:cNvPr id="4" name="Slide Number Placeholder 3"/>
          <p:cNvSpPr>
            <a:spLocks noGrp="1"/>
          </p:cNvSpPr>
          <p:nvPr>
            <p:ph type="sldNum" sz="quarter" idx="10"/>
          </p:nvPr>
        </p:nvSpPr>
        <p:spPr/>
        <p:txBody>
          <a:bodyPr/>
          <a:lstStyle/>
          <a:p>
            <a:fld id="{7A331089-8671-45E4-B96F-88CCFE14AD79}" type="slidenum">
              <a:rPr lang="en-GB" smtClean="0"/>
              <a:t>14</a:t>
            </a:fld>
            <a:endParaRPr lang="en-GB"/>
          </a:p>
        </p:txBody>
      </p:sp>
    </p:spTree>
    <p:extLst>
      <p:ext uri="{BB962C8B-B14F-4D97-AF65-F5344CB8AC3E}">
        <p14:creationId xmlns:p14="http://schemas.microsoft.com/office/powerpoint/2010/main" val="264185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has shown that what students are most concerned about (with remote learning) is the lack of interaction with class mates.  You need to account for this when planning a blended</a:t>
            </a:r>
            <a:r>
              <a:rPr lang="en-GB" baseline="0" dirty="0"/>
              <a:t> curriculum.  Here are some top tips.  Please post any further ideas in the chat box.</a:t>
            </a:r>
          </a:p>
          <a:p>
            <a:endParaRPr lang="en-GB" baseline="0" dirty="0"/>
          </a:p>
          <a:p>
            <a:r>
              <a:rPr lang="en-GB" b="1" baseline="0" dirty="0"/>
              <a:t>Additional info regarding the bullet points</a:t>
            </a:r>
            <a:r>
              <a:rPr lang="en-GB" baseline="0" dirty="0"/>
              <a:t>:</a:t>
            </a:r>
            <a:endParaRPr lang="en-GB" dirty="0"/>
          </a:p>
          <a:p>
            <a:pPr marL="234841" indent="-234841">
              <a:buAutoNum type="arabicPeriod"/>
            </a:pPr>
            <a:r>
              <a:rPr lang="en-GB" dirty="0"/>
              <a:t>Think about cameras on at the start</a:t>
            </a:r>
          </a:p>
          <a:p>
            <a:pPr marL="234841" indent="-234841">
              <a:buAutoNum type="arabicPeriod"/>
            </a:pPr>
            <a:r>
              <a:rPr lang="en-GB" dirty="0"/>
              <a:t>Make it a safe space with sensible rules.</a:t>
            </a:r>
            <a:r>
              <a:rPr lang="en-GB" baseline="0" dirty="0"/>
              <a:t>  Expect everyone to say something at some point (make that expectation explicit)</a:t>
            </a:r>
          </a:p>
          <a:p>
            <a:pPr marL="234841" indent="-234841">
              <a:buAutoNum type="arabicPeriod"/>
            </a:pPr>
            <a:r>
              <a:rPr lang="en-GB" baseline="0" dirty="0"/>
              <a:t>Use different forums for this e.g. direct messages (chat), one-to-e conversations, monitoring break out rooms</a:t>
            </a:r>
          </a:p>
          <a:p>
            <a:pPr marL="234841" indent="-234841">
              <a:buAutoNum type="arabicPeriod"/>
            </a:pPr>
            <a:r>
              <a:rPr lang="en-GB" baseline="0" dirty="0"/>
              <a:t>Use multiple channels for communication (preferably collaborative) e.g. journals, group blogs, </a:t>
            </a:r>
            <a:r>
              <a:rPr lang="en-GB" baseline="0" dirty="0" err="1"/>
              <a:t>Padlet</a:t>
            </a:r>
            <a:r>
              <a:rPr lang="en-GB" baseline="0" dirty="0"/>
              <a:t>, discussion threads, discussion tasks</a:t>
            </a:r>
          </a:p>
          <a:p>
            <a:pPr marL="234841" indent="-234841">
              <a:buAutoNum type="arabicPeriod"/>
            </a:pPr>
            <a:r>
              <a:rPr lang="en-GB" baseline="0" dirty="0"/>
              <a:t>Make sessions interactive by using breakouts but ensure that students have a role (e.g. note-taker, reader, leader </a:t>
            </a:r>
            <a:r>
              <a:rPr lang="en-GB" baseline="0" dirty="0" err="1"/>
              <a:t>etc</a:t>
            </a:r>
            <a:r>
              <a:rPr lang="en-GB" baseline="0" dirty="0"/>
              <a:t>). Use chat functions.  Keep students on their toes by occasionally asking them direct questions (encourages them to listen).  Don’t forget good old email!</a:t>
            </a:r>
          </a:p>
          <a:p>
            <a:pPr marL="234841" indent="-234841">
              <a:buAutoNum type="arabicPeriod"/>
            </a:pPr>
            <a:r>
              <a:rPr lang="en-GB" baseline="0" dirty="0"/>
              <a:t>Put everything in writing (e.g. deadlines etc.), engage in forums, offer online office hours where you can have real-time conversations and stay connected. Conduct ‘check-ins’ at the start of a class (assess mental well-being) </a:t>
            </a:r>
          </a:p>
          <a:p>
            <a:pPr marL="234841" indent="-234841">
              <a:buAutoNum type="arabicPeriod"/>
            </a:pPr>
            <a:endParaRPr lang="en-GB" baseline="0" dirty="0"/>
          </a:p>
          <a:p>
            <a:r>
              <a:rPr lang="en-GB" baseline="0" dirty="0"/>
              <a:t>Check chat box responses and question participants for other ideas.</a:t>
            </a:r>
          </a:p>
          <a:p>
            <a:pPr marL="234841" indent="-234841">
              <a:buAutoNum type="arabicPeriod"/>
            </a:pPr>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15</a:t>
            </a:fld>
            <a:endParaRPr lang="en-GB"/>
          </a:p>
        </p:txBody>
      </p:sp>
    </p:spTree>
    <p:extLst>
      <p:ext uri="{BB962C8B-B14F-4D97-AF65-F5344CB8AC3E}">
        <p14:creationId xmlns:p14="http://schemas.microsoft.com/office/powerpoint/2010/main" val="1355942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 answers in chat</a:t>
            </a:r>
          </a:p>
        </p:txBody>
      </p:sp>
      <p:sp>
        <p:nvSpPr>
          <p:cNvPr id="4" name="Slide Number Placeholder 3"/>
          <p:cNvSpPr>
            <a:spLocks noGrp="1"/>
          </p:cNvSpPr>
          <p:nvPr>
            <p:ph type="sldNum" sz="quarter" idx="10"/>
          </p:nvPr>
        </p:nvSpPr>
        <p:spPr/>
        <p:txBody>
          <a:bodyPr/>
          <a:lstStyle/>
          <a:p>
            <a:fld id="{7A331089-8671-45E4-B96F-88CCFE14AD79}" type="slidenum">
              <a:rPr lang="en-GB" smtClean="0"/>
              <a:t>16</a:t>
            </a:fld>
            <a:endParaRPr lang="en-GB"/>
          </a:p>
        </p:txBody>
      </p:sp>
    </p:spTree>
    <p:extLst>
      <p:ext uri="{BB962C8B-B14F-4D97-AF65-F5344CB8AC3E}">
        <p14:creationId xmlns:p14="http://schemas.microsoft.com/office/powerpoint/2010/main" val="59119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17</a:t>
            </a:fld>
            <a:endParaRPr lang="en-GB"/>
          </a:p>
        </p:txBody>
      </p:sp>
    </p:spTree>
    <p:extLst>
      <p:ext uri="{BB962C8B-B14F-4D97-AF65-F5344CB8AC3E}">
        <p14:creationId xmlns:p14="http://schemas.microsoft.com/office/powerpoint/2010/main" val="305403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these 3 are ‘mandatory’ and EIF-related.  All delivered via</a:t>
            </a:r>
            <a:r>
              <a:rPr lang="en-GB" baseline="0" dirty="0"/>
              <a:t> Teams</a:t>
            </a:r>
            <a:endParaRPr lang="en-GB" dirty="0"/>
          </a:p>
          <a:p>
            <a:endParaRPr lang="en-GB" dirty="0"/>
          </a:p>
          <a:p>
            <a:r>
              <a:rPr lang="en-GB" dirty="0"/>
              <a:t>The next 3 topics (from</a:t>
            </a:r>
            <a:r>
              <a:rPr lang="en-GB" baseline="0" dirty="0"/>
              <a:t> W/C 1</a:t>
            </a:r>
            <a:r>
              <a:rPr lang="en-GB" baseline="30000" dirty="0"/>
              <a:t>st</a:t>
            </a:r>
            <a:r>
              <a:rPr lang="en-GB" baseline="0" dirty="0"/>
              <a:t> March) are choices (one topic from a choice of two), all based on our TLA priorities.</a:t>
            </a:r>
          </a:p>
          <a:p>
            <a:endParaRPr lang="en-GB" baseline="0" dirty="0"/>
          </a:p>
          <a:p>
            <a:r>
              <a:rPr lang="en-GB" baseline="0" dirty="0"/>
              <a:t>The full CPD Menu should be placed in the Files section of the Teams page for all to access.</a:t>
            </a:r>
          </a:p>
          <a:p>
            <a:endParaRPr lang="en-GB" baseline="0" dirty="0"/>
          </a:p>
          <a:p>
            <a:r>
              <a:rPr lang="en-GB" baseline="0" dirty="0"/>
              <a:t>TASK: Ask participants if they could only choose one of the 3 topics on the slide, which one would they choose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2</a:t>
            </a:fld>
            <a:endParaRPr lang="en-GB"/>
          </a:p>
        </p:txBody>
      </p:sp>
    </p:spTree>
    <p:extLst>
      <p:ext uri="{BB962C8B-B14F-4D97-AF65-F5344CB8AC3E}">
        <p14:creationId xmlns:p14="http://schemas.microsoft.com/office/powerpoint/2010/main" val="249685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Recognise that these</a:t>
            </a:r>
            <a:r>
              <a:rPr lang="en-GB" baseline="0" dirty="0"/>
              <a:t> 3 ‘objectives’ appear to be quite different and separate from each other.  But stress that students’ study skills are so critical in a blended curriculum (more so than ever before because of the potential to be working truly independently from a teacher for much of it) and we cannot ignore the need to provide a sense of community and still create that ‘classroom’ feeling (because research shows that this is what students worry about most when learning remotely).</a:t>
            </a:r>
          </a:p>
          <a:p>
            <a:endParaRPr lang="en-GB" baseline="0" dirty="0"/>
          </a:p>
          <a:p>
            <a:r>
              <a:rPr lang="en-GB" baseline="0" dirty="0"/>
              <a:t>Essentially, this CPD is recognising these key components and helping each other achieve this in the best way possible.</a:t>
            </a:r>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3</a:t>
            </a:fld>
            <a:endParaRPr lang="en-GB"/>
          </a:p>
        </p:txBody>
      </p:sp>
    </p:spTree>
    <p:extLst>
      <p:ext uri="{BB962C8B-B14F-4D97-AF65-F5344CB8AC3E}">
        <p14:creationId xmlns:p14="http://schemas.microsoft.com/office/powerpoint/2010/main" val="166376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a very quick reminder</a:t>
            </a:r>
            <a:r>
              <a:rPr lang="en-GB" baseline="0" dirty="0"/>
              <a:t> of why curriculum is so important under EIF and what we covered last year (EIF: A new beginning)</a:t>
            </a:r>
          </a:p>
          <a:p>
            <a:endParaRPr lang="en-GB" baseline="0" dirty="0"/>
          </a:p>
          <a:p>
            <a:r>
              <a:rPr lang="en-GB" baseline="0" dirty="0"/>
              <a:t>Each of these key point addressed in next 3 slides…</a:t>
            </a:r>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4</a:t>
            </a:fld>
            <a:endParaRPr lang="en-GB"/>
          </a:p>
        </p:txBody>
      </p:sp>
    </p:spTree>
    <p:extLst>
      <p:ext uri="{BB962C8B-B14F-4D97-AF65-F5344CB8AC3E}">
        <p14:creationId xmlns:p14="http://schemas.microsoft.com/office/powerpoint/2010/main" val="349357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of episodes</a:t>
            </a:r>
            <a:r>
              <a:rPr lang="en-GB" baseline="0" dirty="0"/>
              <a:t> of a TV programme.  Are your lessons like Tom and Jerry or Game of Thrones?  (You could ask participants to suggest why you are posing these two alternatives in relation to curriculum and sequencing – and it has nothing to do with ‘genre’)</a:t>
            </a:r>
          </a:p>
          <a:p>
            <a:endParaRPr lang="en-GB" baseline="0" dirty="0"/>
          </a:p>
          <a:p>
            <a:r>
              <a:rPr lang="en-GB" baseline="0" dirty="0"/>
              <a:t>With Tom &amp; Jerry, it is possible to know little about the characters and watch an episode of Tom &amp; Jerry.  You could watch any episode in a series in any order, without having to think too deeply about it, because each episode won’t bear any relationship to another (other than of course the same central characters behaving in the same way).</a:t>
            </a:r>
          </a:p>
          <a:p>
            <a:endParaRPr lang="en-GB" baseline="0" dirty="0"/>
          </a:p>
          <a:p>
            <a:r>
              <a:rPr lang="en-GB" baseline="0" dirty="0"/>
              <a:t>Now think about Game of Thrones (or other series such as ‘Line of Duty’).  </a:t>
            </a:r>
          </a:p>
          <a:p>
            <a:endParaRPr lang="en-GB" baseline="0" dirty="0"/>
          </a:p>
          <a:p>
            <a:pPr defTabSz="939363"/>
            <a:r>
              <a:rPr lang="en-GB" baseline="0" dirty="0"/>
              <a:t>These are the essentials of sequencing and it’s importance to the new EIF framework.  Lessons should not operate in ‘silos’.  Learning should be interwoven and knowledge should deepen along the journey.</a:t>
            </a:r>
            <a:endParaRPr lang="en-GB" dirty="0"/>
          </a:p>
          <a:p>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5</a:t>
            </a:fld>
            <a:endParaRPr lang="en-GB"/>
          </a:p>
        </p:txBody>
      </p:sp>
    </p:spTree>
    <p:extLst>
      <p:ext uri="{BB962C8B-B14F-4D97-AF65-F5344CB8AC3E}">
        <p14:creationId xmlns:p14="http://schemas.microsoft.com/office/powerpoint/2010/main" val="247843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Cultural</a:t>
            </a:r>
            <a:r>
              <a:rPr lang="en-GB" baseline="0" dirty="0"/>
              <a:t> literacy = Using acquired knowledge to further understand and contribute to the world you live in (e.g. knowledge taught is in context to vocational choices?)</a:t>
            </a:r>
          </a:p>
          <a:p>
            <a:endParaRPr lang="en-GB" baseline="0" dirty="0"/>
          </a:p>
          <a:p>
            <a:r>
              <a:rPr lang="en-GB" dirty="0"/>
              <a:t>2. Depth is more important than breadth</a:t>
            </a:r>
          </a:p>
          <a:p>
            <a:endParaRPr lang="en-GB" dirty="0"/>
          </a:p>
          <a:p>
            <a:r>
              <a:rPr lang="en-GB" dirty="0"/>
              <a:t>3. Sequencing in previous slide</a:t>
            </a:r>
          </a:p>
          <a:p>
            <a:endParaRPr lang="en-GB" dirty="0"/>
          </a:p>
          <a:p>
            <a:pPr marL="234841" indent="-234841">
              <a:buAutoNum type="arabicPeriod" startAt="4"/>
            </a:pPr>
            <a:r>
              <a:rPr lang="en-GB" dirty="0"/>
              <a:t>See next slide</a:t>
            </a:r>
          </a:p>
          <a:p>
            <a:pPr marL="234841" indent="-234841">
              <a:buAutoNum type="arabicPeriod" startAt="4"/>
            </a:pPr>
            <a:endParaRPr lang="en-GB" dirty="0"/>
          </a:p>
          <a:p>
            <a:r>
              <a:rPr lang="en-GB" dirty="0"/>
              <a:t>In his book </a:t>
            </a:r>
            <a:r>
              <a:rPr lang="en-GB" i="1" dirty="0"/>
              <a:t>Why Knowledge</a:t>
            </a:r>
            <a:r>
              <a:rPr lang="en-GB" i="1" baseline="0" dirty="0"/>
              <a:t> matters, Hirsch (2016)</a:t>
            </a:r>
            <a:r>
              <a:rPr lang="en-GB" i="0" baseline="0" dirty="0"/>
              <a:t>  argues strongly for a curriculum based on knowledge acquisition.  He compares evidence (from the French education system) where outcomes under a ‘knowledge-based approach’ are compared to outcomes under a ‘skills-based approach’ using data from literacy and maths tests.  He demonstrates that under both systems , children from lower socio-economic groups perform worse than their peers, on average.  However, strikingly, under the skills-based approach the more disadvantaged children fall further behind than their more advantaged peers.  However, this gap is significantly reduced under the knowledge-based curriculum, where all pupils perform at a higher standard.</a:t>
            </a:r>
            <a:endParaRPr lang="en-GB" dirty="0"/>
          </a:p>
          <a:p>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6</a:t>
            </a:fld>
            <a:endParaRPr lang="en-GB"/>
          </a:p>
        </p:txBody>
      </p:sp>
    </p:spTree>
    <p:extLst>
      <p:ext uri="{BB962C8B-B14F-4D97-AF65-F5344CB8AC3E}">
        <p14:creationId xmlns:p14="http://schemas.microsoft.com/office/powerpoint/2010/main" val="421908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EIF: A new beginning CPD last year, there a few memory strategy that were explored.  These resources</a:t>
            </a:r>
            <a:r>
              <a:rPr lang="en-GB" baseline="0" dirty="0"/>
              <a:t> can be revisited by staff (will be made available soon on HUB portal).</a:t>
            </a:r>
          </a:p>
          <a:p>
            <a:endParaRPr lang="en-GB" baseline="0" dirty="0"/>
          </a:p>
          <a:p>
            <a:r>
              <a:rPr lang="en-GB" baseline="0" dirty="0"/>
              <a:t>Teachers must consider, how they can best utilise a blended curriculum to ensure that knowledge is reinforced so that students can recall key information and continue to build on that knowledge.</a:t>
            </a:r>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7</a:t>
            </a:fld>
            <a:endParaRPr lang="en-GB"/>
          </a:p>
        </p:txBody>
      </p:sp>
    </p:spTree>
    <p:extLst>
      <p:ext uri="{BB962C8B-B14F-4D97-AF65-F5344CB8AC3E}">
        <p14:creationId xmlns:p14="http://schemas.microsoft.com/office/powerpoint/2010/main" val="126144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Prompts</a:t>
            </a:r>
            <a:r>
              <a:rPr lang="en-GB" dirty="0"/>
              <a:t>:</a:t>
            </a:r>
          </a:p>
          <a:p>
            <a:endParaRPr lang="en-GB" dirty="0"/>
          </a:p>
          <a:p>
            <a:r>
              <a:rPr lang="en-GB" dirty="0"/>
              <a:t>In blended</a:t>
            </a:r>
            <a:r>
              <a:rPr lang="en-GB" baseline="0" dirty="0"/>
              <a:t> learning teachers will be using a range of approaches which could include remote learning, classroom-based learning, </a:t>
            </a:r>
            <a:r>
              <a:rPr lang="en-GB" baseline="0" dirty="0" err="1"/>
              <a:t>asychnronous</a:t>
            </a:r>
            <a:r>
              <a:rPr lang="en-GB" baseline="0" dirty="0"/>
              <a:t> etc.  How might a teacher use that combination to make the most out of ‘spaced repetition’, knowledge tests, reinforcing and testing knowledge </a:t>
            </a:r>
            <a:r>
              <a:rPr lang="en-GB" baseline="0" dirty="0" err="1"/>
              <a:t>etc</a:t>
            </a:r>
            <a:endParaRPr lang="en-GB" baseline="0" dirty="0"/>
          </a:p>
          <a:p>
            <a:endParaRPr lang="en-GB" baseline="0" dirty="0"/>
          </a:p>
          <a:p>
            <a:r>
              <a:rPr lang="en-GB" baseline="0" dirty="0"/>
              <a:t>What part can flipped learning play in the acquisition of knowledge?</a:t>
            </a:r>
          </a:p>
          <a:p>
            <a:endParaRPr lang="en-GB" baseline="0" dirty="0"/>
          </a:p>
          <a:p>
            <a:r>
              <a:rPr lang="en-GB" baseline="0" dirty="0"/>
              <a:t>Refer to the guide on Blended Learning which compares synchronous with asynchronous approaches (and how to make the best use of each)</a:t>
            </a:r>
          </a:p>
          <a:p>
            <a:endParaRPr lang="en-GB" baseline="0" dirty="0"/>
          </a:p>
          <a:p>
            <a:r>
              <a:rPr lang="en-GB" baseline="0" dirty="0"/>
              <a:t>Reveal quote at bottom of slide in summary of this activity.  Research is from here: https://www.nfer.ac.uk/media/4073/schools_responses_to_covid_19_pupil_engagement_in_remote_learning.pdf</a:t>
            </a:r>
          </a:p>
          <a:p>
            <a:endParaRPr lang="en-GB" baseline="0" dirty="0"/>
          </a:p>
          <a:p>
            <a:r>
              <a:rPr lang="en-US" dirty="0"/>
              <a:t>Evidence suggests that those who have adopted creative methods, using a variety of technologies have seen higher engagement across the board. Further, the technologies that seem to deliver the highest engagement are those that foster conversation, collaboration and </a:t>
            </a:r>
            <a:r>
              <a:rPr lang="en-US" dirty="0" err="1"/>
              <a:t>personalised</a:t>
            </a:r>
            <a:r>
              <a:rPr lang="en-US" dirty="0"/>
              <a:t> experiences.</a:t>
            </a:r>
            <a:endParaRPr lang="en-GB" baseline="0" dirty="0"/>
          </a:p>
        </p:txBody>
      </p:sp>
      <p:sp>
        <p:nvSpPr>
          <p:cNvPr id="4" name="Slide Number Placeholder 3"/>
          <p:cNvSpPr>
            <a:spLocks noGrp="1"/>
          </p:cNvSpPr>
          <p:nvPr>
            <p:ph type="sldNum" sz="quarter" idx="10"/>
          </p:nvPr>
        </p:nvSpPr>
        <p:spPr/>
        <p:txBody>
          <a:bodyPr/>
          <a:lstStyle/>
          <a:p>
            <a:fld id="{7A331089-8671-45E4-B96F-88CCFE14AD79}" type="slidenum">
              <a:rPr lang="en-GB" smtClean="0"/>
              <a:t>8</a:t>
            </a:fld>
            <a:endParaRPr lang="en-GB"/>
          </a:p>
        </p:txBody>
      </p:sp>
    </p:spTree>
    <p:extLst>
      <p:ext uri="{BB962C8B-B14F-4D97-AF65-F5344CB8AC3E}">
        <p14:creationId xmlns:p14="http://schemas.microsoft.com/office/powerpoint/2010/main" val="363825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Hyperlink</a:t>
            </a:r>
            <a:r>
              <a:rPr lang="en-GB" baseline="0" dirty="0"/>
              <a:t> takes you to internal document on Blended Learning (no need to click on it and go to it) </a:t>
            </a:r>
          </a:p>
          <a:p>
            <a:endParaRPr lang="en-GB" baseline="0" dirty="0"/>
          </a:p>
          <a:p>
            <a:r>
              <a:rPr lang="en-GB" dirty="0"/>
              <a:t>The last part of the quote is highlighted</a:t>
            </a:r>
            <a:r>
              <a:rPr lang="en-GB" baseline="0" dirty="0"/>
              <a:t> as that will be main focus of the next section.  The argument being that students’ self-study skills and the ability to work independent of the teacher become increasingly important in a blended approach.  </a:t>
            </a:r>
          </a:p>
          <a:p>
            <a:endParaRPr lang="en-GB" baseline="0" dirty="0"/>
          </a:p>
          <a:p>
            <a:r>
              <a:rPr lang="en-GB" baseline="0" dirty="0"/>
              <a:t>Harnessing independent study skills potentially takes pressure off the teacher and can accelerate the acquisition of knowledge (assuming students fully exploit the time they have)</a:t>
            </a:r>
            <a:endParaRPr lang="en-GB" dirty="0"/>
          </a:p>
        </p:txBody>
      </p:sp>
      <p:sp>
        <p:nvSpPr>
          <p:cNvPr id="4" name="Slide Number Placeholder 3"/>
          <p:cNvSpPr>
            <a:spLocks noGrp="1"/>
          </p:cNvSpPr>
          <p:nvPr>
            <p:ph type="sldNum" sz="quarter" idx="10"/>
          </p:nvPr>
        </p:nvSpPr>
        <p:spPr/>
        <p:txBody>
          <a:bodyPr/>
          <a:lstStyle/>
          <a:p>
            <a:fld id="{7A331089-8671-45E4-B96F-88CCFE14AD79}" type="slidenum">
              <a:rPr lang="en-GB" smtClean="0"/>
              <a:t>9</a:t>
            </a:fld>
            <a:endParaRPr lang="en-GB"/>
          </a:p>
        </p:txBody>
      </p:sp>
    </p:spTree>
    <p:extLst>
      <p:ext uri="{BB962C8B-B14F-4D97-AF65-F5344CB8AC3E}">
        <p14:creationId xmlns:p14="http://schemas.microsoft.com/office/powerpoint/2010/main" val="324481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61F75A-2E30-4CF3-8E70-9D2ED04E7BC5}"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12920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1F75A-2E30-4CF3-8E70-9D2ED04E7BC5}"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406473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1F75A-2E30-4CF3-8E70-9D2ED04E7BC5}"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3453527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1F75A-2E30-4CF3-8E70-9D2ED04E7BC5}"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51693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61F75A-2E30-4CF3-8E70-9D2ED04E7BC5}"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39675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61F75A-2E30-4CF3-8E70-9D2ED04E7BC5}"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121550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61F75A-2E30-4CF3-8E70-9D2ED04E7BC5}" type="datetimeFigureOut">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288119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61F75A-2E30-4CF3-8E70-9D2ED04E7BC5}" type="datetimeFigureOut">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41039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1F75A-2E30-4CF3-8E70-9D2ED04E7BC5}" type="datetimeFigureOut">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294142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61F75A-2E30-4CF3-8E70-9D2ED04E7BC5}"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3246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61F75A-2E30-4CF3-8E70-9D2ED04E7BC5}"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40A465-A56D-4333-88E8-F8F074544B8A}" type="slidenum">
              <a:rPr lang="en-GB" smtClean="0"/>
              <a:t>‹#›</a:t>
            </a:fld>
            <a:endParaRPr lang="en-GB"/>
          </a:p>
        </p:txBody>
      </p:sp>
    </p:spTree>
    <p:extLst>
      <p:ext uri="{BB962C8B-B14F-4D97-AF65-F5344CB8AC3E}">
        <p14:creationId xmlns:p14="http://schemas.microsoft.com/office/powerpoint/2010/main" val="374863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1F75A-2E30-4CF3-8E70-9D2ED04E7BC5}" type="datetimeFigureOut">
              <a:rPr lang="en-GB" smtClean="0"/>
              <a:t>24/09/2020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0A465-A56D-4333-88E8-F8F074544B8A}" type="slidenum">
              <a:rPr lang="en-GB" smtClean="0"/>
              <a:t>‹#›</a:t>
            </a:fld>
            <a:endParaRPr lang="en-GB"/>
          </a:p>
        </p:txBody>
      </p:sp>
    </p:spTree>
    <p:extLst>
      <p:ext uri="{BB962C8B-B14F-4D97-AF65-F5344CB8AC3E}">
        <p14:creationId xmlns:p14="http://schemas.microsoft.com/office/powerpoint/2010/main" val="4110811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ncoll.sharepoint.com/sites/mancollpdocs/Controlled%20Documents/A%20guide%20to%20planning%20a%20blended%20learning%20curriculum%2020202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6" y="7898"/>
            <a:ext cx="12261272" cy="6990787"/>
          </a:xfrm>
          <a:prstGeom prst="rect">
            <a:avLst/>
          </a:prstGeom>
        </p:spPr>
      </p:pic>
      <p:sp>
        <p:nvSpPr>
          <p:cNvPr id="2" name="Title 1"/>
          <p:cNvSpPr>
            <a:spLocks noGrp="1"/>
          </p:cNvSpPr>
          <p:nvPr>
            <p:ph type="ctrTitle"/>
          </p:nvPr>
        </p:nvSpPr>
        <p:spPr>
          <a:xfrm>
            <a:off x="5164282" y="2281845"/>
            <a:ext cx="6605154" cy="2387600"/>
          </a:xfrm>
        </p:spPr>
        <p:txBody>
          <a:bodyPr>
            <a:normAutofit fontScale="90000"/>
          </a:bodyPr>
          <a:lstStyle/>
          <a:p>
            <a:pPr algn="l"/>
            <a:r>
              <a:rPr lang="en-GB" b="1" dirty="0">
                <a:latin typeface="+mn-lt"/>
              </a:rPr>
              <a:t>Student-centred learning in the context of a blended learning curriculum</a:t>
            </a:r>
          </a:p>
        </p:txBody>
      </p:sp>
      <p:sp>
        <p:nvSpPr>
          <p:cNvPr id="3" name="Subtitle 2"/>
          <p:cNvSpPr>
            <a:spLocks noGrp="1"/>
          </p:cNvSpPr>
          <p:nvPr>
            <p:ph type="subTitle" idx="1"/>
          </p:nvPr>
        </p:nvSpPr>
        <p:spPr>
          <a:xfrm>
            <a:off x="1420091" y="5592994"/>
            <a:ext cx="9144000" cy="1153477"/>
          </a:xfrm>
        </p:spPr>
        <p:txBody>
          <a:bodyPr>
            <a:normAutofit/>
          </a:bodyPr>
          <a:lstStyle/>
          <a:p>
            <a:r>
              <a:rPr lang="en-GB" sz="3200" b="1" dirty="0"/>
              <a:t>Group Quality Team</a:t>
            </a:r>
          </a:p>
          <a:p>
            <a:r>
              <a:rPr lang="en-GB" sz="3200" dirty="0"/>
              <a:t>Campus-based CPD for </a:t>
            </a:r>
            <a:r>
              <a:rPr lang="en-GB" sz="3200" dirty="0">
                <a:solidFill>
                  <a:srgbClr val="FF0000"/>
                </a:solidFill>
              </a:rPr>
              <a:t>group name</a:t>
            </a:r>
            <a:endParaRPr lang="en-GB" sz="3200" dirty="0"/>
          </a:p>
        </p:txBody>
      </p:sp>
    </p:spTree>
    <p:extLst>
      <p:ext uri="{BB962C8B-B14F-4D97-AF65-F5344CB8AC3E}">
        <p14:creationId xmlns:p14="http://schemas.microsoft.com/office/powerpoint/2010/main" val="227950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Developing independent study skills</a:t>
            </a:r>
            <a:endParaRPr lang="en-GB" dirty="0"/>
          </a:p>
        </p:txBody>
      </p:sp>
      <p:sp>
        <p:nvSpPr>
          <p:cNvPr id="3" name="Content Placeholder 2"/>
          <p:cNvSpPr>
            <a:spLocks noGrp="1"/>
          </p:cNvSpPr>
          <p:nvPr>
            <p:ph idx="1"/>
          </p:nvPr>
        </p:nvSpPr>
        <p:spPr>
          <a:xfrm>
            <a:off x="838200" y="1825625"/>
            <a:ext cx="10515600" cy="2778648"/>
          </a:xfrm>
        </p:spPr>
        <p:txBody>
          <a:bodyPr/>
          <a:lstStyle/>
          <a:p>
            <a:pPr marL="0" indent="0" algn="ctr">
              <a:buNone/>
            </a:pPr>
            <a:r>
              <a:rPr lang="en-US" sz="4000" i="1" dirty="0"/>
              <a:t>"Study skills refer to those things that individuals do when they have to locate, </a:t>
            </a:r>
            <a:r>
              <a:rPr lang="en-US" sz="4000" i="1" dirty="0" err="1"/>
              <a:t>organise</a:t>
            </a:r>
            <a:r>
              <a:rPr lang="en-US" sz="4000" i="1" dirty="0"/>
              <a:t> and remember information."</a:t>
            </a:r>
            <a:br>
              <a:rPr lang="en-US" dirty="0"/>
            </a:br>
            <a:endParaRPr lang="en-US" dirty="0"/>
          </a:p>
          <a:p>
            <a:pPr marL="0" indent="0" algn="r">
              <a:buNone/>
            </a:pPr>
            <a:r>
              <a:rPr lang="en-US" dirty="0"/>
              <a:t>Paris, Lipson, &amp; </a:t>
            </a:r>
            <a:r>
              <a:rPr lang="en-US" dirty="0" err="1"/>
              <a:t>Wixson</a:t>
            </a:r>
            <a:r>
              <a:rPr lang="en-US" dirty="0"/>
              <a:t>, 1983; Paris, </a:t>
            </a:r>
            <a:r>
              <a:rPr lang="en-US" dirty="0" err="1"/>
              <a:t>Wasik</a:t>
            </a:r>
            <a:r>
              <a:rPr lang="en-US" dirty="0"/>
              <a:t>, &amp; Turner, 1991</a:t>
            </a:r>
          </a:p>
          <a:p>
            <a:pPr marL="0" indent="0" algn="ctr">
              <a:buNone/>
            </a:pPr>
            <a:endParaRPr lang="en-GB" dirty="0"/>
          </a:p>
        </p:txBody>
      </p:sp>
      <p:sp>
        <p:nvSpPr>
          <p:cNvPr id="4" name="TextBox 3"/>
          <p:cNvSpPr txBox="1"/>
          <p:nvPr/>
        </p:nvSpPr>
        <p:spPr>
          <a:xfrm>
            <a:off x="419548" y="5131397"/>
            <a:ext cx="11166438" cy="1200329"/>
          </a:xfrm>
          <a:prstGeom prst="rect">
            <a:avLst/>
          </a:prstGeom>
          <a:noFill/>
        </p:spPr>
        <p:txBody>
          <a:bodyPr wrap="square" rtlCol="0">
            <a:spAutoFit/>
          </a:bodyPr>
          <a:lstStyle/>
          <a:p>
            <a:r>
              <a:rPr lang="en-GB" sz="3600" dirty="0"/>
              <a:t>Let’s look at how we can use a blended approach to learning to help learners develop these critical skills…</a:t>
            </a:r>
          </a:p>
        </p:txBody>
      </p:sp>
    </p:spTree>
    <p:extLst>
      <p:ext uri="{BB962C8B-B14F-4D97-AF65-F5344CB8AC3E}">
        <p14:creationId xmlns:p14="http://schemas.microsoft.com/office/powerpoint/2010/main" val="38073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ACTIVITY – breakout groups</a:t>
            </a:r>
            <a:endParaRPr lang="en-GB" dirty="0"/>
          </a:p>
        </p:txBody>
      </p:sp>
      <p:sp>
        <p:nvSpPr>
          <p:cNvPr id="3" name="Content Placeholder 2"/>
          <p:cNvSpPr>
            <a:spLocks noGrp="1"/>
          </p:cNvSpPr>
          <p:nvPr>
            <p:ph idx="1"/>
          </p:nvPr>
        </p:nvSpPr>
        <p:spPr/>
        <p:txBody>
          <a:bodyPr/>
          <a:lstStyle/>
          <a:p>
            <a:r>
              <a:rPr lang="en-GB" dirty="0"/>
              <a:t>In a moment you will breakout into separate groups</a:t>
            </a:r>
          </a:p>
          <a:p>
            <a:r>
              <a:rPr lang="en-GB" dirty="0"/>
              <a:t>You will collaborate to complete the worksheet provided</a:t>
            </a:r>
          </a:p>
          <a:p>
            <a:r>
              <a:rPr lang="en-GB" dirty="0"/>
              <a:t>You will be given a study skills topic to research using the provided guide (and an ‘extension skill’)</a:t>
            </a:r>
          </a:p>
          <a:p>
            <a:r>
              <a:rPr lang="en-GB" dirty="0"/>
              <a:t>Use ideas from the provided information, together with any practical suggestions from your own practice, to complete the section of the table</a:t>
            </a:r>
          </a:p>
          <a:p>
            <a:r>
              <a:rPr lang="en-GB" dirty="0"/>
              <a:t>Where you can provide / upload resources, please do so</a:t>
            </a:r>
          </a:p>
        </p:txBody>
      </p:sp>
    </p:spTree>
    <p:extLst>
      <p:ext uri="{BB962C8B-B14F-4D97-AF65-F5344CB8AC3E}">
        <p14:creationId xmlns:p14="http://schemas.microsoft.com/office/powerpoint/2010/main" val="23390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Plenary</a:t>
            </a:r>
            <a:endParaRPr lang="en-GB" dirty="0"/>
          </a:p>
        </p:txBody>
      </p:sp>
      <p:sp>
        <p:nvSpPr>
          <p:cNvPr id="3" name="Content Placeholder 2"/>
          <p:cNvSpPr>
            <a:spLocks noGrp="1"/>
          </p:cNvSpPr>
          <p:nvPr>
            <p:ph idx="1"/>
          </p:nvPr>
        </p:nvSpPr>
        <p:spPr/>
        <p:txBody>
          <a:bodyPr/>
          <a:lstStyle/>
          <a:p>
            <a:r>
              <a:rPr lang="en-GB" dirty="0">
                <a:solidFill>
                  <a:srgbClr val="C00000"/>
                </a:solidFill>
              </a:rPr>
              <a:t>Put link to shared document here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7082" y="1825625"/>
            <a:ext cx="5027526" cy="3354847"/>
          </a:xfrm>
          <a:prstGeom prst="rect">
            <a:avLst/>
          </a:prstGeom>
        </p:spPr>
      </p:pic>
    </p:spTree>
    <p:extLst>
      <p:ext uri="{BB962C8B-B14F-4D97-AF65-F5344CB8AC3E}">
        <p14:creationId xmlns:p14="http://schemas.microsoft.com/office/powerpoint/2010/main" val="37062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role of Flipped Learning</a:t>
            </a:r>
            <a:endParaRPr lang="en-GB" dirty="0"/>
          </a:p>
        </p:txBody>
      </p:sp>
      <p:sp>
        <p:nvSpPr>
          <p:cNvPr id="3" name="Content Placeholder 2"/>
          <p:cNvSpPr>
            <a:spLocks noGrp="1"/>
          </p:cNvSpPr>
          <p:nvPr>
            <p:ph idx="1"/>
          </p:nvPr>
        </p:nvSpPr>
        <p:spPr>
          <a:xfrm>
            <a:off x="473336" y="1555409"/>
            <a:ext cx="2678655" cy="402484"/>
          </a:xfrm>
        </p:spPr>
        <p:txBody>
          <a:bodyPr>
            <a:normAutofit lnSpcReduction="10000"/>
          </a:bodyPr>
          <a:lstStyle/>
          <a:p>
            <a:pPr marL="0" indent="0" algn="ctr">
              <a:buNone/>
            </a:pPr>
            <a:r>
              <a:rPr lang="en-GB" sz="2400" i="1" dirty="0"/>
              <a:t>“Sage on a stage”</a:t>
            </a:r>
          </a:p>
          <a:p>
            <a:pPr marL="0" indent="0">
              <a:buNone/>
            </a:pPr>
            <a:endParaRPr lang="en-GB" dirty="0"/>
          </a:p>
        </p:txBody>
      </p:sp>
      <p:sp>
        <p:nvSpPr>
          <p:cNvPr id="11" name="TextBox 10"/>
          <p:cNvSpPr txBox="1"/>
          <p:nvPr/>
        </p:nvSpPr>
        <p:spPr>
          <a:xfrm>
            <a:off x="7745506" y="2918501"/>
            <a:ext cx="2657139" cy="461665"/>
          </a:xfrm>
          <a:prstGeom prst="rect">
            <a:avLst/>
          </a:prstGeom>
          <a:noFill/>
        </p:spPr>
        <p:txBody>
          <a:bodyPr wrap="square" rtlCol="0">
            <a:spAutoFit/>
          </a:bodyPr>
          <a:lstStyle/>
          <a:p>
            <a:pPr algn="ctr"/>
            <a:r>
              <a:rPr lang="en-GB" sz="2400" i="1" dirty="0"/>
              <a:t>“Guide on the side”</a:t>
            </a:r>
          </a:p>
        </p:txBody>
      </p:sp>
      <p:sp>
        <p:nvSpPr>
          <p:cNvPr id="12" name="Curved Down Arrow 11"/>
          <p:cNvSpPr/>
          <p:nvPr/>
        </p:nvSpPr>
        <p:spPr>
          <a:xfrm>
            <a:off x="2643496" y="1592938"/>
            <a:ext cx="5102010" cy="1688143"/>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377" y="1957892"/>
            <a:ext cx="2851675" cy="3009067"/>
          </a:xfrm>
          <a:prstGeom prst="rect">
            <a:avLst/>
          </a:prstGeom>
        </p:spPr>
      </p:pic>
      <p:sp>
        <p:nvSpPr>
          <p:cNvPr id="14" name="Content Placeholder 2"/>
          <p:cNvSpPr txBox="1">
            <a:spLocks/>
          </p:cNvSpPr>
          <p:nvPr/>
        </p:nvSpPr>
        <p:spPr>
          <a:xfrm>
            <a:off x="472438" y="4966959"/>
            <a:ext cx="2679552" cy="422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Instruction / lecture</a:t>
            </a:r>
          </a:p>
          <a:p>
            <a:pPr marL="0" indent="0">
              <a:buFont typeface="Arial" panose="020B0604020202020204" pitchFamily="34" charset="0"/>
              <a:buNone/>
            </a:pPr>
            <a:endParaRPr lang="en-GB" dirty="0"/>
          </a:p>
        </p:txBody>
      </p:sp>
      <p:sp>
        <p:nvSpPr>
          <p:cNvPr id="15" name="Content Placeholder 2"/>
          <p:cNvSpPr txBox="1">
            <a:spLocks/>
          </p:cNvSpPr>
          <p:nvPr/>
        </p:nvSpPr>
        <p:spPr>
          <a:xfrm>
            <a:off x="7541111" y="6275208"/>
            <a:ext cx="2990625" cy="58279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Problem solving enquiry</a:t>
            </a:r>
          </a:p>
          <a:p>
            <a:pPr marL="0" indent="0">
              <a:buFont typeface="Arial" panose="020B0604020202020204" pitchFamily="34" charset="0"/>
              <a:buNone/>
            </a:pPr>
            <a:endParaRPr lang="en-GB" dirty="0"/>
          </a:p>
        </p:txBody>
      </p:sp>
      <p:sp>
        <p:nvSpPr>
          <p:cNvPr id="4" name="Left Arrow 3"/>
          <p:cNvSpPr/>
          <p:nvPr/>
        </p:nvSpPr>
        <p:spPr>
          <a:xfrm>
            <a:off x="3440784" y="3205113"/>
            <a:ext cx="904973" cy="4619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490208" y="3251404"/>
            <a:ext cx="1036949" cy="369332"/>
          </a:xfrm>
          <a:prstGeom prst="rect">
            <a:avLst/>
          </a:prstGeom>
          <a:noFill/>
        </p:spPr>
        <p:txBody>
          <a:bodyPr wrap="square" rtlCol="0">
            <a:spAutoFit/>
          </a:bodyPr>
          <a:lstStyle/>
          <a:p>
            <a:r>
              <a:rPr lang="en-GB" b="1" dirty="0"/>
              <a:t>At home</a:t>
            </a:r>
          </a:p>
        </p:txBody>
      </p:sp>
      <p:sp>
        <p:nvSpPr>
          <p:cNvPr id="13" name="Left Arrow 12"/>
          <p:cNvSpPr/>
          <p:nvPr/>
        </p:nvSpPr>
        <p:spPr>
          <a:xfrm rot="10800000">
            <a:off x="5778654" y="4966959"/>
            <a:ext cx="904973" cy="4619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676026" y="5013250"/>
            <a:ext cx="1036949" cy="369332"/>
          </a:xfrm>
          <a:prstGeom prst="rect">
            <a:avLst/>
          </a:prstGeom>
          <a:noFill/>
        </p:spPr>
        <p:txBody>
          <a:bodyPr wrap="square" rtlCol="0">
            <a:spAutoFit/>
          </a:bodyPr>
          <a:lstStyle/>
          <a:p>
            <a:pPr algn="ctr"/>
            <a:r>
              <a:rPr lang="en-GB" b="1" dirty="0"/>
              <a:t>In class</a:t>
            </a:r>
          </a:p>
        </p:txBody>
      </p:sp>
      <p:sp>
        <p:nvSpPr>
          <p:cNvPr id="17" name="Curved Down Arrow 16"/>
          <p:cNvSpPr/>
          <p:nvPr/>
        </p:nvSpPr>
        <p:spPr>
          <a:xfrm rot="10800000">
            <a:off x="2800258" y="5178270"/>
            <a:ext cx="4788484" cy="1475481"/>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4887" y="3379978"/>
            <a:ext cx="4250795" cy="2833863"/>
          </a:xfrm>
          <a:prstGeom prst="rect">
            <a:avLst/>
          </a:prstGeom>
        </p:spPr>
      </p:pic>
    </p:spTree>
    <p:extLst>
      <p:ext uri="{BB962C8B-B14F-4D97-AF65-F5344CB8AC3E}">
        <p14:creationId xmlns:p14="http://schemas.microsoft.com/office/powerpoint/2010/main" val="145283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animBg="1"/>
      <p:bldP spid="14" grpId="0"/>
      <p:bldP spid="15" grpId="0"/>
      <p:bldP spid="4" grpId="0" animBg="1"/>
      <p:bldP spid="5" grpId="0"/>
      <p:bldP spid="13" grpId="0" animBg="1"/>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ACTIVITY: Synchronous / asynchronous learning</a:t>
            </a:r>
            <a:endParaRPr lang="en-GB" dirty="0"/>
          </a:p>
        </p:txBody>
      </p:sp>
      <p:sp>
        <p:nvSpPr>
          <p:cNvPr id="3" name="Content Placeholder 2"/>
          <p:cNvSpPr>
            <a:spLocks noGrp="1"/>
          </p:cNvSpPr>
          <p:nvPr>
            <p:ph idx="1"/>
          </p:nvPr>
        </p:nvSpPr>
        <p:spPr>
          <a:xfrm>
            <a:off x="450924" y="1843965"/>
            <a:ext cx="6412454" cy="4058808"/>
          </a:xfrm>
        </p:spPr>
        <p:txBody>
          <a:bodyPr>
            <a:normAutofit lnSpcReduction="10000"/>
          </a:bodyPr>
          <a:lstStyle/>
          <a:p>
            <a:r>
              <a:rPr lang="en-GB" dirty="0"/>
              <a:t>Think about the balance of synchronous / asynchronous learning and how you will make the most of these types of activities on your programme</a:t>
            </a:r>
          </a:p>
          <a:p>
            <a:r>
              <a:rPr lang="en-GB" dirty="0"/>
              <a:t>Post in chat some ideas as to </a:t>
            </a:r>
            <a:r>
              <a:rPr lang="en-GB" b="1" dirty="0"/>
              <a:t>how you can assess student progress with asynchronous study</a:t>
            </a:r>
            <a:r>
              <a:rPr lang="en-GB" dirty="0"/>
              <a:t> (e.g. how will you know that your students will complete the work you have set them to do at home?)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123" y="1825624"/>
            <a:ext cx="5088870" cy="3606987"/>
          </a:xfrm>
          <a:prstGeom prst="rect">
            <a:avLst/>
          </a:prstGeom>
        </p:spPr>
      </p:pic>
    </p:spTree>
    <p:extLst>
      <p:ext uri="{BB962C8B-B14F-4D97-AF65-F5344CB8AC3E}">
        <p14:creationId xmlns:p14="http://schemas.microsoft.com/office/powerpoint/2010/main" val="280895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Learning communities in remote settings</a:t>
            </a:r>
            <a:endParaRPr lang="en-GB" dirty="0"/>
          </a:p>
        </p:txBody>
      </p:sp>
      <p:sp>
        <p:nvSpPr>
          <p:cNvPr id="3" name="Content Placeholder 2"/>
          <p:cNvSpPr>
            <a:spLocks noGrp="1"/>
          </p:cNvSpPr>
          <p:nvPr>
            <p:ph idx="1"/>
          </p:nvPr>
        </p:nvSpPr>
        <p:spPr>
          <a:xfrm>
            <a:off x="122548" y="1690688"/>
            <a:ext cx="11962615" cy="2523093"/>
          </a:xfrm>
        </p:spPr>
        <p:txBody>
          <a:bodyPr>
            <a:normAutofit fontScale="85000" lnSpcReduction="20000"/>
          </a:bodyPr>
          <a:lstStyle/>
          <a:p>
            <a:pPr marL="514350" indent="-514350">
              <a:buFont typeface="+mj-lt"/>
              <a:buAutoNum type="arabicPeriod"/>
            </a:pPr>
            <a:r>
              <a:rPr lang="en-GB" dirty="0"/>
              <a:t>When teaching online, welcome your students personally and help to feel a sense of belonging</a:t>
            </a:r>
          </a:p>
          <a:p>
            <a:pPr marL="514350" indent="-514350">
              <a:buFont typeface="+mj-lt"/>
              <a:buAutoNum type="arabicPeriod"/>
            </a:pPr>
            <a:r>
              <a:rPr lang="en-GB" dirty="0"/>
              <a:t>Have clear ground rules, use ice-breakers and fun starters</a:t>
            </a:r>
          </a:p>
          <a:p>
            <a:pPr marL="514350" indent="-514350">
              <a:buFont typeface="+mj-lt"/>
              <a:buAutoNum type="arabicPeriod"/>
            </a:pPr>
            <a:r>
              <a:rPr lang="en-GB" dirty="0"/>
              <a:t>Be encouraging (think of different ways to do this)</a:t>
            </a:r>
          </a:p>
          <a:p>
            <a:pPr marL="514350" indent="-514350">
              <a:buFont typeface="+mj-lt"/>
              <a:buAutoNum type="arabicPeriod"/>
            </a:pPr>
            <a:r>
              <a:rPr lang="en-GB" dirty="0"/>
              <a:t>Leverage technology to help students communicate (keep tasks collaborative)</a:t>
            </a:r>
          </a:p>
          <a:p>
            <a:pPr marL="514350" indent="-514350">
              <a:buFont typeface="+mj-lt"/>
              <a:buAutoNum type="arabicPeriod"/>
            </a:pPr>
            <a:r>
              <a:rPr lang="en-GB" dirty="0"/>
              <a:t>Keep live sessions interactive</a:t>
            </a:r>
          </a:p>
          <a:p>
            <a:pPr marL="514350" indent="-514350">
              <a:buFont typeface="+mj-lt"/>
              <a:buAutoNum type="arabicPeriod"/>
            </a:pPr>
            <a:r>
              <a:rPr lang="en-GB" dirty="0"/>
              <a:t>Over-communicate with your students when you’re not with them</a:t>
            </a:r>
          </a:p>
          <a:p>
            <a:pPr marL="514350" indent="-514350">
              <a:buFont typeface="+mj-lt"/>
              <a:buAutoNum type="arabicPeriod"/>
            </a:pPr>
            <a:endParaRPr lang="en-GB" dirty="0"/>
          </a:p>
          <a:p>
            <a:endParaRPr lang="en-GB" dirty="0"/>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660" y="4539219"/>
            <a:ext cx="9667875" cy="2000250"/>
          </a:xfrm>
          <a:prstGeom prst="rect">
            <a:avLst/>
          </a:prstGeom>
        </p:spPr>
      </p:pic>
    </p:spTree>
    <p:extLst>
      <p:ext uri="{BB962C8B-B14F-4D97-AF65-F5344CB8AC3E}">
        <p14:creationId xmlns:p14="http://schemas.microsoft.com/office/powerpoint/2010/main" val="6457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ACTIVITY (Conclusion)</a:t>
            </a:r>
            <a:endParaRPr lang="en-GB" dirty="0"/>
          </a:p>
        </p:txBody>
      </p:sp>
      <p:sp>
        <p:nvSpPr>
          <p:cNvPr id="3" name="Content Placeholder 2"/>
          <p:cNvSpPr>
            <a:spLocks noGrp="1"/>
          </p:cNvSpPr>
          <p:nvPr>
            <p:ph idx="1"/>
          </p:nvPr>
        </p:nvSpPr>
        <p:spPr>
          <a:xfrm>
            <a:off x="124228" y="1739612"/>
            <a:ext cx="5476472" cy="4014066"/>
          </a:xfrm>
          <a:ln w="38100">
            <a:solidFill>
              <a:schemeClr val="tx2"/>
            </a:solidFill>
          </a:ln>
        </p:spPr>
        <p:txBody>
          <a:bodyPr>
            <a:normAutofit/>
          </a:bodyPr>
          <a:lstStyle/>
          <a:p>
            <a:r>
              <a:rPr lang="en-GB" sz="2400" dirty="0"/>
              <a:t>Evaluate the idea of ‘curriculum’ and identify the key components of a well-planned blended learning programme</a:t>
            </a:r>
          </a:p>
          <a:p>
            <a:r>
              <a:rPr lang="en-GB" sz="2400" dirty="0"/>
              <a:t>Formulate strategies and activities that will develop your students’ study skills and promote independent learning</a:t>
            </a:r>
          </a:p>
          <a:p>
            <a:r>
              <a:rPr lang="en-GB" sz="2400" dirty="0"/>
              <a:t>Share ideas as to how we can remove the ‘remote’ from remote learning, so that our students know that they are still part of a strong and supportive community when working online</a:t>
            </a:r>
          </a:p>
        </p:txBody>
      </p:sp>
      <p:sp>
        <p:nvSpPr>
          <p:cNvPr id="4" name="TextBox 3"/>
          <p:cNvSpPr txBox="1"/>
          <p:nvPr/>
        </p:nvSpPr>
        <p:spPr>
          <a:xfrm>
            <a:off x="5881255" y="1690688"/>
            <a:ext cx="5590309" cy="4154984"/>
          </a:xfrm>
          <a:prstGeom prst="rect">
            <a:avLst/>
          </a:prstGeom>
          <a:noFill/>
        </p:spPr>
        <p:txBody>
          <a:bodyPr wrap="square" rtlCol="0">
            <a:spAutoFit/>
          </a:bodyPr>
          <a:lstStyle/>
          <a:p>
            <a:pPr marL="457200" indent="-457200">
              <a:buFont typeface="+mj-lt"/>
              <a:buAutoNum type="arabicPeriod"/>
            </a:pPr>
            <a:r>
              <a:rPr lang="en-GB" sz="2400" b="1" dirty="0">
                <a:solidFill>
                  <a:srgbClr val="002060"/>
                </a:solidFill>
              </a:rPr>
              <a:t>What is the standout learning point for you personally?</a:t>
            </a:r>
          </a:p>
          <a:p>
            <a:pPr marL="457200" indent="-457200">
              <a:buFont typeface="+mj-lt"/>
              <a:buAutoNum type="arabicPeriod"/>
            </a:pPr>
            <a:endParaRPr lang="en-GB" sz="2400" b="1" dirty="0">
              <a:solidFill>
                <a:srgbClr val="002060"/>
              </a:solidFill>
            </a:endParaRPr>
          </a:p>
          <a:p>
            <a:pPr marL="457200" indent="-457200">
              <a:buFont typeface="+mj-lt"/>
              <a:buAutoNum type="arabicPeriod"/>
            </a:pPr>
            <a:r>
              <a:rPr lang="en-GB" sz="2400" b="1" dirty="0">
                <a:solidFill>
                  <a:srgbClr val="002060"/>
                </a:solidFill>
              </a:rPr>
              <a:t>What will you change about your practice to improve your (or your students’) approach to blended learning</a:t>
            </a:r>
          </a:p>
          <a:p>
            <a:pPr marL="457200" indent="-457200">
              <a:buFont typeface="+mj-lt"/>
              <a:buAutoNum type="arabicPeriod"/>
            </a:pPr>
            <a:endParaRPr lang="en-GB" sz="2400" b="1" dirty="0">
              <a:solidFill>
                <a:srgbClr val="002060"/>
              </a:solidFill>
            </a:endParaRPr>
          </a:p>
          <a:p>
            <a:pPr marL="457200" indent="-457200">
              <a:buFont typeface="+mj-lt"/>
              <a:buAutoNum type="arabicPeriod"/>
            </a:pPr>
            <a:r>
              <a:rPr lang="en-GB" sz="2400" b="1" dirty="0">
                <a:solidFill>
                  <a:srgbClr val="002060"/>
                </a:solidFill>
              </a:rPr>
              <a:t>What will you do in the next week to make sure your students feel part of your learning community?</a:t>
            </a:r>
          </a:p>
        </p:txBody>
      </p:sp>
    </p:spTree>
    <p:extLst>
      <p:ext uri="{BB962C8B-B14F-4D97-AF65-F5344CB8AC3E}">
        <p14:creationId xmlns:p14="http://schemas.microsoft.com/office/powerpoint/2010/main" val="291722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next?</a:t>
            </a:r>
            <a:endParaRPr lang="en-GB" dirty="0"/>
          </a:p>
        </p:txBody>
      </p:sp>
      <p:sp>
        <p:nvSpPr>
          <p:cNvPr id="3" name="Content Placeholder 2"/>
          <p:cNvSpPr>
            <a:spLocks noGrp="1"/>
          </p:cNvSpPr>
          <p:nvPr>
            <p:ph idx="1"/>
          </p:nvPr>
        </p:nvSpPr>
        <p:spPr/>
        <p:txBody>
          <a:bodyPr/>
          <a:lstStyle/>
          <a:p>
            <a:r>
              <a:rPr lang="en-GB" dirty="0"/>
              <a:t>All session resources will be available in the Teams files folder</a:t>
            </a:r>
          </a:p>
          <a:p>
            <a:r>
              <a:rPr lang="en-GB" dirty="0"/>
              <a:t>You will be sent a follow-up email with some further reading and a link a an evaluation form – we would appreciate your feedback please!</a:t>
            </a:r>
          </a:p>
          <a:p>
            <a:r>
              <a:rPr lang="en-GB" dirty="0"/>
              <a:t>See you next time and thank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385" y="3512251"/>
            <a:ext cx="5297864" cy="2985222"/>
          </a:xfrm>
          <a:prstGeom prst="rect">
            <a:avLst/>
          </a:prstGeom>
        </p:spPr>
      </p:pic>
    </p:spTree>
    <p:extLst>
      <p:ext uri="{BB962C8B-B14F-4D97-AF65-F5344CB8AC3E}">
        <p14:creationId xmlns:p14="http://schemas.microsoft.com/office/powerpoint/2010/main" val="278719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t>CPD topics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9480723"/>
              </p:ext>
            </p:extLst>
          </p:nvPr>
        </p:nvGraphicFramePr>
        <p:xfrm>
          <a:off x="1330960" y="1690688"/>
          <a:ext cx="9204959" cy="3759202"/>
        </p:xfrm>
        <a:graphic>
          <a:graphicData uri="http://schemas.openxmlformats.org/drawingml/2006/table">
            <a:tbl>
              <a:tblPr firstRow="1" firstCol="1" bandRow="1"/>
              <a:tblGrid>
                <a:gridCol w="1137440">
                  <a:extLst>
                    <a:ext uri="{9D8B030D-6E8A-4147-A177-3AD203B41FA5}">
                      <a16:colId xmlns:a16="http://schemas.microsoft.com/office/drawing/2014/main" val="697240377"/>
                    </a:ext>
                  </a:extLst>
                </a:gridCol>
                <a:gridCol w="6925098">
                  <a:extLst>
                    <a:ext uri="{9D8B030D-6E8A-4147-A177-3AD203B41FA5}">
                      <a16:colId xmlns:a16="http://schemas.microsoft.com/office/drawing/2014/main" val="2009930606"/>
                    </a:ext>
                  </a:extLst>
                </a:gridCol>
                <a:gridCol w="1142421">
                  <a:extLst>
                    <a:ext uri="{9D8B030D-6E8A-4147-A177-3AD203B41FA5}">
                      <a16:colId xmlns:a16="http://schemas.microsoft.com/office/drawing/2014/main" val="4185999015"/>
                    </a:ext>
                  </a:extLst>
                </a:gridCol>
              </a:tblGrid>
              <a:tr h="626534">
                <a:tc>
                  <a:txBody>
                    <a:bodyPr/>
                    <a:lstStyle/>
                    <a:p>
                      <a:pPr algn="ctr">
                        <a:spcAft>
                          <a:spcPts val="0"/>
                        </a:spcAft>
                      </a:pPr>
                      <a:r>
                        <a:rPr lang="en-GB" sz="1200" b="1" dirty="0">
                          <a:effectLst/>
                          <a:latin typeface="Arial" panose="020B0604020202020204" pitchFamily="34" charset="0"/>
                          <a:ea typeface="Arial" panose="020B0604020202020204" pitchFamily="34" charset="0"/>
                          <a:cs typeface="Times New Roman" panose="02020603050405020304" pitchFamily="18" charset="0"/>
                        </a:rPr>
                        <a:t>No / Date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2800" b="1" dirty="0">
                          <a:effectLst/>
                          <a:latin typeface="Arial" panose="020B0604020202020204" pitchFamily="34" charset="0"/>
                          <a:ea typeface="Arial" panose="020B0604020202020204" pitchFamily="34" charset="0"/>
                          <a:cs typeface="Times New Roman" panose="02020603050405020304" pitchFamily="18" charset="0"/>
                        </a:rPr>
                        <a:t>Workshop Title</a:t>
                      </a:r>
                      <a:endParaRPr lang="en-GB"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dirty="0">
                          <a:effectLst/>
                          <a:latin typeface="Arial" panose="020B0604020202020204" pitchFamily="34" charset="0"/>
                          <a:ea typeface="Arial" panose="020B0604020202020204" pitchFamily="34" charset="0"/>
                          <a:cs typeface="Times New Roman" panose="02020603050405020304" pitchFamily="18" charset="0"/>
                        </a:rPr>
                        <a:t>Mode of delivery</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634760"/>
                  </a:ext>
                </a:extLst>
              </a:tr>
              <a:tr h="939801">
                <a:tc>
                  <a:txBody>
                    <a:bodyPr/>
                    <a:lstStyle/>
                    <a:p>
                      <a:pPr algn="l">
                        <a:spcAft>
                          <a:spcPts val="0"/>
                        </a:spcAft>
                      </a:pPr>
                      <a:r>
                        <a:rPr lang="en-GB" sz="1800" b="1" dirty="0">
                          <a:effectLst/>
                          <a:latin typeface="Arial" panose="020B0604020202020204" pitchFamily="34" charset="0"/>
                          <a:ea typeface="Arial" panose="020B0604020202020204" pitchFamily="34" charset="0"/>
                          <a:cs typeface="Times New Roman" panose="02020603050405020304" pitchFamily="18" charset="0"/>
                        </a:rPr>
                        <a:t>CPD 1</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algn="l">
                        <a:spcAft>
                          <a:spcPts val="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W/C 28</a:t>
                      </a:r>
                      <a:r>
                        <a:rPr lang="en-GB" sz="1800" baseline="30000" dirty="0">
                          <a:effectLst/>
                          <a:latin typeface="Arial" panose="020B0604020202020204" pitchFamily="34" charset="0"/>
                          <a:ea typeface="Arial" panose="020B0604020202020204" pitchFamily="34" charset="0"/>
                          <a:cs typeface="Times New Roman" panose="02020603050405020304" pitchFamily="18" charset="0"/>
                        </a:rPr>
                        <a:t>th</a:t>
                      </a:r>
                      <a:r>
                        <a:rPr lang="en-GB" sz="1800" dirty="0">
                          <a:effectLst/>
                          <a:latin typeface="Arial" panose="020B0604020202020204" pitchFamily="34" charset="0"/>
                          <a:ea typeface="Arial" panose="020B0604020202020204" pitchFamily="34" charset="0"/>
                          <a:cs typeface="Times New Roman" panose="02020603050405020304" pitchFamily="18" charset="0"/>
                        </a:rPr>
                        <a:t>  Sept</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800" b="1" dirty="0">
                          <a:effectLst/>
                          <a:latin typeface="Arial" panose="020B0604020202020204" pitchFamily="34" charset="0"/>
                          <a:ea typeface="Arial" panose="020B0604020202020204" pitchFamily="34" charset="0"/>
                          <a:cs typeface="Times New Roman" panose="02020603050405020304" pitchFamily="18" charset="0"/>
                        </a:rPr>
                        <a:t>The fundamentals of a blended learning curriculum</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algn="l">
                        <a:spcAft>
                          <a:spcPts val="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The key pedagogies, strategies and tools for teachers in the context of a blended approach to TLA</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3">
                  <a:txBody>
                    <a:bodyPr/>
                    <a:lstStyle/>
                    <a:p>
                      <a:pPr algn="l">
                        <a:spcAft>
                          <a:spcPts val="0"/>
                        </a:spcAft>
                      </a:pPr>
                      <a:r>
                        <a:rPr lang="en-GB" sz="1200" b="1"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n-GB" sz="1200" b="1"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n-GB" sz="1200" b="1" dirty="0">
                          <a:effectLst/>
                          <a:latin typeface="Arial" panose="020B0604020202020204" pitchFamily="34" charset="0"/>
                          <a:ea typeface="Arial" panose="020B0604020202020204" pitchFamily="34" charset="0"/>
                          <a:cs typeface="Times New Roman" panose="02020603050405020304" pitchFamily="18" charset="0"/>
                        </a:rPr>
                        <a:t>On-line (Microsoft Teams)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8424697"/>
                  </a:ext>
                </a:extLst>
              </a:tr>
              <a:tr h="939801">
                <a:tc>
                  <a:txBody>
                    <a:bodyPr/>
                    <a:lstStyle/>
                    <a:p>
                      <a:pPr algn="l">
                        <a:spcAft>
                          <a:spcPts val="0"/>
                        </a:spcAft>
                      </a:pPr>
                      <a:r>
                        <a:rPr lang="en-GB" sz="1800" b="1">
                          <a:effectLst/>
                          <a:latin typeface="Arial" panose="020B0604020202020204" pitchFamily="34" charset="0"/>
                          <a:ea typeface="Arial" panose="020B0604020202020204" pitchFamily="34" charset="0"/>
                          <a:cs typeface="Times New Roman" panose="02020603050405020304" pitchFamily="18" charset="0"/>
                        </a:rPr>
                        <a:t>CPD 2</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algn="l">
                        <a:spcAft>
                          <a:spcPts val="0"/>
                        </a:spcAft>
                      </a:pPr>
                      <a:r>
                        <a:rPr lang="en-GB" sz="1800">
                          <a:effectLst/>
                          <a:latin typeface="Arial" panose="020B0604020202020204" pitchFamily="34" charset="0"/>
                          <a:ea typeface="Arial" panose="020B0604020202020204" pitchFamily="34" charset="0"/>
                          <a:cs typeface="Times New Roman" panose="02020603050405020304" pitchFamily="18" charset="0"/>
                        </a:rPr>
                        <a:t>W/C 16</a:t>
                      </a:r>
                      <a:r>
                        <a:rPr lang="en-GB" sz="1800" baseline="30000">
                          <a:effectLst/>
                          <a:latin typeface="Arial" panose="020B0604020202020204" pitchFamily="34" charset="0"/>
                          <a:ea typeface="Arial" panose="020B0604020202020204" pitchFamily="34" charset="0"/>
                          <a:cs typeface="Times New Roman" panose="02020603050405020304" pitchFamily="18" charset="0"/>
                        </a:rPr>
                        <a:t>th</a:t>
                      </a:r>
                      <a:r>
                        <a:rPr lang="en-GB" sz="1800">
                          <a:effectLst/>
                          <a:latin typeface="Arial" panose="020B0604020202020204" pitchFamily="34" charset="0"/>
                          <a:ea typeface="Arial" panose="020B0604020202020204" pitchFamily="34" charset="0"/>
                          <a:cs typeface="Times New Roman" panose="02020603050405020304" pitchFamily="18" charset="0"/>
                        </a:rPr>
                        <a:t> Nov</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800" b="1" dirty="0">
                          <a:effectLst/>
                          <a:latin typeface="Arial" panose="020B0604020202020204" pitchFamily="34" charset="0"/>
                          <a:ea typeface="Arial" panose="020B0604020202020204" pitchFamily="34" charset="0"/>
                          <a:cs typeface="Times New Roman" panose="02020603050405020304" pitchFamily="18" charset="0"/>
                        </a:rPr>
                        <a:t>Metacognition (learning to learn) and knowledge retention</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algn="l">
                        <a:spcAft>
                          <a:spcPts val="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How to help students become more effective at learning and how to use strategies for long-term knowledge retention and retrieval</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4204810687"/>
                  </a:ext>
                </a:extLst>
              </a:tr>
              <a:tr h="1253066">
                <a:tc>
                  <a:txBody>
                    <a:bodyPr/>
                    <a:lstStyle/>
                    <a:p>
                      <a:pPr algn="l">
                        <a:spcAft>
                          <a:spcPts val="0"/>
                        </a:spcAft>
                      </a:pPr>
                      <a:r>
                        <a:rPr lang="en-GB" sz="1800" b="1">
                          <a:effectLst/>
                          <a:latin typeface="Arial" panose="020B0604020202020204" pitchFamily="34" charset="0"/>
                          <a:ea typeface="Arial" panose="020B0604020202020204" pitchFamily="34" charset="0"/>
                          <a:cs typeface="Times New Roman" panose="02020603050405020304" pitchFamily="18" charset="0"/>
                        </a:rPr>
                        <a:t>CPD 3</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algn="l">
                        <a:spcAft>
                          <a:spcPts val="0"/>
                        </a:spcAft>
                      </a:pPr>
                      <a:r>
                        <a:rPr lang="en-GB" sz="1800">
                          <a:effectLst/>
                          <a:latin typeface="Arial" panose="020B0604020202020204" pitchFamily="34" charset="0"/>
                          <a:ea typeface="Arial" panose="020B0604020202020204" pitchFamily="34" charset="0"/>
                          <a:cs typeface="Times New Roman" panose="02020603050405020304" pitchFamily="18" charset="0"/>
                        </a:rPr>
                        <a:t>W/C 11</a:t>
                      </a:r>
                      <a:r>
                        <a:rPr lang="en-GB" sz="1800" baseline="30000">
                          <a:effectLst/>
                          <a:latin typeface="Arial" panose="020B0604020202020204" pitchFamily="34" charset="0"/>
                          <a:ea typeface="Arial" panose="020B0604020202020204" pitchFamily="34" charset="0"/>
                          <a:cs typeface="Times New Roman" panose="02020603050405020304" pitchFamily="18" charset="0"/>
                        </a:rPr>
                        <a:t>th</a:t>
                      </a:r>
                      <a:r>
                        <a:rPr lang="en-GB" sz="1800">
                          <a:effectLst/>
                          <a:latin typeface="Arial" panose="020B0604020202020204" pitchFamily="34" charset="0"/>
                          <a:ea typeface="Arial" panose="020B0604020202020204" pitchFamily="34" charset="0"/>
                          <a:cs typeface="Times New Roman" panose="02020603050405020304" pitchFamily="18" charset="0"/>
                        </a:rPr>
                        <a:t> Jan</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800" b="1" dirty="0">
                          <a:effectLst/>
                          <a:latin typeface="Arial" panose="020B0604020202020204" pitchFamily="34" charset="0"/>
                          <a:ea typeface="Arial" panose="020B0604020202020204" pitchFamily="34" charset="0"/>
                          <a:cs typeface="Times New Roman" panose="02020603050405020304" pitchFamily="18" charset="0"/>
                        </a:rPr>
                        <a:t>Adaptive teaching / personalisation</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algn="l">
                        <a:spcAft>
                          <a:spcPts val="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Exploring what personalised learning looks like in practice and its importance in engaging and challenging all students to become resilient, independent thinkers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3658559060"/>
                  </a:ext>
                </a:extLst>
              </a:tr>
            </a:tbl>
          </a:graphicData>
        </a:graphic>
      </p:graphicFrame>
    </p:spTree>
    <p:extLst>
      <p:ext uri="{BB962C8B-B14F-4D97-AF65-F5344CB8AC3E}">
        <p14:creationId xmlns:p14="http://schemas.microsoft.com/office/powerpoint/2010/main" val="257147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Intended outcomes</a:t>
            </a:r>
            <a:endParaRPr lang="en-GB" dirty="0"/>
          </a:p>
        </p:txBody>
      </p:sp>
      <p:sp>
        <p:nvSpPr>
          <p:cNvPr id="3" name="Content Placeholder 2"/>
          <p:cNvSpPr>
            <a:spLocks noGrp="1"/>
          </p:cNvSpPr>
          <p:nvPr>
            <p:ph idx="1"/>
          </p:nvPr>
        </p:nvSpPr>
        <p:spPr/>
        <p:txBody>
          <a:bodyPr/>
          <a:lstStyle/>
          <a:p>
            <a:r>
              <a:rPr lang="en-GB" dirty="0"/>
              <a:t>Evaluate the idea of ‘curriculum’ and identify the key components of a well-planned blended learning programme</a:t>
            </a:r>
          </a:p>
          <a:p>
            <a:r>
              <a:rPr lang="en-GB" dirty="0"/>
              <a:t>Formulate strategies and activities that will develop your students’ study skills and promote independent learning</a:t>
            </a:r>
          </a:p>
          <a:p>
            <a:r>
              <a:rPr lang="en-GB" dirty="0"/>
              <a:t>Share ideas as to how we can remove the ‘remote’ from remote learning, so that our students know that they are still part of a strong and supportive community when working online.</a:t>
            </a:r>
          </a:p>
          <a:p>
            <a:endParaRPr lang="en-GB" dirty="0"/>
          </a:p>
        </p:txBody>
      </p:sp>
    </p:spTree>
    <p:extLst>
      <p:ext uri="{BB962C8B-B14F-4D97-AF65-F5344CB8AC3E}">
        <p14:creationId xmlns:p14="http://schemas.microsoft.com/office/powerpoint/2010/main" val="262315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EIF: Curriculum</a:t>
            </a:r>
            <a:endParaRPr lang="en-GB" dirty="0"/>
          </a:p>
        </p:txBody>
      </p:sp>
      <p:sp>
        <p:nvSpPr>
          <p:cNvPr id="3" name="Content Placeholder 2"/>
          <p:cNvSpPr>
            <a:spLocks noGrp="1"/>
          </p:cNvSpPr>
          <p:nvPr>
            <p:ph idx="1"/>
          </p:nvPr>
        </p:nvSpPr>
        <p:spPr/>
        <p:txBody>
          <a:bodyPr/>
          <a:lstStyle/>
          <a:p>
            <a:r>
              <a:rPr lang="en-GB" dirty="0"/>
              <a:t>Sequencing - mapping out the learning journey</a:t>
            </a:r>
          </a:p>
          <a:p>
            <a:endParaRPr lang="en-GB" dirty="0"/>
          </a:p>
          <a:p>
            <a:r>
              <a:rPr lang="en-GB" dirty="0"/>
              <a:t>The importance of knowledge</a:t>
            </a:r>
          </a:p>
          <a:p>
            <a:endParaRPr lang="en-GB" dirty="0"/>
          </a:p>
          <a:p>
            <a:r>
              <a:rPr lang="en-GB" dirty="0"/>
              <a:t>Retention of knowledge, recall and schema (memory)</a:t>
            </a:r>
          </a:p>
          <a:p>
            <a:endParaRPr lang="en-GB" dirty="0"/>
          </a:p>
          <a:p>
            <a:endParaRPr lang="en-GB" dirty="0"/>
          </a:p>
        </p:txBody>
      </p:sp>
      <p:pic>
        <p:nvPicPr>
          <p:cNvPr id="1028" name="Picture 4" descr="Ofs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8586" y="4847125"/>
            <a:ext cx="2360629" cy="157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50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Curriculum: Sequencing</a:t>
            </a:r>
            <a:endParaRPr lang="en-GB" dirty="0"/>
          </a:p>
        </p:txBody>
      </p:sp>
      <p:sp>
        <p:nvSpPr>
          <p:cNvPr id="3" name="Content Placeholder 2"/>
          <p:cNvSpPr>
            <a:spLocks noGrp="1"/>
          </p:cNvSpPr>
          <p:nvPr>
            <p:ph idx="1"/>
          </p:nvPr>
        </p:nvSpPr>
        <p:spPr>
          <a:xfrm>
            <a:off x="1234440" y="4589145"/>
            <a:ext cx="10515600" cy="4351338"/>
          </a:xfrm>
        </p:spPr>
        <p:txBody>
          <a:bodyPr/>
          <a:lstStyle/>
          <a:p>
            <a:pPr marL="0" indent="0">
              <a:buNone/>
            </a:pPr>
            <a:endParaRPr lang="en-GB" dirty="0"/>
          </a:p>
          <a:p>
            <a:endParaRPr lang="en-GB" dirty="0"/>
          </a:p>
        </p:txBody>
      </p:sp>
      <p:pic>
        <p:nvPicPr>
          <p:cNvPr id="2050" name="Picture 2" descr="upload.wikimedia.org/wikipedia/en/5/5f/Tomand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5" y="1568132"/>
            <a:ext cx="333375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st Game of Thrones episodes: the greatest GoT of all ti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4400" y="1499553"/>
            <a:ext cx="4846320" cy="27260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1815" y="4297680"/>
            <a:ext cx="3333750" cy="1200329"/>
          </a:xfrm>
          <a:prstGeom prst="rect">
            <a:avLst/>
          </a:prstGeom>
          <a:noFill/>
        </p:spPr>
        <p:txBody>
          <a:bodyPr wrap="square" rtlCol="0">
            <a:spAutoFit/>
          </a:bodyPr>
          <a:lstStyle/>
          <a:p>
            <a:r>
              <a:rPr lang="en-GB" dirty="0"/>
              <a:t>Each episode does not build on what has come before it.  Having a depth of prior knowledge is not necessary.</a:t>
            </a:r>
          </a:p>
        </p:txBody>
      </p:sp>
      <p:sp>
        <p:nvSpPr>
          <p:cNvPr id="7" name="TextBox 6"/>
          <p:cNvSpPr txBox="1"/>
          <p:nvPr/>
        </p:nvSpPr>
        <p:spPr>
          <a:xfrm>
            <a:off x="5994400" y="4297680"/>
            <a:ext cx="5359399" cy="1477328"/>
          </a:xfrm>
          <a:prstGeom prst="rect">
            <a:avLst/>
          </a:prstGeom>
          <a:noFill/>
        </p:spPr>
        <p:txBody>
          <a:bodyPr wrap="square" rtlCol="0">
            <a:spAutoFit/>
          </a:bodyPr>
          <a:lstStyle/>
          <a:p>
            <a:r>
              <a:rPr lang="en-GB" dirty="0"/>
              <a:t>There is a purpose and clear thread which binds the season together.  Sub-plots tie the season together.  Each episode has a plot that is resolved (so there is still a short-term purpose), but each episode deepens our understanding until the plot of the season is resolved!</a:t>
            </a:r>
          </a:p>
        </p:txBody>
      </p:sp>
      <p:sp>
        <p:nvSpPr>
          <p:cNvPr id="5" name="TextBox 4"/>
          <p:cNvSpPr txBox="1"/>
          <p:nvPr/>
        </p:nvSpPr>
        <p:spPr>
          <a:xfrm>
            <a:off x="838200" y="6013946"/>
            <a:ext cx="10119360" cy="523220"/>
          </a:xfrm>
          <a:prstGeom prst="rect">
            <a:avLst/>
          </a:prstGeom>
          <a:solidFill>
            <a:srgbClr val="FFFFFF"/>
          </a:solidFill>
        </p:spPr>
        <p:txBody>
          <a:bodyPr wrap="square" rtlCol="0">
            <a:spAutoFit/>
          </a:bodyPr>
          <a:lstStyle/>
          <a:p>
            <a:pPr algn="ctr"/>
            <a:r>
              <a:rPr lang="en-GB" sz="2800" b="1" dirty="0"/>
              <a:t>Your lessons are ‘episodes’ and your curriculum is the ‘season’</a:t>
            </a:r>
          </a:p>
        </p:txBody>
      </p:sp>
    </p:spTree>
    <p:extLst>
      <p:ext uri="{BB962C8B-B14F-4D97-AF65-F5344CB8AC3E}">
        <p14:creationId xmlns:p14="http://schemas.microsoft.com/office/powerpoint/2010/main" val="98783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Knowledge within the curriculum</a:t>
            </a:r>
            <a:endParaRPr lang="en-GB" dirty="0"/>
          </a:p>
        </p:txBody>
      </p:sp>
      <p:sp>
        <p:nvSpPr>
          <p:cNvPr id="3" name="Content Placeholder 2"/>
          <p:cNvSpPr>
            <a:spLocks noGrp="1"/>
          </p:cNvSpPr>
          <p:nvPr>
            <p:ph idx="1"/>
          </p:nvPr>
        </p:nvSpPr>
        <p:spPr>
          <a:xfrm>
            <a:off x="5357308" y="1825625"/>
            <a:ext cx="5996492" cy="4351338"/>
          </a:xfrm>
        </p:spPr>
        <p:txBody>
          <a:bodyPr/>
          <a:lstStyle/>
          <a:p>
            <a:pPr marL="514350" indent="-514350">
              <a:buFont typeface="+mj-lt"/>
              <a:buAutoNum type="arabicPeriod"/>
            </a:pPr>
            <a:r>
              <a:rPr lang="en-GB" dirty="0"/>
              <a:t>The acquisition of knowledge and cultural literacy should be at the heart of the curriculum</a:t>
            </a:r>
          </a:p>
          <a:p>
            <a:pPr marL="514350" indent="-514350">
              <a:buFont typeface="+mj-lt"/>
              <a:buAutoNum type="arabicPeriod"/>
            </a:pPr>
            <a:r>
              <a:rPr lang="en-GB" dirty="0"/>
              <a:t>Knowledge should specified in meticulous detail</a:t>
            </a:r>
          </a:p>
          <a:p>
            <a:pPr marL="514350" indent="-514350">
              <a:buFont typeface="+mj-lt"/>
              <a:buAutoNum type="arabicPeriod"/>
            </a:pPr>
            <a:r>
              <a:rPr lang="en-GB" dirty="0"/>
              <a:t>Knowledge should be carefully sequenced over time</a:t>
            </a:r>
          </a:p>
          <a:p>
            <a:pPr marL="514350" indent="-514350">
              <a:buFont typeface="+mj-lt"/>
              <a:buAutoNum type="arabicPeriod"/>
            </a:pPr>
            <a:r>
              <a:rPr lang="en-GB" dirty="0"/>
              <a:t>Knowledge should be acquired in long-term memory</a:t>
            </a: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09" y="2181561"/>
            <a:ext cx="5021580" cy="3032760"/>
          </a:xfrm>
          <a:prstGeom prst="rect">
            <a:avLst/>
          </a:prstGeom>
        </p:spPr>
      </p:pic>
    </p:spTree>
    <p:extLst>
      <p:ext uri="{BB962C8B-B14F-4D97-AF65-F5344CB8AC3E}">
        <p14:creationId xmlns:p14="http://schemas.microsoft.com/office/powerpoint/2010/main" val="35393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Knowledge retention (memory)</a:t>
            </a:r>
            <a:endParaRPr lang="en-GB" dirty="0"/>
          </a:p>
        </p:txBody>
      </p:sp>
      <p:sp>
        <p:nvSpPr>
          <p:cNvPr id="3" name="Content Placeholder 2"/>
          <p:cNvSpPr>
            <a:spLocks noGrp="1"/>
          </p:cNvSpPr>
          <p:nvPr>
            <p:ph idx="1"/>
          </p:nvPr>
        </p:nvSpPr>
        <p:spPr/>
        <p:txBody>
          <a:bodyPr/>
          <a:lstStyle/>
          <a:p>
            <a:r>
              <a:rPr lang="en-GB" dirty="0"/>
              <a:t>The acquisition of knowledge would be in vain if it was not remembered!</a:t>
            </a:r>
          </a:p>
          <a:p>
            <a:endParaRPr lang="en-GB" dirty="0"/>
          </a:p>
          <a:p>
            <a:pPr marL="0" indent="0" algn="ctr">
              <a:buNone/>
            </a:pPr>
            <a:r>
              <a:rPr lang="en-GB" i="1" dirty="0"/>
              <a:t>“The main purpose of curriculum is to build up the content of long-term memory so that when students are asked to think, they are able to think in more powerful ways because what is in their long-term memories makes their short-term memories more powerful.  That is why curriculum matters”</a:t>
            </a:r>
          </a:p>
          <a:p>
            <a:pPr marL="0" indent="0" algn="r">
              <a:buNone/>
            </a:pPr>
            <a:r>
              <a:rPr lang="en-GB" b="1" dirty="0"/>
              <a:t>Dylan </a:t>
            </a:r>
            <a:r>
              <a:rPr lang="en-GB" b="1" dirty="0" err="1"/>
              <a:t>Wiliam</a:t>
            </a:r>
            <a:r>
              <a:rPr lang="en-GB" b="1" dirty="0"/>
              <a:t>, 2018</a:t>
            </a:r>
          </a:p>
          <a:p>
            <a:endParaRPr lang="en-GB" dirty="0"/>
          </a:p>
        </p:txBody>
      </p:sp>
    </p:spTree>
    <p:extLst>
      <p:ext uri="{BB962C8B-B14F-4D97-AF65-F5344CB8AC3E}">
        <p14:creationId xmlns:p14="http://schemas.microsoft.com/office/powerpoint/2010/main" val="370949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ACTIVITY</a:t>
            </a:r>
            <a:endParaRPr lang="en-GB" dirty="0"/>
          </a:p>
        </p:txBody>
      </p:sp>
      <p:sp>
        <p:nvSpPr>
          <p:cNvPr id="3" name="Content Placeholder 2"/>
          <p:cNvSpPr>
            <a:spLocks noGrp="1"/>
          </p:cNvSpPr>
          <p:nvPr>
            <p:ph idx="1"/>
          </p:nvPr>
        </p:nvSpPr>
        <p:spPr/>
        <p:txBody>
          <a:bodyPr/>
          <a:lstStyle/>
          <a:p>
            <a:r>
              <a:rPr lang="en-GB" dirty="0"/>
              <a:t>Take 2 </a:t>
            </a:r>
            <a:r>
              <a:rPr lang="en-GB" dirty="0" err="1"/>
              <a:t>mins</a:t>
            </a:r>
            <a:r>
              <a:rPr lang="en-GB" dirty="0"/>
              <a:t> to think about the key points made about curriculum and how it applies to your own (blended learning) curriculum</a:t>
            </a:r>
          </a:p>
          <a:p>
            <a:r>
              <a:rPr lang="en-GB" dirty="0"/>
              <a:t>Post in chat an over-riding thought about how this may impact on your delivery of, or approach to blended learning with your students</a:t>
            </a:r>
          </a:p>
          <a:p>
            <a:pPr marL="0" indent="0">
              <a:buNone/>
            </a:pPr>
            <a:endParaRPr lang="en-GB" dirty="0"/>
          </a:p>
          <a:p>
            <a:r>
              <a:rPr lang="en-US" dirty="0"/>
              <a:t> Research into lockdown learning experiences has shown that technology that promotes </a:t>
            </a:r>
            <a:r>
              <a:rPr lang="en-US" b="1" dirty="0"/>
              <a:t>online conversations </a:t>
            </a:r>
            <a:r>
              <a:rPr lang="en-US" dirty="0"/>
              <a:t>or activities that involve </a:t>
            </a:r>
            <a:r>
              <a:rPr lang="en-US" b="1" dirty="0"/>
              <a:t>consolidating previous learning or revising </a:t>
            </a:r>
            <a:r>
              <a:rPr lang="en-US" dirty="0"/>
              <a:t>have higher student engagement levels</a:t>
            </a:r>
            <a:endParaRPr lang="en-GB" dirty="0"/>
          </a:p>
        </p:txBody>
      </p:sp>
    </p:spTree>
    <p:extLst>
      <p:ext uri="{BB962C8B-B14F-4D97-AF65-F5344CB8AC3E}">
        <p14:creationId xmlns:p14="http://schemas.microsoft.com/office/powerpoint/2010/main" val="21822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Blended learning</a:t>
            </a:r>
            <a:endParaRPr lang="en-GB" dirty="0"/>
          </a:p>
        </p:txBody>
      </p:sp>
      <p:sp>
        <p:nvSpPr>
          <p:cNvPr id="5" name="Rectangle 4"/>
          <p:cNvSpPr/>
          <p:nvPr/>
        </p:nvSpPr>
        <p:spPr>
          <a:xfrm>
            <a:off x="389068" y="2011680"/>
            <a:ext cx="11413863" cy="2900025"/>
          </a:xfrm>
          <a:prstGeom prst="rect">
            <a:avLst/>
          </a:prstGeom>
        </p:spPr>
        <p:txBody>
          <a:bodyPr wrap="square">
            <a:spAutoFit/>
          </a:bodyPr>
          <a:lstStyle/>
          <a:p>
            <a:pPr marL="234950" indent="-6350">
              <a:lnSpc>
                <a:spcPct val="109000"/>
              </a:lnSpc>
              <a:spcAft>
                <a:spcPts val="935"/>
              </a:spcAft>
            </a:pPr>
            <a:r>
              <a:rPr lang="en-GB" sz="2400" b="1" i="1" dirty="0">
                <a:solidFill>
                  <a:srgbClr val="000000"/>
                </a:solidFill>
                <a:latin typeface="Verdana" panose="020B0604030504040204" pitchFamily="34" charset="0"/>
                <a:ea typeface="Verdana" panose="020B0604030504040204" pitchFamily="34" charset="0"/>
                <a:cs typeface="Verdana" panose="020B0604030504040204" pitchFamily="34" charset="0"/>
              </a:rPr>
              <a:t>Blended learning</a:t>
            </a:r>
            <a:r>
              <a:rPr lang="en-GB" sz="2400" i="1" dirty="0">
                <a:solidFill>
                  <a:srgbClr val="000000"/>
                </a:solidFill>
                <a:latin typeface="Verdana" panose="020B0604030504040204" pitchFamily="34" charset="0"/>
                <a:ea typeface="Verdana" panose="020B0604030504040204" pitchFamily="34" charset="0"/>
                <a:cs typeface="Verdana" panose="020B0604030504040204" pitchFamily="34" charset="0"/>
              </a:rPr>
              <a:t> is when traditional classroom teaching is combined with online learning. It typically involves a ‘blend’ of face-to-face and digital experiences. Blended learning can encompass teacher-led learning and independent study. </a:t>
            </a:r>
            <a:r>
              <a:rPr lang="en-GB" sz="2400" i="1" dirty="0">
                <a:solidFill>
                  <a:srgbClr val="C00000"/>
                </a:solidFill>
                <a:latin typeface="Verdana" panose="020B0604030504040204" pitchFamily="34" charset="0"/>
                <a:ea typeface="Verdana" panose="020B0604030504040204" pitchFamily="34" charset="0"/>
                <a:cs typeface="Verdana" panose="020B0604030504040204" pitchFamily="34" charset="0"/>
              </a:rPr>
              <a:t>It can be designed to allow the student to have more control over the time, pace and style of their learning.</a:t>
            </a:r>
            <a:endParaRPr lang="en-GB" sz="2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r"/>
            <a:r>
              <a:rPr lang="en-GB" dirty="0">
                <a:solidFill>
                  <a:srgbClr val="000000"/>
                </a:solidFill>
                <a:latin typeface="Verdana" panose="020B0604030504040204" pitchFamily="34" charset="0"/>
                <a:ea typeface="Verdana" panose="020B0604030504040204" pitchFamily="34" charset="0"/>
                <a:cs typeface="Verdana" panose="020B0604030504040204" pitchFamily="34" charset="0"/>
                <a:hlinkClick r:id="rId3"/>
              </a:rPr>
              <a:t>A guide to planning a blended learning curriculum, LTE Group, July 2020</a:t>
            </a:r>
            <a:endParaRPr lang="en-GB" dirty="0"/>
          </a:p>
        </p:txBody>
      </p:sp>
    </p:spTree>
    <p:extLst>
      <p:ext uri="{BB962C8B-B14F-4D97-AF65-F5344CB8AC3E}">
        <p14:creationId xmlns:p14="http://schemas.microsoft.com/office/powerpoint/2010/main" val="2664445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E642A8E78D2B4A81FF462964F96D96" ma:contentTypeVersion="7" ma:contentTypeDescription="Create a new document." ma:contentTypeScope="" ma:versionID="afb0c99a83ef277e5db64316f83f1413">
  <xsd:schema xmlns:xsd="http://www.w3.org/2001/XMLSchema" xmlns:xs="http://www.w3.org/2001/XMLSchema" xmlns:p="http://schemas.microsoft.com/office/2006/metadata/properties" xmlns:ns2="22321896-d354-40da-98ae-64384e0e8fbf" xmlns:ns3="7e4519a4-87f8-44cf-9470-78dac5b61ffd" targetNamespace="http://schemas.microsoft.com/office/2006/metadata/properties" ma:root="true" ma:fieldsID="7c75ff74086620a4f4a9e99594c0a997" ns2:_="" ns3:_="">
    <xsd:import namespace="22321896-d354-40da-98ae-64384e0e8fbf"/>
    <xsd:import namespace="7e4519a4-87f8-44cf-9470-78dac5b61f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21896-d354-40da-98ae-64384e0e8f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4519a4-87f8-44cf-9470-78dac5b61ff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6AED46-A6A5-4D11-B059-135CEBDC874A}"/>
</file>

<file path=customXml/itemProps2.xml><?xml version="1.0" encoding="utf-8"?>
<ds:datastoreItem xmlns:ds="http://schemas.openxmlformats.org/officeDocument/2006/customXml" ds:itemID="{DF24CE79-B20C-43D9-9A11-DDF4B5ECAD7D}"/>
</file>

<file path=customXml/itemProps3.xml><?xml version="1.0" encoding="utf-8"?>
<ds:datastoreItem xmlns:ds="http://schemas.openxmlformats.org/officeDocument/2006/customXml" ds:itemID="{922B2A57-B8D5-4ABA-BD9B-AFDCE81F450C}"/>
</file>

<file path=docProps/app.xml><?xml version="1.0" encoding="utf-8"?>
<Properties xmlns="http://schemas.openxmlformats.org/officeDocument/2006/extended-properties" xmlns:vt="http://schemas.openxmlformats.org/officeDocument/2006/docPropsVTypes">
  <TotalTime>2738</TotalTime>
  <Words>3002</Words>
  <Application>Microsoft Office PowerPoint</Application>
  <PresentationFormat>Widescreen</PresentationFormat>
  <Paragraphs>210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Verdana</vt:lpstr>
      <vt:lpstr>Office Theme</vt:lpstr>
      <vt:lpstr>Student-centred learning in the context of a blended learning curriculum</vt:lpstr>
      <vt:lpstr>CPD topics</vt:lpstr>
      <vt:lpstr>Intended outcomes</vt:lpstr>
      <vt:lpstr>EIF: Curriculum</vt:lpstr>
      <vt:lpstr>Curriculum: Sequencing</vt:lpstr>
      <vt:lpstr>Knowledge within the curriculum</vt:lpstr>
      <vt:lpstr>Knowledge retention (memory)</vt:lpstr>
      <vt:lpstr>ACTIVITY</vt:lpstr>
      <vt:lpstr>Blended learning</vt:lpstr>
      <vt:lpstr>Developing independent study skills</vt:lpstr>
      <vt:lpstr>ACTIVITY – breakout groups</vt:lpstr>
      <vt:lpstr>Plenary</vt:lpstr>
      <vt:lpstr>The role of Flipped Learning</vt:lpstr>
      <vt:lpstr>ACTIVITY: Synchronous / asynchronous learning</vt:lpstr>
      <vt:lpstr>Learning communities in remote settings</vt:lpstr>
      <vt:lpstr>ACTIVITY (Conclusion)</vt:lpstr>
      <vt:lpstr>What next?</vt:lpstr>
    </vt:vector>
  </TitlesOfParts>
  <Company>LTE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Student-centred learning in the context of a blended learning curriculum</dc:title>
  <dc:creator>Nick Mathers</dc:creator>
  <cp:lastModifiedBy>David Byrne</cp:lastModifiedBy>
  <cp:revision>56</cp:revision>
  <cp:lastPrinted>2020-09-24T03:18:29Z</cp:lastPrinted>
  <dcterms:created xsi:type="dcterms:W3CDTF">2020-09-22T05:42:30Z</dcterms:created>
  <dcterms:modified xsi:type="dcterms:W3CDTF">2020-09-24T10:48:42Z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0x010100F4E642A8E78D2B4A81FF462964F96D96</vt:lpwstr>
  </property>
</Properties>
</file>