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77" r:id="rId4"/>
    <p:sldId id="278" r:id="rId5"/>
    <p:sldId id="279" r:id="rId6"/>
    <p:sldId id="275" r:id="rId7"/>
    <p:sldId id="280" r:id="rId8"/>
    <p:sldId id="268" r:id="rId9"/>
    <p:sldId id="281" r:id="rId10"/>
    <p:sldId id="282" r:id="rId11"/>
    <p:sldId id="283" r:id="rId12"/>
    <p:sldId id="284" r:id="rId13"/>
    <p:sldId id="285" r:id="rId14"/>
    <p:sldId id="289" r:id="rId15"/>
    <p:sldId id="286" r:id="rId16"/>
    <p:sldId id="287" r:id="rId17"/>
    <p:sldId id="288" r:id="rId18"/>
    <p:sldId id="290" r:id="rId19"/>
    <p:sldId id="291" r:id="rId20"/>
    <p:sldId id="292" r:id="rId21"/>
    <p:sldId id="299" r:id="rId22"/>
    <p:sldId id="256" r:id="rId23"/>
    <p:sldId id="294" r:id="rId24"/>
    <p:sldId id="295" r:id="rId25"/>
    <p:sldId id="296" r:id="rId26"/>
    <p:sldId id="258" r:id="rId27"/>
    <p:sldId id="297" r:id="rId28"/>
    <p:sldId id="30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p:normalViewPr>
  <p:slideViewPr>
    <p:cSldViewPr snapToGrid="0">
      <p:cViewPr varScale="1">
        <p:scale>
          <a:sx n="72" d="100"/>
          <a:sy n="72" d="100"/>
        </p:scale>
        <p:origin x="57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90916C8-2B32-40CB-A64C-914A5C6B76E5}"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B29A58-8413-494D-813B-BF3F3E5A84AE}" type="slidenum">
              <a:rPr lang="en-GB" smtClean="0"/>
              <a:t>‹#›</a:t>
            </a:fld>
            <a:endParaRPr lang="en-GB"/>
          </a:p>
        </p:txBody>
      </p:sp>
    </p:spTree>
    <p:extLst>
      <p:ext uri="{BB962C8B-B14F-4D97-AF65-F5344CB8AC3E}">
        <p14:creationId xmlns:p14="http://schemas.microsoft.com/office/powerpoint/2010/main" val="3794928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0916C8-2B32-40CB-A64C-914A5C6B76E5}"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B29A58-8413-494D-813B-BF3F3E5A84AE}" type="slidenum">
              <a:rPr lang="en-GB" smtClean="0"/>
              <a:t>‹#›</a:t>
            </a:fld>
            <a:endParaRPr lang="en-GB"/>
          </a:p>
        </p:txBody>
      </p:sp>
    </p:spTree>
    <p:extLst>
      <p:ext uri="{BB962C8B-B14F-4D97-AF65-F5344CB8AC3E}">
        <p14:creationId xmlns:p14="http://schemas.microsoft.com/office/powerpoint/2010/main" val="429271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0916C8-2B32-40CB-A64C-914A5C6B76E5}"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B29A58-8413-494D-813B-BF3F3E5A84AE}" type="slidenum">
              <a:rPr lang="en-GB" smtClean="0"/>
              <a:t>‹#›</a:t>
            </a:fld>
            <a:endParaRPr lang="en-GB"/>
          </a:p>
        </p:txBody>
      </p:sp>
    </p:spTree>
    <p:extLst>
      <p:ext uri="{BB962C8B-B14F-4D97-AF65-F5344CB8AC3E}">
        <p14:creationId xmlns:p14="http://schemas.microsoft.com/office/powerpoint/2010/main" val="2305131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CCA6CD7-45FB-4B24-A26B-67F83973C430}"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D4AE8C-47C7-4B41-9BF0-24E5DE81A291}" type="slidenum">
              <a:rPr lang="en-GB" smtClean="0"/>
              <a:t>‹#›</a:t>
            </a:fld>
            <a:endParaRPr lang="en-GB"/>
          </a:p>
        </p:txBody>
      </p:sp>
    </p:spTree>
    <p:extLst>
      <p:ext uri="{BB962C8B-B14F-4D97-AF65-F5344CB8AC3E}">
        <p14:creationId xmlns:p14="http://schemas.microsoft.com/office/powerpoint/2010/main" val="1089507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CA6CD7-45FB-4B24-A26B-67F83973C430}"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D4AE8C-47C7-4B41-9BF0-24E5DE81A291}" type="slidenum">
              <a:rPr lang="en-GB" smtClean="0"/>
              <a:t>‹#›</a:t>
            </a:fld>
            <a:endParaRPr lang="en-GB"/>
          </a:p>
        </p:txBody>
      </p:sp>
    </p:spTree>
    <p:extLst>
      <p:ext uri="{BB962C8B-B14F-4D97-AF65-F5344CB8AC3E}">
        <p14:creationId xmlns:p14="http://schemas.microsoft.com/office/powerpoint/2010/main" val="925353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CA6CD7-45FB-4B24-A26B-67F83973C430}"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D4AE8C-47C7-4B41-9BF0-24E5DE81A291}" type="slidenum">
              <a:rPr lang="en-GB" smtClean="0"/>
              <a:t>‹#›</a:t>
            </a:fld>
            <a:endParaRPr lang="en-GB"/>
          </a:p>
        </p:txBody>
      </p:sp>
    </p:spTree>
    <p:extLst>
      <p:ext uri="{BB962C8B-B14F-4D97-AF65-F5344CB8AC3E}">
        <p14:creationId xmlns:p14="http://schemas.microsoft.com/office/powerpoint/2010/main" val="1751994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CCA6CD7-45FB-4B24-A26B-67F83973C430}" type="datetimeFigureOut">
              <a:rPr lang="en-GB" smtClean="0"/>
              <a:t>06/07/2020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D4AE8C-47C7-4B41-9BF0-24E5DE81A291}" type="slidenum">
              <a:rPr lang="en-GB" smtClean="0"/>
              <a:t>‹#›</a:t>
            </a:fld>
            <a:endParaRPr lang="en-GB"/>
          </a:p>
        </p:txBody>
      </p:sp>
    </p:spTree>
    <p:extLst>
      <p:ext uri="{BB962C8B-B14F-4D97-AF65-F5344CB8AC3E}">
        <p14:creationId xmlns:p14="http://schemas.microsoft.com/office/powerpoint/2010/main" val="2603258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CCA6CD7-45FB-4B24-A26B-67F83973C430}" type="datetimeFigureOut">
              <a:rPr lang="en-GB" smtClean="0"/>
              <a:t>06/07/2020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D4AE8C-47C7-4B41-9BF0-24E5DE81A291}" type="slidenum">
              <a:rPr lang="en-GB" smtClean="0"/>
              <a:t>‹#›</a:t>
            </a:fld>
            <a:endParaRPr lang="en-GB"/>
          </a:p>
        </p:txBody>
      </p:sp>
    </p:spTree>
    <p:extLst>
      <p:ext uri="{BB962C8B-B14F-4D97-AF65-F5344CB8AC3E}">
        <p14:creationId xmlns:p14="http://schemas.microsoft.com/office/powerpoint/2010/main" val="3630091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CCA6CD7-45FB-4B24-A26B-67F83973C430}" type="datetimeFigureOut">
              <a:rPr lang="en-GB" smtClean="0"/>
              <a:t>06/07/2020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D4AE8C-47C7-4B41-9BF0-24E5DE81A291}" type="slidenum">
              <a:rPr lang="en-GB" smtClean="0"/>
              <a:t>‹#›</a:t>
            </a:fld>
            <a:endParaRPr lang="en-GB"/>
          </a:p>
        </p:txBody>
      </p:sp>
    </p:spTree>
    <p:extLst>
      <p:ext uri="{BB962C8B-B14F-4D97-AF65-F5344CB8AC3E}">
        <p14:creationId xmlns:p14="http://schemas.microsoft.com/office/powerpoint/2010/main" val="2933157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CA6CD7-45FB-4B24-A26B-67F83973C430}" type="datetimeFigureOut">
              <a:rPr lang="en-GB" smtClean="0"/>
              <a:t>06/07/2020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D4AE8C-47C7-4B41-9BF0-24E5DE81A291}" type="slidenum">
              <a:rPr lang="en-GB" smtClean="0"/>
              <a:t>‹#›</a:t>
            </a:fld>
            <a:endParaRPr lang="en-GB"/>
          </a:p>
        </p:txBody>
      </p:sp>
    </p:spTree>
    <p:extLst>
      <p:ext uri="{BB962C8B-B14F-4D97-AF65-F5344CB8AC3E}">
        <p14:creationId xmlns:p14="http://schemas.microsoft.com/office/powerpoint/2010/main" val="1949974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CCA6CD7-45FB-4B24-A26B-67F83973C430}" type="datetimeFigureOut">
              <a:rPr lang="en-GB" smtClean="0"/>
              <a:t>06/07/2020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D4AE8C-47C7-4B41-9BF0-24E5DE81A291}" type="slidenum">
              <a:rPr lang="en-GB" smtClean="0"/>
              <a:t>‹#›</a:t>
            </a:fld>
            <a:endParaRPr lang="en-GB"/>
          </a:p>
        </p:txBody>
      </p:sp>
    </p:spTree>
    <p:extLst>
      <p:ext uri="{BB962C8B-B14F-4D97-AF65-F5344CB8AC3E}">
        <p14:creationId xmlns:p14="http://schemas.microsoft.com/office/powerpoint/2010/main" val="36802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0916C8-2B32-40CB-A64C-914A5C6B76E5}"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B29A58-8413-494D-813B-BF3F3E5A84AE}" type="slidenum">
              <a:rPr lang="en-GB" smtClean="0"/>
              <a:t>‹#›</a:t>
            </a:fld>
            <a:endParaRPr lang="en-GB"/>
          </a:p>
        </p:txBody>
      </p:sp>
    </p:spTree>
    <p:extLst>
      <p:ext uri="{BB962C8B-B14F-4D97-AF65-F5344CB8AC3E}">
        <p14:creationId xmlns:p14="http://schemas.microsoft.com/office/powerpoint/2010/main" val="1068543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CCA6CD7-45FB-4B24-A26B-67F83973C430}" type="datetimeFigureOut">
              <a:rPr lang="en-GB" smtClean="0"/>
              <a:t>06/07/2020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D4AE8C-47C7-4B41-9BF0-24E5DE81A291}" type="slidenum">
              <a:rPr lang="en-GB" smtClean="0"/>
              <a:t>‹#›</a:t>
            </a:fld>
            <a:endParaRPr lang="en-GB"/>
          </a:p>
        </p:txBody>
      </p:sp>
    </p:spTree>
    <p:extLst>
      <p:ext uri="{BB962C8B-B14F-4D97-AF65-F5344CB8AC3E}">
        <p14:creationId xmlns:p14="http://schemas.microsoft.com/office/powerpoint/2010/main" val="3953158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CA6CD7-45FB-4B24-A26B-67F83973C430}"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D4AE8C-47C7-4B41-9BF0-24E5DE81A291}" type="slidenum">
              <a:rPr lang="en-GB" smtClean="0"/>
              <a:t>‹#›</a:t>
            </a:fld>
            <a:endParaRPr lang="en-GB"/>
          </a:p>
        </p:txBody>
      </p:sp>
    </p:spTree>
    <p:extLst>
      <p:ext uri="{BB962C8B-B14F-4D97-AF65-F5344CB8AC3E}">
        <p14:creationId xmlns:p14="http://schemas.microsoft.com/office/powerpoint/2010/main" val="551836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CA6CD7-45FB-4B24-A26B-67F83973C430}"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D4AE8C-47C7-4B41-9BF0-24E5DE81A291}" type="slidenum">
              <a:rPr lang="en-GB" smtClean="0"/>
              <a:t>‹#›</a:t>
            </a:fld>
            <a:endParaRPr lang="en-GB"/>
          </a:p>
        </p:txBody>
      </p:sp>
    </p:spTree>
    <p:extLst>
      <p:ext uri="{BB962C8B-B14F-4D97-AF65-F5344CB8AC3E}">
        <p14:creationId xmlns:p14="http://schemas.microsoft.com/office/powerpoint/2010/main" val="2974524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FF0BF30-AEF4-4B62-B26D-B60280B15721}" type="datetimeFigureOut">
              <a:rPr lang="en-GB" smtClean="0">
                <a:solidFill>
                  <a:prstClr val="black">
                    <a:tint val="75000"/>
                  </a:prstClr>
                </a:solidFill>
              </a:rPr>
              <a:pPr/>
              <a:t>06/07/2020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56204C-08C9-444D-A138-0630569941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41610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F0BF30-AEF4-4B62-B26D-B60280B15721}" type="datetimeFigureOut">
              <a:rPr lang="en-GB" smtClean="0">
                <a:solidFill>
                  <a:prstClr val="black">
                    <a:tint val="75000"/>
                  </a:prstClr>
                </a:solidFill>
              </a:rPr>
              <a:pPr/>
              <a:t>06/07/2020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56204C-08C9-444D-A138-0630569941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4706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F0BF30-AEF4-4B62-B26D-B60280B15721}" type="datetimeFigureOut">
              <a:rPr lang="en-GB" smtClean="0">
                <a:solidFill>
                  <a:prstClr val="black">
                    <a:tint val="75000"/>
                  </a:prstClr>
                </a:solidFill>
              </a:rPr>
              <a:pPr/>
              <a:t>06/07/2020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56204C-08C9-444D-A138-0630569941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04299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FF0BF30-AEF4-4B62-B26D-B60280B15721}" type="datetimeFigureOut">
              <a:rPr lang="en-GB" smtClean="0">
                <a:solidFill>
                  <a:prstClr val="black">
                    <a:tint val="75000"/>
                  </a:prstClr>
                </a:solidFill>
              </a:rPr>
              <a:pPr/>
              <a:t>06/07/2020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456204C-08C9-444D-A138-0630569941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2726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FF0BF30-AEF4-4B62-B26D-B60280B15721}" type="datetimeFigureOut">
              <a:rPr lang="en-GB" smtClean="0">
                <a:solidFill>
                  <a:prstClr val="black">
                    <a:tint val="75000"/>
                  </a:prstClr>
                </a:solidFill>
              </a:rPr>
              <a:pPr/>
              <a:t>06/07/2020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456204C-08C9-444D-A138-0630569941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1514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FF0BF30-AEF4-4B62-B26D-B60280B15721}" type="datetimeFigureOut">
              <a:rPr lang="en-GB" smtClean="0">
                <a:solidFill>
                  <a:prstClr val="black">
                    <a:tint val="75000"/>
                  </a:prstClr>
                </a:solidFill>
              </a:rPr>
              <a:pPr/>
              <a:t>06/07/2020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456204C-08C9-444D-A138-0630569941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2203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0BF30-AEF4-4B62-B26D-B60280B15721}" type="datetimeFigureOut">
              <a:rPr lang="en-GB" smtClean="0">
                <a:solidFill>
                  <a:prstClr val="black">
                    <a:tint val="75000"/>
                  </a:prstClr>
                </a:solidFill>
              </a:rPr>
              <a:pPr/>
              <a:t>06/07/2020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456204C-08C9-444D-A138-0630569941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539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0916C8-2B32-40CB-A64C-914A5C6B76E5}"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B29A58-8413-494D-813B-BF3F3E5A84AE}" type="slidenum">
              <a:rPr lang="en-GB" smtClean="0"/>
              <a:t>‹#›</a:t>
            </a:fld>
            <a:endParaRPr lang="en-GB"/>
          </a:p>
        </p:txBody>
      </p:sp>
    </p:spTree>
    <p:extLst>
      <p:ext uri="{BB962C8B-B14F-4D97-AF65-F5344CB8AC3E}">
        <p14:creationId xmlns:p14="http://schemas.microsoft.com/office/powerpoint/2010/main" val="40720464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F0BF30-AEF4-4B62-B26D-B60280B15721}" type="datetimeFigureOut">
              <a:rPr lang="en-GB" smtClean="0">
                <a:solidFill>
                  <a:prstClr val="black">
                    <a:tint val="75000"/>
                  </a:prstClr>
                </a:solidFill>
              </a:rPr>
              <a:pPr/>
              <a:t>06/07/2020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456204C-08C9-444D-A138-0630569941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08962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F0BF30-AEF4-4B62-B26D-B60280B15721}" type="datetimeFigureOut">
              <a:rPr lang="en-GB" smtClean="0">
                <a:solidFill>
                  <a:prstClr val="black">
                    <a:tint val="75000"/>
                  </a:prstClr>
                </a:solidFill>
              </a:rPr>
              <a:pPr/>
              <a:t>06/07/2020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456204C-08C9-444D-A138-0630569941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9794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F0BF30-AEF4-4B62-B26D-B60280B15721}" type="datetimeFigureOut">
              <a:rPr lang="en-GB" smtClean="0">
                <a:solidFill>
                  <a:prstClr val="black">
                    <a:tint val="75000"/>
                  </a:prstClr>
                </a:solidFill>
              </a:rPr>
              <a:pPr/>
              <a:t>06/07/2020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56204C-08C9-444D-A138-0630569941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91502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F0BF30-AEF4-4B62-B26D-B60280B15721}" type="datetimeFigureOut">
              <a:rPr lang="en-GB" smtClean="0">
                <a:solidFill>
                  <a:prstClr val="black">
                    <a:tint val="75000"/>
                  </a:prstClr>
                </a:solidFill>
              </a:rPr>
              <a:pPr/>
              <a:t>06/07/2020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56204C-08C9-444D-A138-0630569941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0543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90916C8-2B32-40CB-A64C-914A5C6B76E5}" type="datetimeFigureOut">
              <a:rPr lang="en-GB" smtClean="0"/>
              <a:t>06/07/2020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B29A58-8413-494D-813B-BF3F3E5A84AE}" type="slidenum">
              <a:rPr lang="en-GB" smtClean="0"/>
              <a:t>‹#›</a:t>
            </a:fld>
            <a:endParaRPr lang="en-GB"/>
          </a:p>
        </p:txBody>
      </p:sp>
    </p:spTree>
    <p:extLst>
      <p:ext uri="{BB962C8B-B14F-4D97-AF65-F5344CB8AC3E}">
        <p14:creationId xmlns:p14="http://schemas.microsoft.com/office/powerpoint/2010/main" val="2403064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90916C8-2B32-40CB-A64C-914A5C6B76E5}" type="datetimeFigureOut">
              <a:rPr lang="en-GB" smtClean="0"/>
              <a:t>06/07/2020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B29A58-8413-494D-813B-BF3F3E5A84AE}" type="slidenum">
              <a:rPr lang="en-GB" smtClean="0"/>
              <a:t>‹#›</a:t>
            </a:fld>
            <a:endParaRPr lang="en-GB"/>
          </a:p>
        </p:txBody>
      </p:sp>
    </p:spTree>
    <p:extLst>
      <p:ext uri="{BB962C8B-B14F-4D97-AF65-F5344CB8AC3E}">
        <p14:creationId xmlns:p14="http://schemas.microsoft.com/office/powerpoint/2010/main" val="109443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90916C8-2B32-40CB-A64C-914A5C6B76E5}" type="datetimeFigureOut">
              <a:rPr lang="en-GB" smtClean="0"/>
              <a:t>06/07/2020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B29A58-8413-494D-813B-BF3F3E5A84AE}" type="slidenum">
              <a:rPr lang="en-GB" smtClean="0"/>
              <a:t>‹#›</a:t>
            </a:fld>
            <a:endParaRPr lang="en-GB"/>
          </a:p>
        </p:txBody>
      </p:sp>
    </p:spTree>
    <p:extLst>
      <p:ext uri="{BB962C8B-B14F-4D97-AF65-F5344CB8AC3E}">
        <p14:creationId xmlns:p14="http://schemas.microsoft.com/office/powerpoint/2010/main" val="3435924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916C8-2B32-40CB-A64C-914A5C6B76E5}" type="datetimeFigureOut">
              <a:rPr lang="en-GB" smtClean="0"/>
              <a:t>06/07/2020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B29A58-8413-494D-813B-BF3F3E5A84AE}" type="slidenum">
              <a:rPr lang="en-GB" smtClean="0"/>
              <a:t>‹#›</a:t>
            </a:fld>
            <a:endParaRPr lang="en-GB"/>
          </a:p>
        </p:txBody>
      </p:sp>
    </p:spTree>
    <p:extLst>
      <p:ext uri="{BB962C8B-B14F-4D97-AF65-F5344CB8AC3E}">
        <p14:creationId xmlns:p14="http://schemas.microsoft.com/office/powerpoint/2010/main" val="3254033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0916C8-2B32-40CB-A64C-914A5C6B76E5}" type="datetimeFigureOut">
              <a:rPr lang="en-GB" smtClean="0"/>
              <a:t>06/07/2020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B29A58-8413-494D-813B-BF3F3E5A84AE}" type="slidenum">
              <a:rPr lang="en-GB" smtClean="0"/>
              <a:t>‹#›</a:t>
            </a:fld>
            <a:endParaRPr lang="en-GB"/>
          </a:p>
        </p:txBody>
      </p:sp>
    </p:spTree>
    <p:extLst>
      <p:ext uri="{BB962C8B-B14F-4D97-AF65-F5344CB8AC3E}">
        <p14:creationId xmlns:p14="http://schemas.microsoft.com/office/powerpoint/2010/main" val="180951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0916C8-2B32-40CB-A64C-914A5C6B76E5}" type="datetimeFigureOut">
              <a:rPr lang="en-GB" smtClean="0"/>
              <a:t>06/07/2020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B29A58-8413-494D-813B-BF3F3E5A84AE}" type="slidenum">
              <a:rPr lang="en-GB" smtClean="0"/>
              <a:t>‹#›</a:t>
            </a:fld>
            <a:endParaRPr lang="en-GB"/>
          </a:p>
        </p:txBody>
      </p:sp>
    </p:spTree>
    <p:extLst>
      <p:ext uri="{BB962C8B-B14F-4D97-AF65-F5344CB8AC3E}">
        <p14:creationId xmlns:p14="http://schemas.microsoft.com/office/powerpoint/2010/main" val="224012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916C8-2B32-40CB-A64C-914A5C6B76E5}" type="datetimeFigureOut">
              <a:rPr lang="en-GB" smtClean="0"/>
              <a:t>06/07/2020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29A58-8413-494D-813B-BF3F3E5A84AE}" type="slidenum">
              <a:rPr lang="en-GB" smtClean="0"/>
              <a:t>‹#›</a:t>
            </a:fld>
            <a:endParaRPr lang="en-GB"/>
          </a:p>
        </p:txBody>
      </p:sp>
    </p:spTree>
    <p:extLst>
      <p:ext uri="{BB962C8B-B14F-4D97-AF65-F5344CB8AC3E}">
        <p14:creationId xmlns:p14="http://schemas.microsoft.com/office/powerpoint/2010/main" val="31866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CCA6CD7-45FB-4B24-A26B-67F83973C430}" type="datetimeFigureOut">
              <a:rPr lang="en-GB" smtClean="0"/>
              <a:t>06/07/2020</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D4AE8C-47C7-4B41-9BF0-24E5DE81A291}" type="slidenum">
              <a:rPr lang="en-GB" smtClean="0"/>
              <a:t>‹#›</a:t>
            </a:fld>
            <a:endParaRPr lang="en-GB"/>
          </a:p>
        </p:txBody>
      </p:sp>
    </p:spTree>
    <p:extLst>
      <p:ext uri="{BB962C8B-B14F-4D97-AF65-F5344CB8AC3E}">
        <p14:creationId xmlns:p14="http://schemas.microsoft.com/office/powerpoint/2010/main" val="2960523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0BF30-AEF4-4B62-B26D-B60280B15721}" type="datetimeFigureOut">
              <a:rPr lang="en-GB" smtClean="0">
                <a:solidFill>
                  <a:prstClr val="black">
                    <a:tint val="75000"/>
                  </a:prstClr>
                </a:solidFill>
              </a:rPr>
              <a:pPr/>
              <a:t>06/07/2020</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6204C-08C9-444D-A138-0630569941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71385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3AB99F-8F4A-43D3-BC87-586B5B12BF13}"/>
              </a:ext>
            </a:extLst>
          </p:cNvPr>
          <p:cNvPicPr/>
          <p:nvPr/>
        </p:nvPicPr>
        <p:blipFill rotWithShape="1">
          <a:blip r:embed="rId2" cstate="print">
            <a:extLst>
              <a:ext uri="{28A0092B-C50C-407E-A947-70E740481C1C}">
                <a14:useLocalDpi xmlns:a14="http://schemas.microsoft.com/office/drawing/2010/main" val="0"/>
              </a:ext>
            </a:extLst>
          </a:blip>
          <a:srcRect b="32862"/>
          <a:stretch/>
        </p:blipFill>
        <p:spPr bwMode="auto">
          <a:xfrm>
            <a:off x="9438564" y="145205"/>
            <a:ext cx="2528285" cy="1229509"/>
          </a:xfrm>
          <a:prstGeom prst="rect">
            <a:avLst/>
          </a:prstGeom>
          <a:noFill/>
          <a:ln w="50800">
            <a:solidFill>
              <a:sysClr val="windowText" lastClr="000000"/>
            </a:solidFill>
            <a:miter lim="800000"/>
            <a:headEnd/>
            <a:tailEnd/>
          </a:ln>
          <a:effectLst/>
        </p:spPr>
      </p:pic>
      <p:pic>
        <p:nvPicPr>
          <p:cNvPr id="5" name="Picture 3">
            <a:extLst>
              <a:ext uri="{FF2B5EF4-FFF2-40B4-BE49-F238E27FC236}">
                <a16:creationId xmlns:a16="http://schemas.microsoft.com/office/drawing/2014/main" id="{ADC79B55-8570-434C-B86D-2A5939D7C3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949" b="1124"/>
          <a:stretch/>
        </p:blipFill>
        <p:spPr bwMode="auto">
          <a:xfrm>
            <a:off x="152399" y="140283"/>
            <a:ext cx="1785257" cy="1480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FE3CE6DC-28E0-49B8-815E-0E12C5C761C6}"/>
              </a:ext>
            </a:extLst>
          </p:cNvPr>
          <p:cNvSpPr txBox="1"/>
          <p:nvPr/>
        </p:nvSpPr>
        <p:spPr>
          <a:xfrm>
            <a:off x="152399" y="1112042"/>
            <a:ext cx="26281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Year 10</a:t>
            </a:r>
          </a:p>
        </p:txBody>
      </p:sp>
      <p:sp>
        <p:nvSpPr>
          <p:cNvPr id="7" name="TextBox 6">
            <a:extLst>
              <a:ext uri="{FF2B5EF4-FFF2-40B4-BE49-F238E27FC236}">
                <a16:creationId xmlns:a16="http://schemas.microsoft.com/office/drawing/2014/main" id="{B2718615-4BD3-4B3F-AE6E-879476AC1885}"/>
              </a:ext>
            </a:extLst>
          </p:cNvPr>
          <p:cNvSpPr txBox="1"/>
          <p:nvPr/>
        </p:nvSpPr>
        <p:spPr>
          <a:xfrm>
            <a:off x="2138720" y="495630"/>
            <a:ext cx="59866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Poetry Work Pack Summer </a:t>
            </a:r>
            <a:r>
              <a:rPr lang="en-GB" sz="2400" b="1" dirty="0">
                <a:solidFill>
                  <a:prstClr val="black"/>
                </a:solidFill>
                <a:latin typeface="Comic Sans MS" panose="030F0702030302020204" pitchFamily="66" charset="0"/>
              </a:rPr>
              <a:t>2</a:t>
            </a:r>
            <a:endParaRPr kumimoji="0" lang="en-GB" sz="1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8" name="Picture 7">
            <a:extLst>
              <a:ext uri="{FF2B5EF4-FFF2-40B4-BE49-F238E27FC236}">
                <a16:creationId xmlns:a16="http://schemas.microsoft.com/office/drawing/2014/main" id="{7CA9F344-3580-4C82-8ACA-550369595591}"/>
              </a:ext>
            </a:extLst>
          </p:cNvPr>
          <p:cNvPicPr>
            <a:picLocks noChangeAspect="1"/>
          </p:cNvPicPr>
          <p:nvPr/>
        </p:nvPicPr>
        <p:blipFill>
          <a:blip r:embed="rId4"/>
          <a:stretch>
            <a:fillRect/>
          </a:stretch>
        </p:blipFill>
        <p:spPr>
          <a:xfrm>
            <a:off x="152399" y="1819732"/>
            <a:ext cx="3972643" cy="2975782"/>
          </a:xfrm>
          <a:prstGeom prst="rect">
            <a:avLst/>
          </a:prstGeom>
        </p:spPr>
      </p:pic>
      <p:pic>
        <p:nvPicPr>
          <p:cNvPr id="9" name="Picture 8">
            <a:extLst>
              <a:ext uri="{FF2B5EF4-FFF2-40B4-BE49-F238E27FC236}">
                <a16:creationId xmlns:a16="http://schemas.microsoft.com/office/drawing/2014/main" id="{0FD017EE-6AB5-4AF8-9A64-5151FBFA0884}"/>
              </a:ext>
            </a:extLst>
          </p:cNvPr>
          <p:cNvPicPr>
            <a:picLocks noChangeAspect="1"/>
          </p:cNvPicPr>
          <p:nvPr/>
        </p:nvPicPr>
        <p:blipFill>
          <a:blip r:embed="rId5"/>
          <a:stretch>
            <a:fillRect/>
          </a:stretch>
        </p:blipFill>
        <p:spPr>
          <a:xfrm>
            <a:off x="4049519" y="1197090"/>
            <a:ext cx="5313522" cy="2172565"/>
          </a:xfrm>
          <a:prstGeom prst="rect">
            <a:avLst/>
          </a:prstGeom>
        </p:spPr>
      </p:pic>
      <p:sp>
        <p:nvSpPr>
          <p:cNvPr id="11" name="TextBox 10">
            <a:extLst>
              <a:ext uri="{FF2B5EF4-FFF2-40B4-BE49-F238E27FC236}">
                <a16:creationId xmlns:a16="http://schemas.microsoft.com/office/drawing/2014/main" id="{259E6999-74DA-49A6-A740-339FE91EAEFF}"/>
              </a:ext>
            </a:extLst>
          </p:cNvPr>
          <p:cNvSpPr txBox="1"/>
          <p:nvPr/>
        </p:nvSpPr>
        <p:spPr>
          <a:xfrm rot="20977068">
            <a:off x="6425445" y="3659752"/>
            <a:ext cx="5425617" cy="2585323"/>
          </a:xfrm>
          <a:prstGeom prst="rect">
            <a:avLst/>
          </a:prstGeom>
          <a:solidFill>
            <a:schemeClr val="bg1"/>
          </a:solidFill>
          <a:ln w="19050">
            <a:solidFill>
              <a:srgbClr val="FF0000"/>
            </a:solid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The content in this booklet </a:t>
            </a:r>
            <a:r>
              <a:rPr lang="en-GB" b="1" dirty="0">
                <a:solidFill>
                  <a:prstClr val="black"/>
                </a:solidFill>
                <a:latin typeface="Comic Sans MS" panose="030F0702030302020204" pitchFamily="66" charset="0"/>
              </a:rPr>
              <a:t>will help to prepare you for Literature Paper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prstClr val="black"/>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prstClr val="black"/>
                </a:solidFill>
                <a:latin typeface="Comic Sans MS" panose="030F0702030302020204" pitchFamily="66" charset="0"/>
              </a:rPr>
              <a:t>This pack covers three of the poems in detail.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prstClr val="black"/>
                </a:solidFill>
                <a:latin typeface="Comic Sans MS" panose="030F0702030302020204" pitchFamily="66" charset="0"/>
              </a:rPr>
              <a:t>There will be a poetry video on added to the school website each week.  The videos will cover the poems in this booklet.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prstClr val="black"/>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prstClr val="black"/>
                </a:solidFill>
                <a:latin typeface="Comic Sans MS" panose="030F0702030302020204" pitchFamily="66" charset="0"/>
              </a:rPr>
              <a:t>Try to watch them if you can!</a:t>
            </a:r>
            <a:endParaRPr kumimoji="0" lang="en-GB"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961586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70004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howcard Gothic" panose="04020904020102020604" pitchFamily="82" charset="0"/>
                <a:ea typeface="+mn-ea"/>
                <a:cs typeface="+mn-cs"/>
              </a:rPr>
              <a:t>remains: top quotes</a:t>
            </a:r>
          </a:p>
        </p:txBody>
      </p:sp>
      <p:graphicFrame>
        <p:nvGraphicFramePr>
          <p:cNvPr id="5" name="Table 4"/>
          <p:cNvGraphicFramePr>
            <a:graphicFrameLocks noGrp="1"/>
          </p:cNvGraphicFramePr>
          <p:nvPr>
            <p:extLst>
              <p:ext uri="{D42A27DB-BD31-4B8C-83A1-F6EECF244321}">
                <p14:modId xmlns:p14="http://schemas.microsoft.com/office/powerpoint/2010/main" val="1518234780"/>
              </p:ext>
            </p:extLst>
          </p:nvPr>
        </p:nvGraphicFramePr>
        <p:xfrm>
          <a:off x="167390" y="839590"/>
          <a:ext cx="11857220" cy="5854018"/>
        </p:xfrm>
        <a:graphic>
          <a:graphicData uri="http://schemas.openxmlformats.org/drawingml/2006/table">
            <a:tbl>
              <a:tblPr firstRow="1" bandRow="1">
                <a:tableStyleId>{5940675A-B579-460E-94D1-54222C63F5DA}</a:tableStyleId>
              </a:tblPr>
              <a:tblGrid>
                <a:gridCol w="1573967">
                  <a:extLst>
                    <a:ext uri="{9D8B030D-6E8A-4147-A177-3AD203B41FA5}">
                      <a16:colId xmlns:a16="http://schemas.microsoft.com/office/drawing/2014/main" val="1448871930"/>
                    </a:ext>
                  </a:extLst>
                </a:gridCol>
                <a:gridCol w="6670623">
                  <a:extLst>
                    <a:ext uri="{9D8B030D-6E8A-4147-A177-3AD203B41FA5}">
                      <a16:colId xmlns:a16="http://schemas.microsoft.com/office/drawing/2014/main" val="2428392716"/>
                    </a:ext>
                  </a:extLst>
                </a:gridCol>
                <a:gridCol w="3612630">
                  <a:extLst>
                    <a:ext uri="{9D8B030D-6E8A-4147-A177-3AD203B41FA5}">
                      <a16:colId xmlns:a16="http://schemas.microsoft.com/office/drawing/2014/main" val="3108689855"/>
                    </a:ext>
                  </a:extLst>
                </a:gridCol>
              </a:tblGrid>
              <a:tr h="494537">
                <a:tc>
                  <a:txBody>
                    <a:bodyPr/>
                    <a:lstStyle/>
                    <a:p>
                      <a:r>
                        <a:rPr lang="en-GB" b="1" dirty="0">
                          <a:latin typeface="Comic Sans MS" panose="030F0702030302020204" pitchFamily="66" charset="0"/>
                        </a:rPr>
                        <a:t>Quote</a:t>
                      </a:r>
                    </a:p>
                  </a:txBody>
                  <a:tcPr/>
                </a:tc>
                <a:tc>
                  <a:txBody>
                    <a:bodyPr/>
                    <a:lstStyle/>
                    <a:p>
                      <a:r>
                        <a:rPr lang="en-GB" b="1" dirty="0">
                          <a:latin typeface="Comic Sans MS" panose="030F0702030302020204" pitchFamily="66" charset="0"/>
                        </a:rPr>
                        <a:t>Language Features</a:t>
                      </a:r>
                    </a:p>
                  </a:txBody>
                  <a:tcPr/>
                </a:tc>
                <a:tc>
                  <a:txBody>
                    <a:bodyPr/>
                    <a:lstStyle/>
                    <a:p>
                      <a:r>
                        <a:rPr lang="en-GB" b="1" dirty="0">
                          <a:latin typeface="Comic Sans MS" panose="030F0702030302020204" pitchFamily="66" charset="0"/>
                        </a:rPr>
                        <a:t>Which themes does it link to?</a:t>
                      </a:r>
                    </a:p>
                  </a:txBody>
                  <a:tcPr/>
                </a:tc>
                <a:extLst>
                  <a:ext uri="{0D108BD9-81ED-4DB2-BD59-A6C34878D82A}">
                    <a16:rowId xmlns:a16="http://schemas.microsoft.com/office/drawing/2014/main" val="219064696"/>
                  </a:ext>
                </a:extLst>
              </a:tr>
              <a:tr h="2023672">
                <a:tc>
                  <a:txBody>
                    <a:bodyPr/>
                    <a:lstStyle/>
                    <a:p>
                      <a:r>
                        <a:rPr lang="en-GB" sz="1400" b="0" dirty="0">
                          <a:latin typeface="Comic Sans MS" panose="030F0702030302020204" pitchFamily="66" charset="0"/>
                        </a:rPr>
                        <a:t>“End of story, except not really.  His</a:t>
                      </a:r>
                      <a:r>
                        <a:rPr lang="en-GB" sz="1400" b="0" baseline="0" dirty="0">
                          <a:latin typeface="Comic Sans MS" panose="030F0702030302020204" pitchFamily="66" charset="0"/>
                        </a:rPr>
                        <a:t> blood-shadow stays on the street”</a:t>
                      </a:r>
                      <a:endParaRPr lang="en-GB" sz="1400" b="0" dirty="0">
                        <a:latin typeface="Comic Sans MS" panose="030F0702030302020204" pitchFamily="66" charset="0"/>
                      </a:endParaRPr>
                    </a:p>
                  </a:txBody>
                  <a:tcPr/>
                </a:tc>
                <a:tc>
                  <a:txBody>
                    <a:bodyPr/>
                    <a:lstStyle/>
                    <a:p>
                      <a:r>
                        <a:rPr lang="en-GB" sz="1400" b="1" dirty="0">
                          <a:latin typeface="Comic Sans MS" panose="030F0702030302020204" pitchFamily="66" charset="0"/>
                        </a:rPr>
                        <a:t>Volta</a:t>
                      </a:r>
                      <a:r>
                        <a:rPr lang="en-GB" sz="1400" dirty="0">
                          <a:latin typeface="Comic Sans MS" panose="030F0702030302020204" pitchFamily="66" charset="0"/>
                        </a:rPr>
                        <a:t>-</a:t>
                      </a:r>
                      <a:r>
                        <a:rPr lang="en-GB" sz="1400" baseline="0" dirty="0">
                          <a:latin typeface="Comic Sans MS" panose="030F0702030302020204" pitchFamily="66" charset="0"/>
                        </a:rPr>
                        <a:t> This is the turning point in the poem where the poet shifts from a nonchalant tone to a serious tone to reveal the soldier’s true feelings and that he is suffering from </a:t>
                      </a:r>
                      <a:r>
                        <a:rPr lang="en-GB" sz="1400" baseline="0" dirty="0" err="1">
                          <a:latin typeface="Comic Sans MS" panose="030F0702030302020204" pitchFamily="66" charset="0"/>
                        </a:rPr>
                        <a:t>PTSD</a:t>
                      </a:r>
                      <a:r>
                        <a:rPr lang="en-GB" sz="1400" baseline="0" dirty="0">
                          <a:latin typeface="Comic Sans MS" panose="030F0702030302020204" pitchFamily="66" charset="0"/>
                        </a:rPr>
                        <a:t>.</a:t>
                      </a:r>
                    </a:p>
                    <a:p>
                      <a:r>
                        <a:rPr lang="en-GB" sz="1400" b="1" baseline="0" dirty="0">
                          <a:latin typeface="Comic Sans MS" panose="030F0702030302020204" pitchFamily="66" charset="0"/>
                        </a:rPr>
                        <a:t>“Shadow” </a:t>
                      </a:r>
                      <a:r>
                        <a:rPr lang="en-GB" sz="1400" baseline="0" dirty="0">
                          <a:latin typeface="Comic Sans MS" panose="030F0702030302020204" pitchFamily="66" charset="0"/>
                        </a:rPr>
                        <a:t>This noun has connotations of something that follows you and symbolises that the memory is haunting him.  It also shows that this memory has now become part of him.  It is an extension of who he is. He is the ‘shadow’ of what he once was because of what he has been through.</a:t>
                      </a:r>
                    </a:p>
                    <a:p>
                      <a:r>
                        <a:rPr lang="en-GB" sz="1400" b="1" baseline="0" dirty="0">
                          <a:latin typeface="Comic Sans MS" panose="030F0702030302020204" pitchFamily="66" charset="0"/>
                        </a:rPr>
                        <a:t>The verb “stays” </a:t>
                      </a:r>
                      <a:r>
                        <a:rPr lang="en-GB" sz="1400" baseline="0" dirty="0">
                          <a:latin typeface="Comic Sans MS" panose="030F0702030302020204" pitchFamily="66" charset="0"/>
                        </a:rPr>
                        <a:t>symbolises that he cannot escape the memory.  It is permanently with him.</a:t>
                      </a:r>
                      <a:endParaRPr lang="en-GB" sz="1400" dirty="0">
                        <a:latin typeface="Comic Sans MS" panose="030F0702030302020204" pitchFamily="66" charset="0"/>
                      </a:endParaRPr>
                    </a:p>
                  </a:txBody>
                  <a:tcPr/>
                </a:tc>
                <a:tc>
                  <a:txBody>
                    <a:bodyPr/>
                    <a:lstStyle/>
                    <a:p>
                      <a:pPr marL="285750" indent="-285750">
                        <a:buFont typeface="Arial" panose="020B0604020202020204" pitchFamily="34" charset="0"/>
                        <a:buChar char="•"/>
                      </a:pPr>
                      <a:r>
                        <a:rPr lang="en-GB" sz="1200" b="0" dirty="0">
                          <a:latin typeface="Comic Sans MS" panose="030F0702030302020204" pitchFamily="66" charset="0"/>
                        </a:rPr>
                        <a:t>Effects</a:t>
                      </a:r>
                      <a:r>
                        <a:rPr lang="en-GB" sz="1200" b="0" baseline="0" dirty="0">
                          <a:latin typeface="Comic Sans MS" panose="030F0702030302020204" pitchFamily="66" charset="0"/>
                        </a:rPr>
                        <a:t> of war (</a:t>
                      </a:r>
                      <a:r>
                        <a:rPr lang="en-GB" sz="1200" b="0" baseline="0" dirty="0" err="1">
                          <a:latin typeface="Comic Sans MS" panose="030F0702030302020204" pitchFamily="66" charset="0"/>
                        </a:rPr>
                        <a:t>PTSD</a:t>
                      </a:r>
                      <a:r>
                        <a:rPr lang="en-GB" sz="1200" b="0" baseline="0" dirty="0">
                          <a:latin typeface="Comic Sans MS" panose="030F0702030302020204" pitchFamily="66" charset="0"/>
                        </a:rPr>
                        <a:t>)</a:t>
                      </a:r>
                    </a:p>
                    <a:p>
                      <a:pPr marL="285750" indent="-285750">
                        <a:buFont typeface="Arial" panose="020B0604020202020204" pitchFamily="34" charset="0"/>
                        <a:buChar char="•"/>
                      </a:pPr>
                      <a:r>
                        <a:rPr lang="en-GB" sz="1200" b="0" baseline="0" dirty="0">
                          <a:latin typeface="Comic Sans MS" panose="030F0702030302020204" pitchFamily="66" charset="0"/>
                        </a:rPr>
                        <a:t>Loss –Lost his identity</a:t>
                      </a:r>
                    </a:p>
                    <a:p>
                      <a:pPr marL="285750" indent="-285750">
                        <a:buFont typeface="Arial" panose="020B0604020202020204" pitchFamily="34" charset="0"/>
                        <a:buChar char="•"/>
                      </a:pPr>
                      <a:r>
                        <a:rPr lang="en-GB" sz="1200" b="0" baseline="0" dirty="0">
                          <a:latin typeface="Comic Sans MS" panose="030F0702030302020204" pitchFamily="66" charset="0"/>
                        </a:rPr>
                        <a:t>Identity.  He has changed because of what has happened and the memory has become part of him.</a:t>
                      </a:r>
                    </a:p>
                    <a:p>
                      <a:pPr marL="285750" indent="-285750">
                        <a:buFont typeface="Arial" panose="020B0604020202020204" pitchFamily="34" charset="0"/>
                        <a:buChar char="•"/>
                      </a:pPr>
                      <a:r>
                        <a:rPr lang="en-GB" sz="1200" b="0" baseline="0" dirty="0">
                          <a:latin typeface="Comic Sans MS" panose="030F0702030302020204" pitchFamily="66" charset="0"/>
                        </a:rPr>
                        <a:t>Conflict (negative)</a:t>
                      </a:r>
                    </a:p>
                    <a:p>
                      <a:pPr marL="285750" indent="-285750">
                        <a:buFont typeface="Arial" panose="020B0604020202020204" pitchFamily="34" charset="0"/>
                        <a:buChar char="•"/>
                      </a:pPr>
                      <a:r>
                        <a:rPr lang="en-GB" sz="1200" b="0" baseline="0" dirty="0">
                          <a:latin typeface="Comic Sans MS" panose="030F0702030302020204" pitchFamily="66" charset="0"/>
                        </a:rPr>
                        <a:t>Power (He is powerless to get rid of the memory)</a:t>
                      </a:r>
                    </a:p>
                    <a:p>
                      <a:pPr marL="285750" indent="-285750">
                        <a:buFont typeface="Arial" panose="020B0604020202020204" pitchFamily="34" charset="0"/>
                        <a:buChar char="•"/>
                      </a:pPr>
                      <a:r>
                        <a:rPr lang="en-GB" sz="1200" b="0" baseline="0" dirty="0">
                          <a:latin typeface="Comic Sans MS" panose="030F0702030302020204" pitchFamily="66" charset="0"/>
                        </a:rPr>
                        <a:t>Guilt</a:t>
                      </a:r>
                    </a:p>
                    <a:p>
                      <a:pPr marL="285750" indent="-285750">
                        <a:buFont typeface="Arial" panose="020B0604020202020204" pitchFamily="34" charset="0"/>
                        <a:buChar char="•"/>
                      </a:pPr>
                      <a:r>
                        <a:rPr lang="en-GB" sz="1200" b="0" baseline="0" dirty="0">
                          <a:latin typeface="Comic Sans MS" panose="030F0702030302020204" pitchFamily="66" charset="0"/>
                        </a:rPr>
                        <a:t>Memory</a:t>
                      </a:r>
                      <a:endParaRPr lang="en-GB" sz="1200" b="0" dirty="0">
                        <a:latin typeface="Comic Sans MS" panose="030F0702030302020204" pitchFamily="66" charset="0"/>
                      </a:endParaRPr>
                    </a:p>
                  </a:txBody>
                  <a:tcPr/>
                </a:tc>
                <a:extLst>
                  <a:ext uri="{0D108BD9-81ED-4DB2-BD59-A6C34878D82A}">
                    <a16:rowId xmlns:a16="http://schemas.microsoft.com/office/drawing/2014/main" val="136728075"/>
                  </a:ext>
                </a:extLst>
              </a:tr>
              <a:tr h="1933729">
                <a:tc>
                  <a:txBody>
                    <a:bodyPr/>
                    <a:lstStyle/>
                    <a:p>
                      <a:r>
                        <a:rPr lang="en-GB" sz="1400" dirty="0">
                          <a:latin typeface="Comic Sans MS" panose="030F0702030302020204" pitchFamily="66" charset="0"/>
                        </a:rPr>
                        <a:t>“And</a:t>
                      </a:r>
                      <a:r>
                        <a:rPr lang="en-GB" sz="1400" baseline="0" dirty="0">
                          <a:latin typeface="Comic Sans MS" panose="030F0702030302020204" pitchFamily="66" charset="0"/>
                        </a:rPr>
                        <a:t> the drink and the drugs won’t flush him out”</a:t>
                      </a:r>
                      <a:endParaRPr lang="en-GB" sz="1400" dirty="0">
                        <a:latin typeface="Comic Sans MS" panose="030F0702030302020204" pitchFamily="66" charset="0"/>
                      </a:endParaRPr>
                    </a:p>
                  </a:txBody>
                  <a:tcPr/>
                </a:tc>
                <a:tc>
                  <a:txBody>
                    <a:bodyPr/>
                    <a:lstStyle/>
                    <a:p>
                      <a:r>
                        <a:rPr lang="en-GB" sz="1400" b="1" dirty="0">
                          <a:latin typeface="Comic Sans MS" panose="030F0702030302020204" pitchFamily="66" charset="0"/>
                        </a:rPr>
                        <a:t>Alliteration:</a:t>
                      </a:r>
                      <a:r>
                        <a:rPr lang="en-GB" sz="1400" b="1" baseline="0" dirty="0">
                          <a:latin typeface="Comic Sans MS" panose="030F0702030302020204" pitchFamily="66" charset="0"/>
                        </a:rPr>
                        <a:t> </a:t>
                      </a:r>
                      <a:r>
                        <a:rPr lang="en-GB" sz="1400" baseline="0" dirty="0">
                          <a:latin typeface="Comic Sans MS" panose="030F0702030302020204" pitchFamily="66" charset="0"/>
                        </a:rPr>
                        <a:t>The repetition of the letter ‘d’ creates a desperate tone as he is desperate to get rid of the memory.</a:t>
                      </a:r>
                    </a:p>
                    <a:p>
                      <a:r>
                        <a:rPr lang="en-GB" sz="1400" b="1" baseline="0" dirty="0">
                          <a:latin typeface="Comic Sans MS" panose="030F0702030302020204" pitchFamily="66" charset="0"/>
                        </a:rPr>
                        <a:t>Metaphor-</a:t>
                      </a:r>
                      <a:r>
                        <a:rPr lang="en-GB" sz="1400" baseline="0" dirty="0">
                          <a:latin typeface="Comic Sans MS" panose="030F0702030302020204" pitchFamily="66" charset="0"/>
                        </a:rPr>
                        <a:t> It sounds as if the man he killed has been planted inside him.  He can’t escape the memory.</a:t>
                      </a:r>
                    </a:p>
                    <a:p>
                      <a:r>
                        <a:rPr lang="en-GB" sz="1400" b="1" baseline="0" dirty="0">
                          <a:latin typeface="Comic Sans MS" panose="030F0702030302020204" pitchFamily="66" charset="0"/>
                        </a:rPr>
                        <a:t>Dynamic verb “flush” </a:t>
                      </a:r>
                      <a:r>
                        <a:rPr lang="en-GB" sz="1400" baseline="0" dirty="0">
                          <a:latin typeface="Comic Sans MS" panose="030F0702030302020204" pitchFamily="66" charset="0"/>
                        </a:rPr>
                        <a:t>has connotations of force and getting rid of something that your body doesn’t want.  In this case, the memory.</a:t>
                      </a:r>
                    </a:p>
                    <a:p>
                      <a:r>
                        <a:rPr lang="en-GB" sz="1400" b="1" baseline="0" dirty="0">
                          <a:latin typeface="Comic Sans MS" panose="030F0702030302020204" pitchFamily="66" charset="0"/>
                        </a:rPr>
                        <a:t>Repetition of ‘and the</a:t>
                      </a:r>
                      <a:r>
                        <a:rPr lang="en-GB" sz="1400" baseline="0" dirty="0">
                          <a:latin typeface="Comic Sans MS" panose="030F0702030302020204" pitchFamily="66" charset="0"/>
                        </a:rPr>
                        <a:t>’ elongates the line, emphasising how difficult it is to remove the memory and the </a:t>
                      </a:r>
                      <a:r>
                        <a:rPr lang="en-GB" sz="1400" baseline="0" dirty="0" err="1">
                          <a:latin typeface="Comic Sans MS" panose="030F0702030302020204" pitchFamily="66" charset="0"/>
                        </a:rPr>
                        <a:t>PTSD</a:t>
                      </a:r>
                      <a:r>
                        <a:rPr lang="en-GB" sz="1400" baseline="0" dirty="0">
                          <a:latin typeface="Comic Sans MS" panose="030F0702030302020204" pitchFamily="66" charset="0"/>
                        </a:rPr>
                        <a:t>.</a:t>
                      </a:r>
                      <a:endParaRPr lang="en-GB" sz="1400" dirty="0">
                        <a:latin typeface="Comic Sans MS" panose="030F0702030302020204" pitchFamily="66" charset="0"/>
                      </a:endParaRPr>
                    </a:p>
                  </a:txBody>
                  <a:tcPr/>
                </a:tc>
                <a:tc>
                  <a:txBody>
                    <a:bodyPr/>
                    <a:lstStyle/>
                    <a:p>
                      <a:pPr marL="285750" indent="-285750">
                        <a:buFont typeface="Arial" panose="020B0604020202020204" pitchFamily="34" charset="0"/>
                        <a:buChar char="•"/>
                      </a:pPr>
                      <a:r>
                        <a:rPr lang="en-GB" sz="1200" b="0" dirty="0">
                          <a:latin typeface="Comic Sans MS" panose="030F0702030302020204" pitchFamily="66" charset="0"/>
                        </a:rPr>
                        <a:t>Effects</a:t>
                      </a:r>
                      <a:r>
                        <a:rPr lang="en-GB" sz="1200" b="0" baseline="0" dirty="0">
                          <a:latin typeface="Comic Sans MS" panose="030F0702030302020204" pitchFamily="66" charset="0"/>
                        </a:rPr>
                        <a:t> of war (</a:t>
                      </a:r>
                      <a:r>
                        <a:rPr lang="en-GB" sz="1200" b="0" baseline="0" dirty="0" err="1">
                          <a:latin typeface="Comic Sans MS" panose="030F0702030302020204" pitchFamily="66" charset="0"/>
                        </a:rPr>
                        <a:t>PTSD</a:t>
                      </a:r>
                      <a:r>
                        <a:rPr lang="en-GB" sz="1200" b="0" baseline="0" dirty="0">
                          <a:latin typeface="Comic Sans MS" panose="030F0702030302020204" pitchFamily="66" charset="0"/>
                        </a:rPr>
                        <a:t>)</a:t>
                      </a:r>
                    </a:p>
                    <a:p>
                      <a:pPr marL="285750" indent="-285750">
                        <a:buFont typeface="Arial" panose="020B0604020202020204" pitchFamily="34" charset="0"/>
                        <a:buChar char="•"/>
                      </a:pPr>
                      <a:r>
                        <a:rPr lang="en-GB" sz="1200" b="0" baseline="0" dirty="0">
                          <a:latin typeface="Comic Sans MS" panose="030F0702030302020204" pitchFamily="66" charset="0"/>
                        </a:rPr>
                        <a:t>Loss –Lost his identity</a:t>
                      </a:r>
                    </a:p>
                    <a:p>
                      <a:pPr marL="285750" indent="-285750">
                        <a:buFont typeface="Arial" panose="020B0604020202020204" pitchFamily="34" charset="0"/>
                        <a:buChar char="•"/>
                      </a:pPr>
                      <a:r>
                        <a:rPr lang="en-GB" sz="1200" b="0" baseline="0" dirty="0">
                          <a:latin typeface="Comic Sans MS" panose="030F0702030302020204" pitchFamily="66" charset="0"/>
                        </a:rPr>
                        <a:t>Identity.  He has changed because of what has happened and the memory has become part of him and he can’t get rid of it.</a:t>
                      </a:r>
                    </a:p>
                    <a:p>
                      <a:pPr marL="285750" indent="-285750">
                        <a:buFont typeface="Arial" panose="020B0604020202020204" pitchFamily="34" charset="0"/>
                        <a:buChar char="•"/>
                      </a:pPr>
                      <a:r>
                        <a:rPr lang="en-GB" sz="1200" b="0" baseline="0" dirty="0">
                          <a:latin typeface="Comic Sans MS" panose="030F0702030302020204" pitchFamily="66" charset="0"/>
                        </a:rPr>
                        <a:t>Conflict (negative)</a:t>
                      </a:r>
                    </a:p>
                    <a:p>
                      <a:pPr marL="285750" indent="-285750">
                        <a:buFont typeface="Arial" panose="020B0604020202020204" pitchFamily="34" charset="0"/>
                        <a:buChar char="•"/>
                      </a:pPr>
                      <a:r>
                        <a:rPr lang="en-GB" sz="1200" b="0" baseline="0" dirty="0">
                          <a:latin typeface="Comic Sans MS" panose="030F0702030302020204" pitchFamily="66" charset="0"/>
                        </a:rPr>
                        <a:t>Power (He is powerless to get rid of the memory)</a:t>
                      </a:r>
                    </a:p>
                    <a:p>
                      <a:pPr marL="285750" indent="-285750">
                        <a:buFont typeface="Arial" panose="020B0604020202020204" pitchFamily="34" charset="0"/>
                        <a:buChar char="•"/>
                      </a:pPr>
                      <a:r>
                        <a:rPr lang="en-GB" sz="1200" b="0" baseline="0" dirty="0">
                          <a:latin typeface="Comic Sans MS" panose="030F0702030302020204" pitchFamily="66" charset="0"/>
                        </a:rPr>
                        <a:t>Guilt</a:t>
                      </a:r>
                    </a:p>
                    <a:p>
                      <a:pPr marL="285750" indent="-285750">
                        <a:buFont typeface="Arial" panose="020B0604020202020204" pitchFamily="34" charset="0"/>
                        <a:buChar char="•"/>
                      </a:pPr>
                      <a:r>
                        <a:rPr lang="en-GB" sz="1200" b="0" baseline="0" dirty="0">
                          <a:latin typeface="Comic Sans MS" panose="030F0702030302020204" pitchFamily="66" charset="0"/>
                        </a:rPr>
                        <a:t>Memory</a:t>
                      </a:r>
                      <a:endParaRPr lang="en-GB" sz="1200" b="0" dirty="0">
                        <a:latin typeface="Comic Sans MS" panose="030F0702030302020204" pitchFamily="66" charset="0"/>
                      </a:endParaRPr>
                    </a:p>
                  </a:txBody>
                  <a:tcPr/>
                </a:tc>
                <a:extLst>
                  <a:ext uri="{0D108BD9-81ED-4DB2-BD59-A6C34878D82A}">
                    <a16:rowId xmlns:a16="http://schemas.microsoft.com/office/drawing/2014/main" val="1743257264"/>
                  </a:ext>
                </a:extLst>
              </a:tr>
              <a:tr h="1331789">
                <a:tc>
                  <a:txBody>
                    <a:bodyPr/>
                    <a:lstStyle/>
                    <a:p>
                      <a:r>
                        <a:rPr lang="en-GB" sz="1400" dirty="0">
                          <a:latin typeface="Comic Sans MS" panose="030F0702030302020204" pitchFamily="66" charset="0"/>
                        </a:rPr>
                        <a:t>“near</a:t>
                      </a:r>
                      <a:r>
                        <a:rPr lang="en-GB" sz="1400" baseline="0" dirty="0">
                          <a:latin typeface="Comic Sans MS" panose="030F0702030302020204" pitchFamily="66" charset="0"/>
                        </a:rPr>
                        <a:t> to the knuckle, here and now.  His bloody life in my bloody hands”</a:t>
                      </a:r>
                      <a:endParaRPr lang="en-GB" sz="1400" dirty="0">
                        <a:latin typeface="Comic Sans MS" panose="030F0702030302020204" pitchFamily="66" charset="0"/>
                      </a:endParaRPr>
                    </a:p>
                  </a:txBody>
                  <a:tcPr/>
                </a:tc>
                <a:tc>
                  <a:txBody>
                    <a:bodyPr/>
                    <a:lstStyle/>
                    <a:p>
                      <a:r>
                        <a:rPr lang="en-GB" sz="1400" b="1" dirty="0">
                          <a:latin typeface="Comic Sans MS" panose="030F0702030302020204" pitchFamily="66" charset="0"/>
                        </a:rPr>
                        <a:t>The idiom ‘near to the knuckle</a:t>
                      </a:r>
                      <a:r>
                        <a:rPr lang="en-GB" sz="1400" dirty="0">
                          <a:latin typeface="Comic Sans MS" panose="030F0702030302020204" pitchFamily="66" charset="0"/>
                        </a:rPr>
                        <a:t>’ has connotations of something distasteful</a:t>
                      </a:r>
                      <a:r>
                        <a:rPr lang="en-GB" sz="1400" baseline="0" dirty="0">
                          <a:latin typeface="Comic Sans MS" panose="030F0702030302020204" pitchFamily="66" charset="0"/>
                        </a:rPr>
                        <a:t> and crude.  This suggests to the reader that war is not glamorous; it’s distasteful and crude.</a:t>
                      </a:r>
                    </a:p>
                    <a:p>
                      <a:r>
                        <a:rPr lang="en-GB" sz="1400" b="1" dirty="0">
                          <a:latin typeface="Comic Sans MS" panose="030F0702030302020204" pitchFamily="66" charset="0"/>
                        </a:rPr>
                        <a:t>Repetition of “bloody” </a:t>
                      </a:r>
                      <a:r>
                        <a:rPr lang="en-GB" sz="1400" dirty="0">
                          <a:latin typeface="Comic Sans MS" panose="030F0702030302020204" pitchFamily="66" charset="0"/>
                        </a:rPr>
                        <a:t>emphasises his</a:t>
                      </a:r>
                      <a:r>
                        <a:rPr lang="en-GB" sz="1400" baseline="0" dirty="0">
                          <a:latin typeface="Comic Sans MS" panose="030F0702030302020204" pitchFamily="66" charset="0"/>
                        </a:rPr>
                        <a:t> guilt.</a:t>
                      </a:r>
                    </a:p>
                    <a:p>
                      <a:r>
                        <a:rPr lang="en-GB" sz="1400" b="1" baseline="0" dirty="0">
                          <a:latin typeface="Comic Sans MS" panose="030F0702030302020204" pitchFamily="66" charset="0"/>
                        </a:rPr>
                        <a:t>“bloody life in my bloody hands” </a:t>
                      </a:r>
                      <a:r>
                        <a:rPr lang="en-GB" sz="1400" baseline="0" dirty="0">
                          <a:latin typeface="Comic Sans MS" panose="030F0702030302020204" pitchFamily="66" charset="0"/>
                        </a:rPr>
                        <a:t>alludes to Shakespeare’s Macbeth and is symbolic of the guilt and memory that cannot be washed away.</a:t>
                      </a:r>
                      <a:endParaRPr lang="en-GB" sz="1400" dirty="0">
                        <a:latin typeface="Comic Sans MS" panose="030F0702030302020204" pitchFamily="66" charset="0"/>
                      </a:endParaRPr>
                    </a:p>
                  </a:txBody>
                  <a:tcPr/>
                </a:tc>
                <a:tc>
                  <a:txBody>
                    <a:bodyPr/>
                    <a:lstStyle/>
                    <a:p>
                      <a:pPr marL="285750" indent="-285750">
                        <a:buFont typeface="Arial" panose="020B0604020202020204" pitchFamily="34" charset="0"/>
                        <a:buChar char="•"/>
                      </a:pPr>
                      <a:r>
                        <a:rPr lang="en-GB" sz="1200" b="0" dirty="0">
                          <a:latin typeface="Comic Sans MS" panose="030F0702030302020204" pitchFamily="66" charset="0"/>
                        </a:rPr>
                        <a:t>Effects</a:t>
                      </a:r>
                      <a:r>
                        <a:rPr lang="en-GB" sz="1200" b="0" baseline="0" dirty="0">
                          <a:latin typeface="Comic Sans MS" panose="030F0702030302020204" pitchFamily="66" charset="0"/>
                        </a:rPr>
                        <a:t> of war (</a:t>
                      </a:r>
                      <a:r>
                        <a:rPr lang="en-GB" sz="1200" b="0" baseline="0" dirty="0" err="1">
                          <a:latin typeface="Comic Sans MS" panose="030F0702030302020204" pitchFamily="66" charset="0"/>
                        </a:rPr>
                        <a:t>PTSD</a:t>
                      </a:r>
                      <a:r>
                        <a:rPr lang="en-GB" sz="1200" b="0" baseline="0" dirty="0">
                          <a:latin typeface="Comic Sans MS" panose="030F0702030302020204" pitchFamily="66" charset="0"/>
                        </a:rPr>
                        <a:t>)</a:t>
                      </a:r>
                    </a:p>
                    <a:p>
                      <a:pPr marL="285750" indent="-285750">
                        <a:buFont typeface="Arial" panose="020B0604020202020204" pitchFamily="34" charset="0"/>
                        <a:buChar char="•"/>
                      </a:pPr>
                      <a:r>
                        <a:rPr lang="en-GB" sz="1200" b="0" baseline="0" dirty="0">
                          <a:latin typeface="Comic Sans MS" panose="030F0702030302020204" pitchFamily="66" charset="0"/>
                        </a:rPr>
                        <a:t>Conflict (negative)</a:t>
                      </a:r>
                    </a:p>
                    <a:p>
                      <a:pPr marL="285750" indent="-285750">
                        <a:buFont typeface="Arial" panose="020B0604020202020204" pitchFamily="34" charset="0"/>
                        <a:buChar char="•"/>
                      </a:pPr>
                      <a:r>
                        <a:rPr lang="en-GB" sz="1200" b="0" baseline="0" dirty="0">
                          <a:latin typeface="Comic Sans MS" panose="030F0702030302020204" pitchFamily="66" charset="0"/>
                        </a:rPr>
                        <a:t>Power (He is powerless to get rid of the memory)</a:t>
                      </a:r>
                    </a:p>
                    <a:p>
                      <a:pPr marL="285750" indent="-285750">
                        <a:buFont typeface="Arial" panose="020B0604020202020204" pitchFamily="34" charset="0"/>
                        <a:buChar char="•"/>
                      </a:pPr>
                      <a:r>
                        <a:rPr lang="en-GB" sz="1200" b="0" baseline="0" dirty="0">
                          <a:latin typeface="Comic Sans MS" panose="030F0702030302020204" pitchFamily="66" charset="0"/>
                        </a:rPr>
                        <a:t>Guilt</a:t>
                      </a:r>
                    </a:p>
                    <a:p>
                      <a:pPr marL="285750" indent="-285750">
                        <a:buFont typeface="Arial" panose="020B0604020202020204" pitchFamily="34" charset="0"/>
                        <a:buChar char="•"/>
                      </a:pPr>
                      <a:r>
                        <a:rPr lang="en-GB" sz="1200" b="0" baseline="0" dirty="0">
                          <a:latin typeface="Comic Sans MS" panose="030F0702030302020204" pitchFamily="66" charset="0"/>
                        </a:rPr>
                        <a:t>Memory</a:t>
                      </a:r>
                      <a:endParaRPr lang="en-GB" sz="1200" b="0" dirty="0">
                        <a:latin typeface="Comic Sans MS" panose="030F0702030302020204" pitchFamily="66" charset="0"/>
                      </a:endParaRPr>
                    </a:p>
                    <a:p>
                      <a:endParaRPr lang="en-GB" sz="1400" dirty="0"/>
                    </a:p>
                  </a:txBody>
                  <a:tcPr/>
                </a:tc>
                <a:extLst>
                  <a:ext uri="{0D108BD9-81ED-4DB2-BD59-A6C34878D82A}">
                    <a16:rowId xmlns:a16="http://schemas.microsoft.com/office/drawing/2014/main" val="1198231694"/>
                  </a:ext>
                </a:extLst>
              </a:tr>
            </a:tbl>
          </a:graphicData>
        </a:graphic>
      </p:graphicFrame>
      <p:sp>
        <p:nvSpPr>
          <p:cNvPr id="2" name="TextBox 1">
            <a:extLst>
              <a:ext uri="{FF2B5EF4-FFF2-40B4-BE49-F238E27FC236}">
                <a16:creationId xmlns:a16="http://schemas.microsoft.com/office/drawing/2014/main" id="{C4C935D0-5624-4E3D-AFBE-3948083023F8}"/>
              </a:ext>
            </a:extLst>
          </p:cNvPr>
          <p:cNvSpPr txBox="1"/>
          <p:nvPr/>
        </p:nvSpPr>
        <p:spPr>
          <a:xfrm>
            <a:off x="4666938" y="65852"/>
            <a:ext cx="7357672" cy="584775"/>
          </a:xfrm>
          <a:prstGeom prst="rect">
            <a:avLst/>
          </a:prstGeom>
          <a:solidFill>
            <a:schemeClr val="bg1">
              <a:lumMod val="85000"/>
            </a:schemeClr>
          </a:solidFill>
        </p:spPr>
        <p:txBody>
          <a:bodyPr wrap="square" rtlCol="0">
            <a:spAutoFit/>
          </a:bodyPr>
          <a:lstStyle/>
          <a:p>
            <a:r>
              <a:rPr lang="en-US" sz="1600" dirty="0">
                <a:latin typeface="Comic Sans MS" panose="030F0702030302020204" pitchFamily="66" charset="0"/>
              </a:rPr>
              <a:t>Learn the top quotes for this poem and the analysis in the ‘Language Features’ section.</a:t>
            </a:r>
            <a:endParaRPr lang="en-GB" sz="1600" dirty="0">
              <a:latin typeface="Comic Sans MS" panose="030F0702030302020204" pitchFamily="66" charset="0"/>
            </a:endParaRPr>
          </a:p>
        </p:txBody>
      </p:sp>
    </p:spTree>
    <p:extLst>
      <p:ext uri="{BB962C8B-B14F-4D97-AF65-F5344CB8AC3E}">
        <p14:creationId xmlns:p14="http://schemas.microsoft.com/office/powerpoint/2010/main" val="1125350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70004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howcard Gothic" panose="04020904020102020604" pitchFamily="82" charset="0"/>
                <a:ea typeface="+mn-ea"/>
                <a:cs typeface="+mn-cs"/>
              </a:rPr>
              <a:t>remains: top quotes</a:t>
            </a:r>
          </a:p>
        </p:txBody>
      </p:sp>
      <p:graphicFrame>
        <p:nvGraphicFramePr>
          <p:cNvPr id="5" name="Table 4"/>
          <p:cNvGraphicFramePr>
            <a:graphicFrameLocks noGrp="1"/>
          </p:cNvGraphicFramePr>
          <p:nvPr>
            <p:extLst>
              <p:ext uri="{D42A27DB-BD31-4B8C-83A1-F6EECF244321}">
                <p14:modId xmlns:p14="http://schemas.microsoft.com/office/powerpoint/2010/main" val="2514710133"/>
              </p:ext>
            </p:extLst>
          </p:nvPr>
        </p:nvGraphicFramePr>
        <p:xfrm>
          <a:off x="167389" y="799834"/>
          <a:ext cx="11825827" cy="5952558"/>
        </p:xfrm>
        <a:graphic>
          <a:graphicData uri="http://schemas.openxmlformats.org/drawingml/2006/table">
            <a:tbl>
              <a:tblPr firstRow="1" bandRow="1">
                <a:tableStyleId>{5940675A-B579-460E-94D1-54222C63F5DA}</a:tableStyleId>
              </a:tblPr>
              <a:tblGrid>
                <a:gridCol w="2257658">
                  <a:extLst>
                    <a:ext uri="{9D8B030D-6E8A-4147-A177-3AD203B41FA5}">
                      <a16:colId xmlns:a16="http://schemas.microsoft.com/office/drawing/2014/main" val="1448871930"/>
                    </a:ext>
                  </a:extLst>
                </a:gridCol>
                <a:gridCol w="9568169">
                  <a:extLst>
                    <a:ext uri="{9D8B030D-6E8A-4147-A177-3AD203B41FA5}">
                      <a16:colId xmlns:a16="http://schemas.microsoft.com/office/drawing/2014/main" val="2428392716"/>
                    </a:ext>
                  </a:extLst>
                </a:gridCol>
              </a:tblGrid>
              <a:tr h="508973">
                <a:tc>
                  <a:txBody>
                    <a:bodyPr/>
                    <a:lstStyle/>
                    <a:p>
                      <a:r>
                        <a:rPr lang="en-GB" b="1" dirty="0">
                          <a:latin typeface="Comic Sans MS" panose="030F0702030302020204" pitchFamily="66" charset="0"/>
                        </a:rPr>
                        <a:t>Quote</a:t>
                      </a:r>
                    </a:p>
                  </a:txBody>
                  <a:tcPr/>
                </a:tc>
                <a:tc>
                  <a:txBody>
                    <a:bodyPr/>
                    <a:lstStyle/>
                    <a:p>
                      <a:r>
                        <a:rPr lang="en-GB" b="1" dirty="0">
                          <a:latin typeface="Comic Sans MS" panose="030F0702030302020204" pitchFamily="66" charset="0"/>
                        </a:rPr>
                        <a:t>Language Features</a:t>
                      </a:r>
                    </a:p>
                  </a:txBody>
                  <a:tcPr/>
                </a:tc>
                <a:extLst>
                  <a:ext uri="{0D108BD9-81ED-4DB2-BD59-A6C34878D82A}">
                    <a16:rowId xmlns:a16="http://schemas.microsoft.com/office/drawing/2014/main" val="219064696"/>
                  </a:ext>
                </a:extLst>
              </a:tr>
              <a:tr h="2082744">
                <a:tc>
                  <a:txBody>
                    <a:bodyPr/>
                    <a:lstStyle/>
                    <a:p>
                      <a:endParaRPr lang="en-GB" sz="1400" b="0" dirty="0">
                        <a:latin typeface="Comic Sans MS" panose="030F0702030302020204" pitchFamily="66" charset="0"/>
                      </a:endParaRPr>
                    </a:p>
                  </a:txBody>
                  <a:tcPr/>
                </a:tc>
                <a:tc>
                  <a:txBody>
                    <a:bodyPr/>
                    <a:lstStyle/>
                    <a:p>
                      <a:endParaRPr lang="en-GB" sz="1400" dirty="0">
                        <a:latin typeface="Comic Sans MS" panose="030F0702030302020204" pitchFamily="66" charset="0"/>
                      </a:endParaRPr>
                    </a:p>
                  </a:txBody>
                  <a:tcPr/>
                </a:tc>
                <a:extLst>
                  <a:ext uri="{0D108BD9-81ED-4DB2-BD59-A6C34878D82A}">
                    <a16:rowId xmlns:a16="http://schemas.microsoft.com/office/drawing/2014/main" val="136728075"/>
                  </a:ext>
                </a:extLst>
              </a:tr>
              <a:tr h="1990176">
                <a:tc>
                  <a:txBody>
                    <a:bodyPr/>
                    <a:lstStyle/>
                    <a:p>
                      <a:endParaRPr lang="en-GB" sz="1400" dirty="0">
                        <a:latin typeface="Comic Sans MS" panose="030F0702030302020204" pitchFamily="66" charset="0"/>
                      </a:endParaRPr>
                    </a:p>
                  </a:txBody>
                  <a:tcPr/>
                </a:tc>
                <a:tc>
                  <a:txBody>
                    <a:bodyPr/>
                    <a:lstStyle/>
                    <a:p>
                      <a:endParaRPr lang="en-GB" sz="1400" dirty="0">
                        <a:latin typeface="Comic Sans MS" panose="030F0702030302020204" pitchFamily="66" charset="0"/>
                      </a:endParaRPr>
                    </a:p>
                  </a:txBody>
                  <a:tcPr/>
                </a:tc>
                <a:extLst>
                  <a:ext uri="{0D108BD9-81ED-4DB2-BD59-A6C34878D82A}">
                    <a16:rowId xmlns:a16="http://schemas.microsoft.com/office/drawing/2014/main" val="1743257264"/>
                  </a:ext>
                </a:extLst>
              </a:tr>
              <a:tr h="1370665">
                <a:tc>
                  <a:txBody>
                    <a:bodyPr/>
                    <a:lstStyle/>
                    <a:p>
                      <a:endParaRPr lang="en-GB" sz="1400" dirty="0">
                        <a:latin typeface="Comic Sans MS" panose="030F0702030302020204" pitchFamily="66" charset="0"/>
                      </a:endParaRPr>
                    </a:p>
                  </a:txBody>
                  <a:tcPr/>
                </a:tc>
                <a:tc>
                  <a:txBody>
                    <a:bodyPr/>
                    <a:lstStyle/>
                    <a:p>
                      <a:endParaRPr lang="en-GB" sz="1400" dirty="0">
                        <a:latin typeface="Comic Sans MS" panose="030F0702030302020204" pitchFamily="66" charset="0"/>
                      </a:endParaRPr>
                    </a:p>
                  </a:txBody>
                  <a:tcPr/>
                </a:tc>
                <a:extLst>
                  <a:ext uri="{0D108BD9-81ED-4DB2-BD59-A6C34878D82A}">
                    <a16:rowId xmlns:a16="http://schemas.microsoft.com/office/drawing/2014/main" val="1198231694"/>
                  </a:ext>
                </a:extLst>
              </a:tr>
            </a:tbl>
          </a:graphicData>
        </a:graphic>
      </p:graphicFrame>
      <p:sp>
        <p:nvSpPr>
          <p:cNvPr id="2" name="TextBox 1">
            <a:extLst>
              <a:ext uri="{FF2B5EF4-FFF2-40B4-BE49-F238E27FC236}">
                <a16:creationId xmlns:a16="http://schemas.microsoft.com/office/drawing/2014/main" id="{C4C935D0-5624-4E3D-AFBE-3948083023F8}"/>
              </a:ext>
            </a:extLst>
          </p:cNvPr>
          <p:cNvSpPr txBox="1"/>
          <p:nvPr/>
        </p:nvSpPr>
        <p:spPr>
          <a:xfrm>
            <a:off x="4666938" y="65852"/>
            <a:ext cx="7175292" cy="584775"/>
          </a:xfrm>
          <a:prstGeom prst="rect">
            <a:avLst/>
          </a:prstGeom>
          <a:solidFill>
            <a:schemeClr val="bg1">
              <a:lumMod val="85000"/>
            </a:schemeClr>
          </a:solidFill>
        </p:spPr>
        <p:txBody>
          <a:bodyPr wrap="square" rtlCol="0">
            <a:spAutoFit/>
          </a:bodyPr>
          <a:lstStyle/>
          <a:p>
            <a:r>
              <a:rPr lang="en-US" sz="1600" dirty="0">
                <a:latin typeface="Comic Sans MS" panose="030F0702030302020204" pitchFamily="66" charset="0"/>
              </a:rPr>
              <a:t>Without looking at the page before, complete as much as you can of the ‘Quote’ and ‘Language Feature’ columns.</a:t>
            </a:r>
            <a:endParaRPr lang="en-GB" sz="1600" dirty="0">
              <a:latin typeface="Comic Sans MS" panose="030F0702030302020204" pitchFamily="66" charset="0"/>
            </a:endParaRPr>
          </a:p>
        </p:txBody>
      </p:sp>
    </p:spTree>
    <p:extLst>
      <p:ext uri="{BB962C8B-B14F-4D97-AF65-F5344CB8AC3E}">
        <p14:creationId xmlns:p14="http://schemas.microsoft.com/office/powerpoint/2010/main" val="3011658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A49714-7A69-4A77-900B-CF850F4C3916}"/>
              </a:ext>
            </a:extLst>
          </p:cNvPr>
          <p:cNvSpPr txBox="1"/>
          <p:nvPr/>
        </p:nvSpPr>
        <p:spPr>
          <a:xfrm>
            <a:off x="0" y="0"/>
            <a:ext cx="6096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Showcard Gothic" panose="04020904020102020604" pitchFamily="82" charset="0"/>
                <a:ea typeface="+mn-ea"/>
                <a:cs typeface="+mn-cs"/>
              </a:rPr>
              <a:t>Remains </a:t>
            </a: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Mini Quiz</a:t>
            </a:r>
          </a:p>
        </p:txBody>
      </p:sp>
      <p:sp>
        <p:nvSpPr>
          <p:cNvPr id="2" name="TextBox 1">
            <a:extLst>
              <a:ext uri="{FF2B5EF4-FFF2-40B4-BE49-F238E27FC236}">
                <a16:creationId xmlns:a16="http://schemas.microsoft.com/office/drawing/2014/main" id="{95880C34-CAEC-4AE4-92F3-EFA44C6D0EBE}"/>
              </a:ext>
            </a:extLst>
          </p:cNvPr>
          <p:cNvSpPr txBox="1"/>
          <p:nvPr/>
        </p:nvSpPr>
        <p:spPr>
          <a:xfrm>
            <a:off x="5431436" y="109873"/>
            <a:ext cx="6096000" cy="954107"/>
          </a:xfrm>
          <a:prstGeom prst="rect">
            <a:avLst/>
          </a:prstGeom>
          <a:solidFill>
            <a:schemeClr val="bg1">
              <a:lumMod val="85000"/>
            </a:schemeClr>
          </a:solidFill>
        </p:spPr>
        <p:txBody>
          <a:bodyPr wrap="square" rtlCol="0">
            <a:spAutoFit/>
          </a:bodyPr>
          <a:lstStyle/>
          <a:p>
            <a:r>
              <a:rPr lang="en-US" sz="1400" b="1" dirty="0">
                <a:latin typeface="Comic Sans MS" panose="030F0702030302020204" pitchFamily="66" charset="0"/>
              </a:rPr>
              <a:t>Complete this quiz without looking at the rest of your booklet. Make sure that you revise all of the information before you attempt it. The answers to this quiz will be released in the feedback booklet</a:t>
            </a:r>
            <a:r>
              <a:rPr lang="en-US" sz="1400" b="1" dirty="0"/>
              <a:t>.</a:t>
            </a:r>
            <a:endParaRPr lang="en-GB" sz="1400" b="1" dirty="0"/>
          </a:p>
        </p:txBody>
      </p:sp>
      <p:sp>
        <p:nvSpPr>
          <p:cNvPr id="3" name="TextBox 2">
            <a:extLst>
              <a:ext uri="{FF2B5EF4-FFF2-40B4-BE49-F238E27FC236}">
                <a16:creationId xmlns:a16="http://schemas.microsoft.com/office/drawing/2014/main" id="{36290142-D677-42F1-A366-F4EDEDC1EEF0}"/>
              </a:ext>
            </a:extLst>
          </p:cNvPr>
          <p:cNvSpPr txBox="1"/>
          <p:nvPr/>
        </p:nvSpPr>
        <p:spPr>
          <a:xfrm>
            <a:off x="284814" y="1173853"/>
            <a:ext cx="5501390" cy="4801314"/>
          </a:xfrm>
          <a:prstGeom prst="rect">
            <a:avLst/>
          </a:prstGeom>
          <a:noFill/>
          <a:ln>
            <a:solidFill>
              <a:schemeClr val="tx1"/>
            </a:solidFill>
          </a:ln>
        </p:spPr>
        <p:txBody>
          <a:bodyPr wrap="square" rtlCol="0">
            <a:spAutoFit/>
          </a:bodyPr>
          <a:lstStyle/>
          <a:p>
            <a:pPr marL="342900" indent="-342900">
              <a:buAutoNum type="arabicPeriod"/>
            </a:pPr>
            <a:r>
              <a:rPr lang="en-US" dirty="0">
                <a:latin typeface="Comic Sans MS" panose="030F0702030302020204" pitchFamily="66" charset="0"/>
              </a:rPr>
              <a:t>What inspired Armitage to write this poem? (1)</a:t>
            </a:r>
          </a:p>
          <a:p>
            <a:pPr marL="342900" indent="-342900">
              <a:buAutoNum type="arabicPeriod"/>
            </a:pPr>
            <a:endParaRPr lang="en-US" dirty="0">
              <a:latin typeface="Comic Sans MS" panose="030F0702030302020204" pitchFamily="66" charset="0"/>
            </a:endParaRPr>
          </a:p>
          <a:p>
            <a:pPr marL="342900" indent="-342900">
              <a:buAutoNum type="arabicPeriod"/>
            </a:pPr>
            <a:r>
              <a:rPr lang="en-US" dirty="0">
                <a:latin typeface="Comic Sans MS" panose="030F0702030302020204" pitchFamily="66" charset="0"/>
              </a:rPr>
              <a:t>What is Armitage’s opinion on war?  Is he pro war or anti war?  Explain your answer. (2)</a:t>
            </a:r>
          </a:p>
          <a:p>
            <a:pPr marL="342900" indent="-342900">
              <a:buAutoNum type="arabicPeriod"/>
            </a:pPr>
            <a:endParaRPr lang="en-US" dirty="0">
              <a:latin typeface="Comic Sans MS" panose="030F0702030302020204" pitchFamily="66" charset="0"/>
            </a:endParaRPr>
          </a:p>
          <a:p>
            <a:pPr marL="342900" indent="-342900">
              <a:buAutoNum type="arabicPeriod"/>
            </a:pPr>
            <a:r>
              <a:rPr lang="en-US" dirty="0">
                <a:latin typeface="Comic Sans MS" panose="030F0702030302020204" pitchFamily="66" charset="0"/>
              </a:rPr>
              <a:t>What is the name of the soldier that this poem is based on and where was he stationed?  (2)</a:t>
            </a:r>
          </a:p>
          <a:p>
            <a:pPr marL="342900" indent="-342900">
              <a:buAutoNum type="arabicPeriod"/>
            </a:pPr>
            <a:endParaRPr lang="en-US" dirty="0">
              <a:latin typeface="Comic Sans MS" panose="030F0702030302020204" pitchFamily="66" charset="0"/>
            </a:endParaRPr>
          </a:p>
          <a:p>
            <a:pPr marL="342900" indent="-342900">
              <a:buAutoNum type="arabicPeriod"/>
            </a:pPr>
            <a:r>
              <a:rPr lang="en-US" dirty="0">
                <a:latin typeface="Comic Sans MS" panose="030F0702030302020204" pitchFamily="66" charset="0"/>
              </a:rPr>
              <a:t>Write out Armitage's message and fill in the gaps: Simon Armitage perhaps wrote his poem in order to explore the lasting p________ damage caused by c_______. (2)</a:t>
            </a:r>
          </a:p>
          <a:p>
            <a:pPr marL="342900" indent="-342900">
              <a:buAutoNum type="arabicPeriod"/>
            </a:pPr>
            <a:endParaRPr lang="en-US" b="1" dirty="0"/>
          </a:p>
          <a:p>
            <a:pPr marL="342900" indent="-342900">
              <a:buFontTx/>
              <a:buAutoNum type="arabicPeriod"/>
            </a:pPr>
            <a:r>
              <a:rPr lang="en-US" dirty="0">
                <a:latin typeface="Comic Sans MS" panose="030F0702030302020204" pitchFamily="66" charset="0"/>
              </a:rPr>
              <a:t> Complete this quote: “And the drink…” (1)</a:t>
            </a:r>
            <a:endParaRPr lang="en-US" dirty="0"/>
          </a:p>
          <a:p>
            <a:pPr marL="342900" indent="-342900">
              <a:buAutoNum type="arabicPeriod"/>
            </a:pPr>
            <a:endParaRPr lang="en-GB" dirty="0"/>
          </a:p>
        </p:txBody>
      </p:sp>
      <p:sp>
        <p:nvSpPr>
          <p:cNvPr id="5" name="Rectangle 4">
            <a:extLst>
              <a:ext uri="{FF2B5EF4-FFF2-40B4-BE49-F238E27FC236}">
                <a16:creationId xmlns:a16="http://schemas.microsoft.com/office/drawing/2014/main" id="{C07BD6D1-0B84-4F20-95BD-9CC5F6DE7BF7}"/>
              </a:ext>
            </a:extLst>
          </p:cNvPr>
          <p:cNvSpPr/>
          <p:nvPr/>
        </p:nvSpPr>
        <p:spPr>
          <a:xfrm>
            <a:off x="6295869" y="1873778"/>
            <a:ext cx="5501390" cy="4801314"/>
          </a:xfrm>
          <a:prstGeom prst="rect">
            <a:avLst/>
          </a:prstGeom>
          <a:ln>
            <a:solidFill>
              <a:schemeClr val="tx1"/>
            </a:solidFill>
          </a:ln>
        </p:spPr>
        <p:txBody>
          <a:bodyPr wrap="square">
            <a:spAutoFit/>
          </a:bodyPr>
          <a:lstStyle/>
          <a:p>
            <a:r>
              <a:rPr lang="en-US" dirty="0">
                <a:latin typeface="Comic Sans MS" panose="030F0702030302020204" pitchFamily="66" charset="0"/>
              </a:rPr>
              <a:t>6. Give an example of allusion in the poem and explain why Armitage might have used it. (2)</a:t>
            </a:r>
          </a:p>
          <a:p>
            <a:endParaRPr lang="en-US" dirty="0">
              <a:latin typeface="Comic Sans MS" panose="030F0702030302020204" pitchFamily="66" charset="0"/>
            </a:endParaRPr>
          </a:p>
          <a:p>
            <a:r>
              <a:rPr lang="en-US" dirty="0">
                <a:latin typeface="Comic Sans MS" panose="030F0702030302020204" pitchFamily="66" charset="0"/>
              </a:rPr>
              <a:t>7. </a:t>
            </a:r>
            <a:r>
              <a:rPr lang="en-US" b="1" dirty="0">
                <a:latin typeface="Comic Sans MS" panose="030F0702030302020204" pitchFamily="66" charset="0"/>
              </a:rPr>
              <a:t>“End of story, except not really.  His blood-shadow stays on the street”. </a:t>
            </a:r>
            <a:r>
              <a:rPr lang="en-US" dirty="0">
                <a:latin typeface="Comic Sans MS" panose="030F0702030302020204" pitchFamily="66" charset="0"/>
              </a:rPr>
              <a:t>Choose two words that you could ‘zoom in’ on from this quote and explain their connotations. (2)</a:t>
            </a:r>
          </a:p>
          <a:p>
            <a:endParaRPr lang="en-US" dirty="0">
              <a:latin typeface="Comic Sans MS" panose="030F0702030302020204" pitchFamily="66" charset="0"/>
            </a:endParaRPr>
          </a:p>
          <a:p>
            <a:r>
              <a:rPr lang="en-US" dirty="0">
                <a:latin typeface="Comic Sans MS" panose="030F0702030302020204" pitchFamily="66" charset="0"/>
              </a:rPr>
              <a:t>8. Why do you think Armitage chose to use colloquial language in this poem? (1)</a:t>
            </a:r>
          </a:p>
          <a:p>
            <a:endParaRPr lang="en-US" dirty="0">
              <a:latin typeface="Comic Sans MS" panose="030F0702030302020204" pitchFamily="66" charset="0"/>
            </a:endParaRPr>
          </a:p>
          <a:p>
            <a:r>
              <a:rPr lang="en-US" dirty="0">
                <a:latin typeface="Comic Sans MS" panose="030F0702030302020204" pitchFamily="66" charset="0"/>
              </a:rPr>
              <a:t>9. Write down an example of repetition in the poem and explain why Armitage might have used it. (2)</a:t>
            </a:r>
          </a:p>
          <a:p>
            <a:endParaRPr lang="en-US" dirty="0">
              <a:latin typeface="Comic Sans MS" panose="030F0702030302020204" pitchFamily="66" charset="0"/>
            </a:endParaRPr>
          </a:p>
          <a:p>
            <a:r>
              <a:rPr lang="en-US" dirty="0">
                <a:latin typeface="Comic Sans MS" panose="030F0702030302020204" pitchFamily="66" charset="0"/>
              </a:rPr>
              <a:t>10. List three themes that this poem links to and explain the links. (3)</a:t>
            </a:r>
          </a:p>
        </p:txBody>
      </p:sp>
    </p:spTree>
    <p:extLst>
      <p:ext uri="{BB962C8B-B14F-4D97-AF65-F5344CB8AC3E}">
        <p14:creationId xmlns:p14="http://schemas.microsoft.com/office/powerpoint/2010/main" val="3368414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63166" y="123364"/>
            <a:ext cx="778816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Showcard Gothic" panose="04020904020102020604" pitchFamily="82" charset="0"/>
                <a:ea typeface="+mn-ea"/>
                <a:cs typeface="+mn-cs"/>
              </a:rPr>
              <a:t>Bayonet charge </a:t>
            </a: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by Ted Hughes</a:t>
            </a:r>
          </a:p>
        </p:txBody>
      </p:sp>
      <p:pic>
        <p:nvPicPr>
          <p:cNvPr id="6" name="Picture 5"/>
          <p:cNvPicPr>
            <a:picLocks noChangeAspect="1"/>
          </p:cNvPicPr>
          <p:nvPr/>
        </p:nvPicPr>
        <p:blipFill rotWithShape="1">
          <a:blip r:embed="rId2"/>
          <a:srcRect r="3456" b="7824"/>
          <a:stretch/>
        </p:blipFill>
        <p:spPr>
          <a:xfrm>
            <a:off x="6699196" y="3558763"/>
            <a:ext cx="978612" cy="1058334"/>
          </a:xfrm>
          <a:prstGeom prst="rect">
            <a:avLst/>
          </a:prstGeom>
        </p:spPr>
      </p:pic>
      <p:sp>
        <p:nvSpPr>
          <p:cNvPr id="7" name="TextBox 6"/>
          <p:cNvSpPr txBox="1"/>
          <p:nvPr/>
        </p:nvSpPr>
        <p:spPr>
          <a:xfrm>
            <a:off x="7803930" y="3847656"/>
            <a:ext cx="348418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Showcard Gothic" panose="04020904020102020604" pitchFamily="82" charset="0"/>
                <a:ea typeface="+mn-ea"/>
                <a:cs typeface="+mn-cs"/>
              </a:rPr>
              <a:t>message</a:t>
            </a:r>
          </a:p>
        </p:txBody>
      </p:sp>
      <p:sp>
        <p:nvSpPr>
          <p:cNvPr id="8" name="TextBox 7"/>
          <p:cNvSpPr txBox="1"/>
          <p:nvPr/>
        </p:nvSpPr>
        <p:spPr>
          <a:xfrm>
            <a:off x="6270159" y="5022325"/>
            <a:ext cx="5816326" cy="1384995"/>
          </a:xfrm>
          <a:prstGeom prst="rect">
            <a:avLst/>
          </a:prstGeom>
          <a:noFill/>
          <a:ln w="50800">
            <a:solidFill>
              <a:schemeClr val="tx1"/>
            </a:solid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Ted Hughes perhaps wrote the poem as a critique of the glorification of war. </a:t>
            </a:r>
          </a:p>
        </p:txBody>
      </p:sp>
      <p:pic>
        <p:nvPicPr>
          <p:cNvPr id="9" name="Picture 8"/>
          <p:cNvPicPr>
            <a:picLocks noChangeAspect="1"/>
          </p:cNvPicPr>
          <p:nvPr/>
        </p:nvPicPr>
        <p:blipFill>
          <a:blip r:embed="rId3"/>
          <a:stretch>
            <a:fillRect/>
          </a:stretch>
        </p:blipFill>
        <p:spPr>
          <a:xfrm>
            <a:off x="72061" y="337871"/>
            <a:ext cx="2689991" cy="1231562"/>
          </a:xfrm>
          <a:prstGeom prst="rect">
            <a:avLst/>
          </a:prstGeom>
        </p:spPr>
      </p:pic>
      <p:sp>
        <p:nvSpPr>
          <p:cNvPr id="10" name="TextBox 9"/>
          <p:cNvSpPr txBox="1"/>
          <p:nvPr/>
        </p:nvSpPr>
        <p:spPr>
          <a:xfrm>
            <a:off x="10838" y="2556807"/>
            <a:ext cx="5904656" cy="58477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 lot of his poems are about war, perhaps because he had seen the way that it affected his father.</a:t>
            </a:r>
          </a:p>
        </p:txBody>
      </p:sp>
      <p:sp>
        <p:nvSpPr>
          <p:cNvPr id="11" name="TextBox 10"/>
          <p:cNvSpPr txBox="1"/>
          <p:nvPr/>
        </p:nvSpPr>
        <p:spPr>
          <a:xfrm>
            <a:off x="10838" y="3363919"/>
            <a:ext cx="5904656"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Ted Hughes was anti-war. He thought that propaganda that encouraged young men to go to war was wrong and that they shouldn’t be fighting in the war at all.</a:t>
            </a:r>
          </a:p>
        </p:txBody>
      </p:sp>
      <p:sp>
        <p:nvSpPr>
          <p:cNvPr id="12" name="TextBox 11"/>
          <p:cNvSpPr txBox="1"/>
          <p:nvPr/>
        </p:nvSpPr>
        <p:spPr>
          <a:xfrm>
            <a:off x="0" y="1864667"/>
            <a:ext cx="5904656" cy="58477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Ted Hughes was born after WW1 but his father fought in it and survived.</a:t>
            </a:r>
          </a:p>
        </p:txBody>
      </p:sp>
      <p:sp>
        <p:nvSpPr>
          <p:cNvPr id="14" name="TextBox 13"/>
          <p:cNvSpPr txBox="1"/>
          <p:nvPr/>
        </p:nvSpPr>
        <p:spPr>
          <a:xfrm>
            <a:off x="0" y="4417253"/>
            <a:ext cx="5904656"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Ted Hughes was inspired by Wilfred Owen.  Have a look at Exposure and see if you can see any similarities in their styles.</a:t>
            </a:r>
          </a:p>
        </p:txBody>
      </p:sp>
      <p:sp>
        <p:nvSpPr>
          <p:cNvPr id="15" name="TextBox 14"/>
          <p:cNvSpPr txBox="1"/>
          <p:nvPr/>
        </p:nvSpPr>
        <p:spPr>
          <a:xfrm>
            <a:off x="0" y="5470587"/>
            <a:ext cx="5904656"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Hughes grew up on farms.  A lot of his poetry includes nature and sometimes the conflict between humans and nature.</a:t>
            </a:r>
          </a:p>
        </p:txBody>
      </p:sp>
      <p:sp>
        <p:nvSpPr>
          <p:cNvPr id="16" name="TextBox 15"/>
          <p:cNvSpPr txBox="1"/>
          <p:nvPr/>
        </p:nvSpPr>
        <p:spPr>
          <a:xfrm>
            <a:off x="6455979" y="953652"/>
            <a:ext cx="579591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Showcard Gothic" panose="04020904020102020604" pitchFamily="82" charset="0"/>
                <a:ea typeface="+mn-ea"/>
                <a:cs typeface="+mn-cs"/>
              </a:rPr>
              <a:t>What happens?</a:t>
            </a:r>
          </a:p>
        </p:txBody>
      </p:sp>
      <p:sp>
        <p:nvSpPr>
          <p:cNvPr id="17" name="TextBox 16"/>
          <p:cNvSpPr txBox="1"/>
          <p:nvPr/>
        </p:nvSpPr>
        <p:spPr>
          <a:xfrm>
            <a:off x="6577586" y="1864667"/>
            <a:ext cx="550889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 soldier is running with his bayonet towards a hedge.  He almost stops for a moment and thinks ‘why am I here’?  He seems to lose his faith in war and propaganda.</a:t>
            </a:r>
          </a:p>
        </p:txBody>
      </p:sp>
      <p:pic>
        <p:nvPicPr>
          <p:cNvPr id="2" name="Picture 1"/>
          <p:cNvPicPr>
            <a:picLocks noChangeAspect="1"/>
          </p:cNvPicPr>
          <p:nvPr/>
        </p:nvPicPr>
        <p:blipFill>
          <a:blip r:embed="rId4"/>
          <a:stretch>
            <a:fillRect/>
          </a:stretch>
        </p:blipFill>
        <p:spPr>
          <a:xfrm>
            <a:off x="2892691" y="202478"/>
            <a:ext cx="829128" cy="1109568"/>
          </a:xfrm>
          <a:prstGeom prst="rect">
            <a:avLst/>
          </a:prstGeom>
        </p:spPr>
      </p:pic>
    </p:spTree>
    <p:extLst>
      <p:ext uri="{BB962C8B-B14F-4D97-AF65-F5344CB8AC3E}">
        <p14:creationId xmlns:p14="http://schemas.microsoft.com/office/powerpoint/2010/main" val="4291590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316F28-CC72-49CE-8F97-521DF4A9289E}"/>
              </a:ext>
            </a:extLst>
          </p:cNvPr>
          <p:cNvSpPr txBox="1"/>
          <p:nvPr/>
        </p:nvSpPr>
        <p:spPr>
          <a:xfrm>
            <a:off x="0" y="0"/>
            <a:ext cx="4612203"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Showcard Gothic" panose="04020904020102020604" pitchFamily="82" charset="0"/>
                <a:ea typeface="+mn-ea"/>
                <a:cs typeface="+mn-cs"/>
              </a:rPr>
              <a:t>Bayonet charge </a:t>
            </a: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by Ted Hughes</a:t>
            </a:r>
          </a:p>
        </p:txBody>
      </p:sp>
      <p:sp>
        <p:nvSpPr>
          <p:cNvPr id="7" name="TextBox 6">
            <a:extLst>
              <a:ext uri="{FF2B5EF4-FFF2-40B4-BE49-F238E27FC236}">
                <a16:creationId xmlns:a16="http://schemas.microsoft.com/office/drawing/2014/main" id="{DE7A2D65-6366-446D-ABB6-1181B415176A}"/>
              </a:ext>
            </a:extLst>
          </p:cNvPr>
          <p:cNvSpPr txBox="1"/>
          <p:nvPr/>
        </p:nvSpPr>
        <p:spPr>
          <a:xfrm>
            <a:off x="5081666" y="179882"/>
            <a:ext cx="6895475" cy="954107"/>
          </a:xfrm>
          <a:prstGeom prst="rect">
            <a:avLst/>
          </a:prstGeom>
          <a:solidFill>
            <a:schemeClr val="bg1">
              <a:lumMod val="85000"/>
            </a:schemeClr>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Read through the poem.  Look up the meaning of any words that you don’t know the meaning of.</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Use your ‘Glossary of Structural Features (Page 3) to find any structural features in the poem.</a:t>
            </a:r>
            <a:endParaRPr kumimoji="0" lang="en-GB"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8" name="TextBox 7">
            <a:extLst>
              <a:ext uri="{FF2B5EF4-FFF2-40B4-BE49-F238E27FC236}">
                <a16:creationId xmlns:a16="http://schemas.microsoft.com/office/drawing/2014/main" id="{80FFD316-A21F-463D-A5A1-7FED74FED4D9}"/>
              </a:ext>
            </a:extLst>
          </p:cNvPr>
          <p:cNvSpPr txBox="1"/>
          <p:nvPr/>
        </p:nvSpPr>
        <p:spPr>
          <a:xfrm>
            <a:off x="6445770" y="1334043"/>
            <a:ext cx="3191810" cy="5078313"/>
          </a:xfrm>
          <a:prstGeom prst="rect">
            <a:avLst/>
          </a:prstGeom>
          <a:noFill/>
          <a:ln w="31750">
            <a:solidFill>
              <a:schemeClr val="tx1"/>
            </a:solid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Structural Features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0A1A877-A4F8-48B4-A99D-382F5C5EE63B}"/>
              </a:ext>
            </a:extLst>
          </p:cNvPr>
          <p:cNvSpPr/>
          <p:nvPr/>
        </p:nvSpPr>
        <p:spPr>
          <a:xfrm>
            <a:off x="214859" y="1133989"/>
            <a:ext cx="4612203" cy="5478423"/>
          </a:xfrm>
          <a:prstGeom prst="rect">
            <a:avLst/>
          </a:prstGeom>
          <a:ln w="28575">
            <a:solidFill>
              <a:schemeClr val="tx1"/>
            </a:solidFill>
          </a:ln>
        </p:spPr>
        <p:txBody>
          <a:bodyPr wrap="square">
            <a:spAutoFit/>
          </a:bodyPr>
          <a:lstStyle/>
          <a:p>
            <a:r>
              <a:rPr lang="en-US" sz="1400" dirty="0"/>
              <a:t>Suddenly he awoke and was running – raw</a:t>
            </a:r>
            <a:br>
              <a:rPr lang="en-US" sz="1400" dirty="0"/>
            </a:br>
            <a:r>
              <a:rPr lang="en-US" sz="1400" dirty="0"/>
              <a:t>In raw-seamed hot khaki, his sweat heavy,</a:t>
            </a:r>
            <a:br>
              <a:rPr lang="en-US" sz="1400" dirty="0"/>
            </a:br>
            <a:r>
              <a:rPr lang="en-US" sz="1400" dirty="0"/>
              <a:t>Stumbling across a field of clods towards a green hedge</a:t>
            </a:r>
            <a:br>
              <a:rPr lang="en-US" sz="1400" dirty="0"/>
            </a:br>
            <a:r>
              <a:rPr lang="en-US" sz="1400" dirty="0"/>
              <a:t>That dazzled with rifle fire, hearing</a:t>
            </a:r>
            <a:br>
              <a:rPr lang="en-US" sz="1400" dirty="0"/>
            </a:br>
            <a:r>
              <a:rPr lang="en-US" sz="1400" dirty="0"/>
              <a:t>Bullets smacking the belly out of the air –</a:t>
            </a:r>
            <a:br>
              <a:rPr lang="en-US" sz="1400" dirty="0"/>
            </a:br>
            <a:r>
              <a:rPr lang="en-US" sz="1400" dirty="0"/>
              <a:t>He lugged a rifle numb as a smashed arm;</a:t>
            </a:r>
            <a:br>
              <a:rPr lang="en-US" sz="1400" dirty="0"/>
            </a:br>
            <a:r>
              <a:rPr lang="en-US" sz="1400" dirty="0"/>
              <a:t>The patriotic tear that had brimmed in his eye</a:t>
            </a:r>
            <a:br>
              <a:rPr lang="en-US" sz="1400" dirty="0"/>
            </a:br>
            <a:r>
              <a:rPr lang="en-US" sz="1400" dirty="0"/>
              <a:t>Sweating like molten iron from the </a:t>
            </a:r>
            <a:r>
              <a:rPr lang="en-US" sz="1400" dirty="0" err="1"/>
              <a:t>centre</a:t>
            </a:r>
            <a:r>
              <a:rPr lang="en-US" sz="1400" dirty="0"/>
              <a:t> of his chest, –</a:t>
            </a:r>
          </a:p>
          <a:p>
            <a:endParaRPr lang="en-US" sz="1400" dirty="0"/>
          </a:p>
          <a:p>
            <a:r>
              <a:rPr lang="en-US" sz="1400" dirty="0"/>
              <a:t>In bewilderment then he almost stopped –</a:t>
            </a:r>
            <a:br>
              <a:rPr lang="en-US" sz="1400" dirty="0"/>
            </a:br>
            <a:r>
              <a:rPr lang="en-US" sz="1400" dirty="0"/>
              <a:t>In what cold clockwork of the stars and the nations</a:t>
            </a:r>
            <a:br>
              <a:rPr lang="en-US" sz="1400" dirty="0"/>
            </a:br>
            <a:r>
              <a:rPr lang="en-US" sz="1400" dirty="0"/>
              <a:t>Was he the hand pointing that second? He was running</a:t>
            </a:r>
            <a:br>
              <a:rPr lang="en-US" sz="1400" dirty="0"/>
            </a:br>
            <a:r>
              <a:rPr lang="en-US" sz="1400" dirty="0"/>
              <a:t>Like a man who has jumped up in the dark and runs</a:t>
            </a:r>
            <a:br>
              <a:rPr lang="en-US" sz="1400" dirty="0"/>
            </a:br>
            <a:r>
              <a:rPr lang="en-US" sz="1400" dirty="0"/>
              <a:t>Listening between his footfalls for the reason</a:t>
            </a:r>
            <a:br>
              <a:rPr lang="en-US" sz="1400" dirty="0"/>
            </a:br>
            <a:r>
              <a:rPr lang="en-US" sz="1400" dirty="0"/>
              <a:t>Of his still running, and his foot hung like</a:t>
            </a:r>
            <a:br>
              <a:rPr lang="en-US" sz="1400" dirty="0"/>
            </a:br>
            <a:r>
              <a:rPr lang="en-US" sz="1400" dirty="0"/>
              <a:t>Statuary in mid-stride. Then the shot-slashed furrows</a:t>
            </a:r>
          </a:p>
          <a:p>
            <a:r>
              <a:rPr lang="en-US" sz="1400" dirty="0"/>
              <a:t>Threw up a yellow hare that rolled like a flame</a:t>
            </a:r>
          </a:p>
          <a:p>
            <a:endParaRPr lang="en-US" sz="1400" dirty="0"/>
          </a:p>
          <a:p>
            <a:r>
              <a:rPr lang="en-US" sz="1400" dirty="0"/>
              <a:t>And crawled in a threshing circle, its mouth wide</a:t>
            </a:r>
            <a:br>
              <a:rPr lang="en-US" sz="1400" dirty="0"/>
            </a:br>
            <a:r>
              <a:rPr lang="en-US" sz="1400" dirty="0"/>
              <a:t>Open silent, its eyes standing out.</a:t>
            </a:r>
            <a:br>
              <a:rPr lang="en-US" sz="1400" dirty="0"/>
            </a:br>
            <a:r>
              <a:rPr lang="en-US" sz="1400" dirty="0"/>
              <a:t>He plunged past with his bayonet toward the green hedge,</a:t>
            </a:r>
            <a:br>
              <a:rPr lang="en-US" sz="1400" dirty="0"/>
            </a:br>
            <a:r>
              <a:rPr lang="en-US" sz="1400" dirty="0"/>
              <a:t>King, </a:t>
            </a:r>
            <a:r>
              <a:rPr lang="en-US" sz="1400" dirty="0" err="1"/>
              <a:t>honour</a:t>
            </a:r>
            <a:r>
              <a:rPr lang="en-US" sz="1400" dirty="0"/>
              <a:t>, human dignity, etcetera</a:t>
            </a:r>
            <a:br>
              <a:rPr lang="en-US" sz="1400" dirty="0"/>
            </a:br>
            <a:r>
              <a:rPr lang="en-US" sz="1400" dirty="0"/>
              <a:t>Dropped like luxuries in a yelling alarm</a:t>
            </a:r>
            <a:br>
              <a:rPr lang="en-US" sz="1400" dirty="0"/>
            </a:br>
            <a:r>
              <a:rPr lang="en-US" sz="1400" dirty="0"/>
              <a:t>To get out of that blue crackling air</a:t>
            </a:r>
            <a:br>
              <a:rPr lang="en-US" sz="1400" dirty="0"/>
            </a:br>
            <a:r>
              <a:rPr lang="en-US" sz="1400" dirty="0"/>
              <a:t>His terror’s touchy dynamite.</a:t>
            </a:r>
          </a:p>
        </p:txBody>
      </p:sp>
    </p:spTree>
    <p:extLst>
      <p:ext uri="{BB962C8B-B14F-4D97-AF65-F5344CB8AC3E}">
        <p14:creationId xmlns:p14="http://schemas.microsoft.com/office/powerpoint/2010/main" val="2092860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A49714-7A69-4A77-900B-CF850F4C3916}"/>
              </a:ext>
            </a:extLst>
          </p:cNvPr>
          <p:cNvSpPr txBox="1"/>
          <p:nvPr/>
        </p:nvSpPr>
        <p:spPr>
          <a:xfrm>
            <a:off x="-1139253" y="73363"/>
            <a:ext cx="82146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solidFill>
                  <a:prstClr val="black"/>
                </a:solidFill>
                <a:latin typeface="Showcard Gothic" panose="04020904020102020604" pitchFamily="82" charset="0"/>
              </a:rPr>
              <a:t>Bayonet charge</a:t>
            </a:r>
            <a:r>
              <a:rPr kumimoji="0" lang="en-GB" sz="3200" b="0" i="0" u="none" strike="noStrike" kern="1200" cap="none" spc="0" normalizeH="0" baseline="0" noProof="0" dirty="0">
                <a:ln>
                  <a:noFill/>
                </a:ln>
                <a:solidFill>
                  <a:prstClr val="black"/>
                </a:solidFill>
                <a:effectLst/>
                <a:uLnTx/>
                <a:uFillTx/>
                <a:latin typeface="Showcard Gothic" panose="04020904020102020604" pitchFamily="82" charset="0"/>
                <a:ea typeface="+mn-ea"/>
                <a:cs typeface="+mn-cs"/>
              </a:rPr>
              <a:t> </a:t>
            </a:r>
            <a:r>
              <a:rPr kumimoji="0" lang="en-GB"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Additional Information</a:t>
            </a:r>
          </a:p>
        </p:txBody>
      </p:sp>
      <p:sp>
        <p:nvSpPr>
          <p:cNvPr id="3" name="TextBox 2">
            <a:extLst>
              <a:ext uri="{FF2B5EF4-FFF2-40B4-BE49-F238E27FC236}">
                <a16:creationId xmlns:a16="http://schemas.microsoft.com/office/drawing/2014/main" id="{B0957ECD-9F3B-481C-8BDA-E32F706389BF}"/>
              </a:ext>
            </a:extLst>
          </p:cNvPr>
          <p:cNvSpPr txBox="1"/>
          <p:nvPr/>
        </p:nvSpPr>
        <p:spPr>
          <a:xfrm>
            <a:off x="5976730" y="73363"/>
            <a:ext cx="59854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TASK:  When you’ve read the information, have a go at answering the questions below:</a:t>
            </a:r>
            <a:endParaRPr kumimoji="0" lang="en-GB"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5" name="TextBox 4">
            <a:extLst>
              <a:ext uri="{FF2B5EF4-FFF2-40B4-BE49-F238E27FC236}">
                <a16:creationId xmlns:a16="http://schemas.microsoft.com/office/drawing/2014/main" id="{E9BC7527-0BF0-4D44-B987-A415F8B8D049}"/>
              </a:ext>
            </a:extLst>
          </p:cNvPr>
          <p:cNvSpPr txBox="1"/>
          <p:nvPr/>
        </p:nvSpPr>
        <p:spPr>
          <a:xfrm>
            <a:off x="5805511" y="892552"/>
            <a:ext cx="5848807" cy="4031873"/>
          </a:xfrm>
          <a:prstGeom prst="rect">
            <a:avLst/>
          </a:prstGeom>
          <a:solidFill>
            <a:schemeClr val="bg1">
              <a:lumMod val="95000"/>
            </a:schemeClr>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400" dirty="0">
                <a:solidFill>
                  <a:prstClr val="black"/>
                </a:solidFill>
                <a:latin typeface="Comic Sans MS" panose="030F0702030302020204" pitchFamily="66" charset="0"/>
              </a:rPr>
              <a:t>Look at the metaphor (to the left).  How does this represent the idea that the soldier is powerless?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1400" dirty="0">
              <a:solidFill>
                <a:prstClr val="black"/>
              </a:solidFill>
              <a:latin typeface="Comic Sans MS" panose="030F0702030302020204" pitchFamily="66"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Can you find any lines in the poem that show that war is damaging nature?  List as many as you can.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1400" dirty="0">
              <a:solidFill>
                <a:prstClr val="black"/>
              </a:solidFill>
              <a:latin typeface="Comic Sans MS" panose="030F0702030302020204" pitchFamily="66"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Why do you think that Hughes starts the poem in the middle of the action – “Suddenly he awoke”? What could this tell us about war?</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1400" dirty="0">
              <a:solidFill>
                <a:prstClr val="black"/>
              </a:solidFill>
              <a:latin typeface="Comic Sans MS" panose="030F0702030302020204" pitchFamily="66"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Look at the end of the poem where Hughes uses words that we would usually find </a:t>
            </a:r>
            <a:r>
              <a:rPr lang="en-US" sz="1400" dirty="0">
                <a:solidFill>
                  <a:prstClr val="black"/>
                </a:solidFill>
                <a:latin typeface="Comic Sans MS" panose="030F0702030302020204" pitchFamily="66" charset="0"/>
              </a:rPr>
              <a:t>on</a:t>
            </a: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propaganda posters.  What is the simile he </a:t>
            </a:r>
            <a:r>
              <a:rPr lang="en-US" sz="1400" dirty="0">
                <a:solidFill>
                  <a:prstClr val="black"/>
                </a:solidFill>
                <a:latin typeface="Comic Sans MS" panose="030F0702030302020204" pitchFamily="66" charset="0"/>
              </a:rPr>
              <a:t>uses here?  What does the soldier do to the words of propaganda?</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sz="1400" dirty="0">
                <a:solidFill>
                  <a:prstClr val="black"/>
                </a:solidFill>
                <a:latin typeface="Comic Sans MS" panose="030F0702030302020204" pitchFamily="66" charset="0"/>
              </a:rPr>
              <a:t>**CHALLENGE** Why do you think Hughes uses the word “raw” twice to describe the soldier?  What are its connotations?</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E948484-6EAB-444A-AD27-BF5D26D71DED}"/>
              </a:ext>
            </a:extLst>
          </p:cNvPr>
          <p:cNvSpPr txBox="1"/>
          <p:nvPr/>
        </p:nvSpPr>
        <p:spPr>
          <a:xfrm>
            <a:off x="224852" y="719694"/>
            <a:ext cx="4302178" cy="738664"/>
          </a:xfrm>
          <a:prstGeom prst="rect">
            <a:avLst/>
          </a:prstGeom>
          <a:noFill/>
        </p:spPr>
        <p:txBody>
          <a:bodyPr wrap="square" rtlCol="0">
            <a:spAutoFit/>
          </a:bodyPr>
          <a:lstStyle/>
          <a:p>
            <a:r>
              <a:rPr lang="en-US" sz="1400" dirty="0">
                <a:latin typeface="Comic Sans MS" panose="030F0702030302020204" pitchFamily="66" charset="0"/>
              </a:rPr>
              <a:t>This poem talks about the soldier feeling powerless.  He feels like he has no control over his own fate. We see this in the following quote:</a:t>
            </a:r>
            <a:endParaRPr lang="en-GB" sz="1400" dirty="0">
              <a:latin typeface="Comic Sans MS" panose="030F0702030302020204" pitchFamily="66" charset="0"/>
            </a:endParaRPr>
          </a:p>
        </p:txBody>
      </p:sp>
      <p:sp>
        <p:nvSpPr>
          <p:cNvPr id="6" name="Rectangle 5">
            <a:extLst>
              <a:ext uri="{FF2B5EF4-FFF2-40B4-BE49-F238E27FC236}">
                <a16:creationId xmlns:a16="http://schemas.microsoft.com/office/drawing/2014/main" id="{C67572B8-E3CA-4B52-BC09-79F5935D2A0C}"/>
              </a:ext>
            </a:extLst>
          </p:cNvPr>
          <p:cNvSpPr/>
          <p:nvPr/>
        </p:nvSpPr>
        <p:spPr>
          <a:xfrm>
            <a:off x="224851" y="1486731"/>
            <a:ext cx="5006716" cy="523220"/>
          </a:xfrm>
          <a:prstGeom prst="rect">
            <a:avLst/>
          </a:prstGeom>
        </p:spPr>
        <p:txBody>
          <a:bodyPr wrap="square">
            <a:spAutoFit/>
          </a:bodyPr>
          <a:lstStyle/>
          <a:p>
            <a:pPr lvl="0"/>
            <a:r>
              <a:rPr lang="en-GB" sz="1400" b="1" dirty="0">
                <a:latin typeface="Comic Sans MS" panose="030F0702030302020204" pitchFamily="66" charset="0"/>
                <a:cs typeface="Consolas" pitchFamily="49" charset="0"/>
              </a:rPr>
              <a:t>“In what cold clockwork of the stars and the nations</a:t>
            </a:r>
          </a:p>
          <a:p>
            <a:pPr lvl="0"/>
            <a:r>
              <a:rPr lang="en-GB" sz="1400" b="1" dirty="0">
                <a:latin typeface="Comic Sans MS" panose="030F0702030302020204" pitchFamily="66" charset="0"/>
                <a:cs typeface="Consolas" pitchFamily="49" charset="0"/>
              </a:rPr>
              <a:t>Was he the hand pointing that second?”</a:t>
            </a:r>
          </a:p>
        </p:txBody>
      </p:sp>
      <p:pic>
        <p:nvPicPr>
          <p:cNvPr id="7" name="Picture 2">
            <a:extLst>
              <a:ext uri="{FF2B5EF4-FFF2-40B4-BE49-F238E27FC236}">
                <a16:creationId xmlns:a16="http://schemas.microsoft.com/office/drawing/2014/main" id="{807048CF-EE76-43CC-A41D-46F14C7D5A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852" y="2038324"/>
            <a:ext cx="1067614" cy="1067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C2A491D4-41E9-4630-B657-C1A9D1BD8A6E}"/>
              </a:ext>
            </a:extLst>
          </p:cNvPr>
          <p:cNvSpPr/>
          <p:nvPr/>
        </p:nvSpPr>
        <p:spPr>
          <a:xfrm>
            <a:off x="1428771" y="2099880"/>
            <a:ext cx="3475221" cy="52322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effectLst/>
                <a:uLnTx/>
                <a:uFillTx/>
                <a:latin typeface="Comic Sans MS" panose="030F0702030302020204" pitchFamily="66" charset="0"/>
                <a:ea typeface="+mn-ea"/>
                <a:cs typeface="Consolas" pitchFamily="49" charset="0"/>
              </a:rPr>
              <a:t>In</a:t>
            </a:r>
            <a:r>
              <a:rPr kumimoji="0" lang="en-US" sz="1400" i="0" u="none" strike="noStrike" kern="1200" cap="none" spc="0" normalizeH="0" noProof="0" dirty="0">
                <a:ln>
                  <a:noFill/>
                </a:ln>
                <a:effectLst/>
                <a:uLnTx/>
                <a:uFillTx/>
                <a:latin typeface="Comic Sans MS" panose="030F0702030302020204" pitchFamily="66" charset="0"/>
                <a:ea typeface="+mn-ea"/>
                <a:cs typeface="Consolas" pitchFamily="49" charset="0"/>
              </a:rPr>
              <a:t> this metaphor, the soldier is being described as the arms of the clock.</a:t>
            </a:r>
            <a:endParaRPr kumimoji="0" lang="en-US" sz="1400" i="0" u="none" strike="noStrike" kern="1200" cap="none" spc="0" normalizeH="0" baseline="0" noProof="0" dirty="0">
              <a:ln>
                <a:noFill/>
              </a:ln>
              <a:effectLst/>
              <a:uLnTx/>
              <a:uFillTx/>
              <a:latin typeface="Comic Sans MS" panose="030F0702030302020204" pitchFamily="66" charset="0"/>
              <a:ea typeface="+mn-ea"/>
              <a:cs typeface="Consolas" pitchFamily="49" charset="0"/>
            </a:endParaRPr>
          </a:p>
        </p:txBody>
      </p:sp>
      <p:sp>
        <p:nvSpPr>
          <p:cNvPr id="9" name="Rectangle 8">
            <a:extLst>
              <a:ext uri="{FF2B5EF4-FFF2-40B4-BE49-F238E27FC236}">
                <a16:creationId xmlns:a16="http://schemas.microsoft.com/office/drawing/2014/main" id="{E2DE694A-97AB-4D6A-9B4E-891410A4FD17}"/>
              </a:ext>
            </a:extLst>
          </p:cNvPr>
          <p:cNvSpPr/>
          <p:nvPr/>
        </p:nvSpPr>
        <p:spPr>
          <a:xfrm>
            <a:off x="1428770" y="2900100"/>
            <a:ext cx="3475221" cy="1169551"/>
          </a:xfrm>
          <a:prstGeom prst="rect">
            <a:avLst/>
          </a:prstGeom>
          <a:solidFill>
            <a:schemeClr val="bg1"/>
          </a:solidFill>
        </p:spPr>
        <p:txBody>
          <a:bodyPr wrap="square">
            <a:spAutoFit/>
          </a:bodyPr>
          <a:lstStyle/>
          <a:p>
            <a:pPr lvl="0">
              <a:defRPr/>
            </a:pPr>
            <a:r>
              <a:rPr lang="en-US" sz="1400" dirty="0">
                <a:latin typeface="Comic Sans MS" panose="030F0702030302020204" pitchFamily="66" charset="0"/>
                <a:cs typeface="Consolas" pitchFamily="49" charset="0"/>
              </a:rPr>
              <a:t>The ‘cold clockwork’ is fate and the government.</a:t>
            </a:r>
          </a:p>
          <a:p>
            <a:pPr lvl="0">
              <a:defRPr/>
            </a:pPr>
            <a:r>
              <a:rPr lang="en-US" sz="1400" dirty="0">
                <a:latin typeface="Comic Sans MS" panose="030F0702030302020204" pitchFamily="66" charset="0"/>
                <a:cs typeface="Consolas" pitchFamily="49" charset="0"/>
              </a:rPr>
              <a:t>“Stars” =fate</a:t>
            </a:r>
          </a:p>
          <a:p>
            <a:pPr lvl="0">
              <a:defRPr/>
            </a:pPr>
            <a:r>
              <a:rPr lang="en-US" sz="1400" dirty="0">
                <a:latin typeface="Comic Sans MS" panose="030F0702030302020204" pitchFamily="66" charset="0"/>
                <a:cs typeface="Consolas" pitchFamily="49" charset="0"/>
              </a:rPr>
              <a:t>“nations” = government.</a:t>
            </a:r>
          </a:p>
          <a:p>
            <a:pPr lvl="0">
              <a:defRPr/>
            </a:pPr>
            <a:r>
              <a:rPr lang="en-US" sz="1400" dirty="0">
                <a:latin typeface="Comic Sans MS" panose="030F0702030302020204" pitchFamily="66" charset="0"/>
                <a:cs typeface="Consolas" pitchFamily="49" charset="0"/>
              </a:rPr>
              <a:t>They power the clock.</a:t>
            </a:r>
          </a:p>
        </p:txBody>
      </p:sp>
      <p:cxnSp>
        <p:nvCxnSpPr>
          <p:cNvPr id="11" name="Straight Arrow Connector 10">
            <a:extLst>
              <a:ext uri="{FF2B5EF4-FFF2-40B4-BE49-F238E27FC236}">
                <a16:creationId xmlns:a16="http://schemas.microsoft.com/office/drawing/2014/main" id="{093106CD-4BB3-45DE-8600-B4A26A9CD868}"/>
              </a:ext>
            </a:extLst>
          </p:cNvPr>
          <p:cNvCxnSpPr/>
          <p:nvPr/>
        </p:nvCxnSpPr>
        <p:spPr>
          <a:xfrm flipH="1">
            <a:off x="1169233" y="2193415"/>
            <a:ext cx="389744" cy="3787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8E03CDE-C0B4-4A42-BAB5-361C5029B079}"/>
              </a:ext>
            </a:extLst>
          </p:cNvPr>
          <p:cNvSpPr/>
          <p:nvPr/>
        </p:nvSpPr>
        <p:spPr>
          <a:xfrm>
            <a:off x="224851" y="658138"/>
            <a:ext cx="5006716" cy="35540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B2BBCB22-0F28-4783-ADDD-771F0D22877D}"/>
              </a:ext>
            </a:extLst>
          </p:cNvPr>
          <p:cNvSpPr txBox="1"/>
          <p:nvPr/>
        </p:nvSpPr>
        <p:spPr>
          <a:xfrm>
            <a:off x="224851" y="4613579"/>
            <a:ext cx="5006716" cy="584775"/>
          </a:xfrm>
          <a:prstGeom prst="rect">
            <a:avLst/>
          </a:prstGeom>
          <a:noFill/>
          <a:ln>
            <a:solidFill>
              <a:schemeClr val="tx1"/>
            </a:solidFill>
          </a:ln>
        </p:spPr>
        <p:txBody>
          <a:bodyPr wrap="square" rtlCol="0">
            <a:spAutoFit/>
          </a:bodyPr>
          <a:lstStyle/>
          <a:p>
            <a:r>
              <a:rPr lang="en-US" sz="1600" dirty="0">
                <a:latin typeface="Comic Sans MS" panose="030F0702030302020204" pitchFamily="66" charset="0"/>
              </a:rPr>
              <a:t>The poem also talks about how</a:t>
            </a:r>
            <a:r>
              <a:rPr lang="en-US" sz="1600" b="1" dirty="0">
                <a:latin typeface="Comic Sans MS" panose="030F0702030302020204" pitchFamily="66" charset="0"/>
              </a:rPr>
              <a:t> war </a:t>
            </a:r>
            <a:r>
              <a:rPr lang="en-US" sz="1600" dirty="0">
                <a:latin typeface="Comic Sans MS" panose="030F0702030302020204" pitchFamily="66" charset="0"/>
              </a:rPr>
              <a:t>is damaging </a:t>
            </a:r>
            <a:r>
              <a:rPr lang="en-US" sz="1600" b="1" dirty="0">
                <a:latin typeface="Comic Sans MS" panose="030F0702030302020204" pitchFamily="66" charset="0"/>
              </a:rPr>
              <a:t>nature.</a:t>
            </a:r>
            <a:endParaRPr lang="en-GB" sz="1600" b="1" dirty="0">
              <a:latin typeface="Comic Sans MS" panose="030F0702030302020204" pitchFamily="66" charset="0"/>
            </a:endParaRPr>
          </a:p>
        </p:txBody>
      </p:sp>
      <p:sp>
        <p:nvSpPr>
          <p:cNvPr id="14" name="TextBox 13">
            <a:extLst>
              <a:ext uri="{FF2B5EF4-FFF2-40B4-BE49-F238E27FC236}">
                <a16:creationId xmlns:a16="http://schemas.microsoft.com/office/drawing/2014/main" id="{45271E41-3FAE-4F23-AEC8-D7DF164635F6}"/>
              </a:ext>
            </a:extLst>
          </p:cNvPr>
          <p:cNvSpPr txBox="1"/>
          <p:nvPr/>
        </p:nvSpPr>
        <p:spPr>
          <a:xfrm>
            <a:off x="224851" y="5599697"/>
            <a:ext cx="5006716" cy="1077218"/>
          </a:xfrm>
          <a:prstGeom prst="rect">
            <a:avLst/>
          </a:prstGeom>
          <a:noFill/>
          <a:ln>
            <a:solidFill>
              <a:schemeClr val="tx1"/>
            </a:solidFill>
          </a:ln>
        </p:spPr>
        <p:txBody>
          <a:bodyPr wrap="square" rtlCol="0">
            <a:spAutoFit/>
          </a:bodyPr>
          <a:lstStyle/>
          <a:p>
            <a:r>
              <a:rPr lang="en-US" sz="1600" dirty="0">
                <a:latin typeface="Comic Sans MS" panose="030F0702030302020204" pitchFamily="66" charset="0"/>
              </a:rPr>
              <a:t>At the end of the poem, we see the soldier lose faith (give up) on </a:t>
            </a:r>
            <a:r>
              <a:rPr lang="en-US" sz="1600" b="1" dirty="0">
                <a:latin typeface="Comic Sans MS" panose="030F0702030302020204" pitchFamily="66" charset="0"/>
              </a:rPr>
              <a:t>patriotism</a:t>
            </a:r>
            <a:r>
              <a:rPr lang="en-US" sz="1600" dirty="0">
                <a:latin typeface="Comic Sans MS" panose="030F0702030302020204" pitchFamily="66" charset="0"/>
              </a:rPr>
              <a:t> (loving his country) and </a:t>
            </a:r>
            <a:r>
              <a:rPr lang="en-US" sz="1600" b="1" dirty="0">
                <a:latin typeface="Comic Sans MS" panose="030F0702030302020204" pitchFamily="66" charset="0"/>
              </a:rPr>
              <a:t>propaganda.  </a:t>
            </a:r>
            <a:r>
              <a:rPr lang="en-US" sz="1600" dirty="0">
                <a:latin typeface="Comic Sans MS" panose="030F0702030302020204" pitchFamily="66" charset="0"/>
              </a:rPr>
              <a:t>He thinks that </a:t>
            </a:r>
            <a:r>
              <a:rPr lang="en-US" sz="1600" b="1" dirty="0">
                <a:latin typeface="Comic Sans MS" panose="030F0702030302020204" pitchFamily="66" charset="0"/>
              </a:rPr>
              <a:t>propaganda is a pointless lie.</a:t>
            </a:r>
            <a:endParaRPr lang="en-GB" sz="1600" b="1" dirty="0">
              <a:latin typeface="Comic Sans MS" panose="030F0702030302020204" pitchFamily="66" charset="0"/>
            </a:endParaRPr>
          </a:p>
        </p:txBody>
      </p:sp>
    </p:spTree>
    <p:extLst>
      <p:ext uri="{BB962C8B-B14F-4D97-AF65-F5344CB8AC3E}">
        <p14:creationId xmlns:p14="http://schemas.microsoft.com/office/powerpoint/2010/main" val="24840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4096" y="0"/>
            <a:ext cx="778816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Showcard Gothic" panose="04020904020102020604" pitchFamily="82" charset="0"/>
                <a:ea typeface="+mn-ea"/>
                <a:cs typeface="+mn-cs"/>
              </a:rPr>
              <a:t>Bayonet charge theme sheet</a:t>
            </a:r>
            <a:endParaRPr kumimoji="0" lang="en-GB" sz="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541884114"/>
              </p:ext>
            </p:extLst>
          </p:nvPr>
        </p:nvGraphicFramePr>
        <p:xfrm>
          <a:off x="164891" y="584772"/>
          <a:ext cx="11761721" cy="6228189"/>
        </p:xfrm>
        <a:graphic>
          <a:graphicData uri="http://schemas.openxmlformats.org/drawingml/2006/table">
            <a:tbl>
              <a:tblPr firstRow="1" bandRow="1">
                <a:tableStyleId>{5940675A-B579-460E-94D1-54222C63F5DA}</a:tableStyleId>
              </a:tblPr>
              <a:tblGrid>
                <a:gridCol w="2144184">
                  <a:extLst>
                    <a:ext uri="{9D8B030D-6E8A-4147-A177-3AD203B41FA5}">
                      <a16:colId xmlns:a16="http://schemas.microsoft.com/office/drawing/2014/main" val="3108912493"/>
                    </a:ext>
                  </a:extLst>
                </a:gridCol>
                <a:gridCol w="9617537">
                  <a:extLst>
                    <a:ext uri="{9D8B030D-6E8A-4147-A177-3AD203B41FA5}">
                      <a16:colId xmlns:a16="http://schemas.microsoft.com/office/drawing/2014/main" val="3650392054"/>
                    </a:ext>
                  </a:extLst>
                </a:gridCol>
              </a:tblGrid>
              <a:tr h="698518">
                <a:tc>
                  <a:txBody>
                    <a:bodyPr/>
                    <a:lstStyle/>
                    <a:p>
                      <a:r>
                        <a:rPr lang="en-GB" dirty="0">
                          <a:latin typeface="Comic Sans MS" panose="030F0702030302020204" pitchFamily="66" charset="0"/>
                        </a:rPr>
                        <a:t>Theme</a:t>
                      </a:r>
                    </a:p>
                  </a:txBody>
                  <a:tcPr/>
                </a:tc>
                <a:tc>
                  <a:txBody>
                    <a:bodyPr/>
                    <a:lstStyle/>
                    <a:p>
                      <a:r>
                        <a:rPr lang="en-GB" dirty="0">
                          <a:latin typeface="Comic Sans MS" panose="030F0702030302020204" pitchFamily="66" charset="0"/>
                        </a:rPr>
                        <a:t>How does this</a:t>
                      </a:r>
                      <a:r>
                        <a:rPr lang="en-GB" baseline="0" dirty="0">
                          <a:latin typeface="Comic Sans MS" panose="030F0702030302020204" pitchFamily="66" charset="0"/>
                        </a:rPr>
                        <a:t> theme link to Bayonet Charge? If you don’t think the poem links to a particular theme, leave it blank.</a:t>
                      </a:r>
                      <a:endParaRPr lang="en-GB" dirty="0">
                        <a:latin typeface="Comic Sans MS" panose="030F0702030302020204" pitchFamily="66" charset="0"/>
                      </a:endParaRPr>
                    </a:p>
                  </a:txBody>
                  <a:tcPr/>
                </a:tc>
                <a:extLst>
                  <a:ext uri="{0D108BD9-81ED-4DB2-BD59-A6C34878D82A}">
                    <a16:rowId xmlns:a16="http://schemas.microsoft.com/office/drawing/2014/main" val="3645948662"/>
                  </a:ext>
                </a:extLst>
              </a:tr>
              <a:tr h="602642">
                <a:tc>
                  <a:txBody>
                    <a:bodyPr/>
                    <a:lstStyle/>
                    <a:p>
                      <a:r>
                        <a:rPr lang="en-GB" dirty="0"/>
                        <a:t>Power</a:t>
                      </a:r>
                    </a:p>
                  </a:txBody>
                  <a:tcPr/>
                </a:tc>
                <a:tc>
                  <a:txBody>
                    <a:bodyPr/>
                    <a:lstStyle/>
                    <a:p>
                      <a:r>
                        <a:rPr lang="en-US" dirty="0">
                          <a:latin typeface="Comic Sans MS" panose="030F0702030302020204" pitchFamily="66" charset="0"/>
                        </a:rPr>
                        <a:t>The soldier is </a:t>
                      </a:r>
                      <a:r>
                        <a:rPr lang="en-US" b="1" dirty="0">
                          <a:latin typeface="Comic Sans MS" panose="030F0702030302020204" pitchFamily="66" charset="0"/>
                        </a:rPr>
                        <a:t>powerless</a:t>
                      </a:r>
                      <a:r>
                        <a:rPr lang="en-US" dirty="0">
                          <a:latin typeface="Comic Sans MS" panose="030F0702030302020204" pitchFamily="66" charset="0"/>
                        </a:rPr>
                        <a:t> to the government’s orders.</a:t>
                      </a:r>
                    </a:p>
                    <a:p>
                      <a:r>
                        <a:rPr lang="en-US" dirty="0">
                          <a:latin typeface="Comic Sans MS" panose="030F0702030302020204" pitchFamily="66" charset="0"/>
                        </a:rPr>
                        <a:t>Man is more powerful than nature.</a:t>
                      </a:r>
                      <a:endParaRPr lang="en-GB" dirty="0">
                        <a:latin typeface="Comic Sans MS" panose="030F0702030302020204" pitchFamily="66" charset="0"/>
                      </a:endParaRPr>
                    </a:p>
                  </a:txBody>
                  <a:tcPr/>
                </a:tc>
                <a:extLst>
                  <a:ext uri="{0D108BD9-81ED-4DB2-BD59-A6C34878D82A}">
                    <a16:rowId xmlns:a16="http://schemas.microsoft.com/office/drawing/2014/main" val="4120738470"/>
                  </a:ext>
                </a:extLst>
              </a:tr>
              <a:tr h="602642">
                <a:tc>
                  <a:txBody>
                    <a:bodyPr/>
                    <a:lstStyle/>
                    <a:p>
                      <a:r>
                        <a:rPr lang="en-GB" dirty="0"/>
                        <a:t>Conflict</a:t>
                      </a:r>
                    </a:p>
                  </a:txBody>
                  <a:tcPr/>
                </a:tc>
                <a:tc>
                  <a:txBody>
                    <a:bodyPr/>
                    <a:lstStyle/>
                    <a:p>
                      <a:endParaRPr lang="en-GB" dirty="0"/>
                    </a:p>
                  </a:txBody>
                  <a:tcPr/>
                </a:tc>
                <a:extLst>
                  <a:ext uri="{0D108BD9-81ED-4DB2-BD59-A6C34878D82A}">
                    <a16:rowId xmlns:a16="http://schemas.microsoft.com/office/drawing/2014/main" val="80843705"/>
                  </a:ext>
                </a:extLst>
              </a:tr>
              <a:tr h="602642">
                <a:tc>
                  <a:txBody>
                    <a:bodyPr/>
                    <a:lstStyle/>
                    <a:p>
                      <a:r>
                        <a:rPr lang="en-GB" dirty="0"/>
                        <a:t>Power of Nature</a:t>
                      </a:r>
                    </a:p>
                  </a:txBody>
                  <a:tcPr/>
                </a:tc>
                <a:tc>
                  <a:txBody>
                    <a:bodyPr/>
                    <a:lstStyle/>
                    <a:p>
                      <a:endParaRPr lang="en-GB" dirty="0"/>
                    </a:p>
                  </a:txBody>
                  <a:tcPr/>
                </a:tc>
                <a:extLst>
                  <a:ext uri="{0D108BD9-81ED-4DB2-BD59-A6C34878D82A}">
                    <a16:rowId xmlns:a16="http://schemas.microsoft.com/office/drawing/2014/main" val="379804332"/>
                  </a:ext>
                </a:extLst>
              </a:tr>
              <a:tr h="602642">
                <a:tc>
                  <a:txBody>
                    <a:bodyPr/>
                    <a:lstStyle/>
                    <a:p>
                      <a:r>
                        <a:rPr lang="en-GB" dirty="0"/>
                        <a:t>Power of Man</a:t>
                      </a:r>
                    </a:p>
                  </a:txBody>
                  <a:tcPr/>
                </a:tc>
                <a:tc>
                  <a:txBody>
                    <a:bodyPr/>
                    <a:lstStyle/>
                    <a:p>
                      <a:endParaRPr lang="en-GB"/>
                    </a:p>
                  </a:txBody>
                  <a:tcPr/>
                </a:tc>
                <a:extLst>
                  <a:ext uri="{0D108BD9-81ED-4DB2-BD59-A6C34878D82A}">
                    <a16:rowId xmlns:a16="http://schemas.microsoft.com/office/drawing/2014/main" val="3425371278"/>
                  </a:ext>
                </a:extLst>
              </a:tr>
              <a:tr h="633659">
                <a:tc>
                  <a:txBody>
                    <a:bodyPr/>
                    <a:lstStyle/>
                    <a:p>
                      <a:r>
                        <a:rPr lang="en-GB" dirty="0"/>
                        <a:t>Effects of War</a:t>
                      </a: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2965029329"/>
                  </a:ext>
                </a:extLst>
              </a:tr>
              <a:tr h="602642">
                <a:tc>
                  <a:txBody>
                    <a:bodyPr/>
                    <a:lstStyle/>
                    <a:p>
                      <a:r>
                        <a:rPr lang="en-GB" dirty="0"/>
                        <a:t>Reality of War</a:t>
                      </a:r>
                    </a:p>
                  </a:txBody>
                  <a:tcPr/>
                </a:tc>
                <a:tc>
                  <a:txBody>
                    <a:bodyPr/>
                    <a:lstStyle/>
                    <a:p>
                      <a:endParaRPr lang="en-GB" dirty="0"/>
                    </a:p>
                  </a:txBody>
                  <a:tcPr/>
                </a:tc>
                <a:extLst>
                  <a:ext uri="{0D108BD9-81ED-4DB2-BD59-A6C34878D82A}">
                    <a16:rowId xmlns:a16="http://schemas.microsoft.com/office/drawing/2014/main" val="3682516737"/>
                  </a:ext>
                </a:extLst>
              </a:tr>
              <a:tr h="602642">
                <a:tc>
                  <a:txBody>
                    <a:bodyPr/>
                    <a:lstStyle/>
                    <a:p>
                      <a:r>
                        <a:rPr lang="en-GB" dirty="0"/>
                        <a:t>Identity</a:t>
                      </a:r>
                    </a:p>
                  </a:txBody>
                  <a:tcPr/>
                </a:tc>
                <a:tc>
                  <a:txBody>
                    <a:bodyPr/>
                    <a:lstStyle/>
                    <a:p>
                      <a:endParaRPr lang="en-GB" dirty="0"/>
                    </a:p>
                  </a:txBody>
                  <a:tcPr/>
                </a:tc>
                <a:extLst>
                  <a:ext uri="{0D108BD9-81ED-4DB2-BD59-A6C34878D82A}">
                    <a16:rowId xmlns:a16="http://schemas.microsoft.com/office/drawing/2014/main" val="2603501543"/>
                  </a:ext>
                </a:extLst>
              </a:tr>
              <a:tr h="602642">
                <a:tc>
                  <a:txBody>
                    <a:bodyPr/>
                    <a:lstStyle/>
                    <a:p>
                      <a:r>
                        <a:rPr lang="en-GB" dirty="0"/>
                        <a:t>Memory</a:t>
                      </a:r>
                    </a:p>
                  </a:txBody>
                  <a:tcPr/>
                </a:tc>
                <a:tc>
                  <a:txBody>
                    <a:bodyPr/>
                    <a:lstStyle/>
                    <a:p>
                      <a:endParaRPr lang="en-GB" dirty="0"/>
                    </a:p>
                  </a:txBody>
                  <a:tcPr/>
                </a:tc>
                <a:extLst>
                  <a:ext uri="{0D108BD9-81ED-4DB2-BD59-A6C34878D82A}">
                    <a16:rowId xmlns:a16="http://schemas.microsoft.com/office/drawing/2014/main" val="3069070547"/>
                  </a:ext>
                </a:extLst>
              </a:tr>
              <a:tr h="633659">
                <a:tc>
                  <a:txBody>
                    <a:bodyPr/>
                    <a:lstStyle/>
                    <a:p>
                      <a:r>
                        <a:rPr lang="en-GB" dirty="0"/>
                        <a:t>Loss (what is being lost in the poem?)</a:t>
                      </a:r>
                    </a:p>
                  </a:txBody>
                  <a:tcPr/>
                </a:tc>
                <a:tc>
                  <a:txBody>
                    <a:bodyPr/>
                    <a:lstStyle/>
                    <a:p>
                      <a:r>
                        <a:rPr lang="en-US" dirty="0">
                          <a:latin typeface="Comic Sans MS" panose="030F0702030302020204" pitchFamily="66" charset="0"/>
                        </a:rPr>
                        <a:t>The soldier is losing his faith in war and propaganda.</a:t>
                      </a:r>
                      <a:endParaRPr lang="en-GB" dirty="0">
                        <a:latin typeface="Comic Sans MS" panose="030F0702030302020204" pitchFamily="66" charset="0"/>
                      </a:endParaRPr>
                    </a:p>
                  </a:txBody>
                  <a:tcPr/>
                </a:tc>
                <a:extLst>
                  <a:ext uri="{0D108BD9-81ED-4DB2-BD59-A6C34878D82A}">
                    <a16:rowId xmlns:a16="http://schemas.microsoft.com/office/drawing/2014/main" val="2295133410"/>
                  </a:ext>
                </a:extLst>
              </a:tr>
            </a:tbl>
          </a:graphicData>
        </a:graphic>
      </p:graphicFrame>
      <p:sp>
        <p:nvSpPr>
          <p:cNvPr id="2" name="TextBox 1">
            <a:extLst>
              <a:ext uri="{FF2B5EF4-FFF2-40B4-BE49-F238E27FC236}">
                <a16:creationId xmlns:a16="http://schemas.microsoft.com/office/drawing/2014/main" id="{022214D8-5FD2-477F-897B-9D09802A27A1}"/>
              </a:ext>
            </a:extLst>
          </p:cNvPr>
          <p:cNvSpPr txBox="1"/>
          <p:nvPr/>
        </p:nvSpPr>
        <p:spPr>
          <a:xfrm>
            <a:off x="4920004" y="88900"/>
            <a:ext cx="7006608" cy="307777"/>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 few of the spaces have been completed for you so that you can see what to do.</a:t>
            </a:r>
            <a:endParaRPr kumimoji="0" lang="en-GB"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873037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972" y="-29979"/>
            <a:ext cx="70004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howcard Gothic" panose="04020904020102020604" pitchFamily="82" charset="0"/>
                <a:ea typeface="+mn-ea"/>
                <a:cs typeface="+mn-cs"/>
              </a:rPr>
              <a:t>Bayonet charge: top quotes</a:t>
            </a:r>
          </a:p>
        </p:txBody>
      </p:sp>
      <p:graphicFrame>
        <p:nvGraphicFramePr>
          <p:cNvPr id="5" name="Table 4"/>
          <p:cNvGraphicFramePr>
            <a:graphicFrameLocks noGrp="1"/>
          </p:cNvGraphicFramePr>
          <p:nvPr>
            <p:extLst>
              <p:ext uri="{D42A27DB-BD31-4B8C-83A1-F6EECF244321}">
                <p14:modId xmlns:p14="http://schemas.microsoft.com/office/powerpoint/2010/main" val="2223885025"/>
              </p:ext>
            </p:extLst>
          </p:nvPr>
        </p:nvGraphicFramePr>
        <p:xfrm>
          <a:off x="142620" y="516087"/>
          <a:ext cx="11890354" cy="6338641"/>
        </p:xfrm>
        <a:graphic>
          <a:graphicData uri="http://schemas.openxmlformats.org/drawingml/2006/table">
            <a:tbl>
              <a:tblPr firstRow="1" bandRow="1">
                <a:tableStyleId>{5940675A-B579-460E-94D1-54222C63F5DA}</a:tableStyleId>
              </a:tblPr>
              <a:tblGrid>
                <a:gridCol w="1679556">
                  <a:extLst>
                    <a:ext uri="{9D8B030D-6E8A-4147-A177-3AD203B41FA5}">
                      <a16:colId xmlns:a16="http://schemas.microsoft.com/office/drawing/2014/main" val="1448871930"/>
                    </a:ext>
                  </a:extLst>
                </a:gridCol>
                <a:gridCol w="7044298">
                  <a:extLst>
                    <a:ext uri="{9D8B030D-6E8A-4147-A177-3AD203B41FA5}">
                      <a16:colId xmlns:a16="http://schemas.microsoft.com/office/drawing/2014/main" val="2428392716"/>
                    </a:ext>
                  </a:extLst>
                </a:gridCol>
                <a:gridCol w="3166500">
                  <a:extLst>
                    <a:ext uri="{9D8B030D-6E8A-4147-A177-3AD203B41FA5}">
                      <a16:colId xmlns:a16="http://schemas.microsoft.com/office/drawing/2014/main" val="3108689855"/>
                    </a:ext>
                  </a:extLst>
                </a:gridCol>
              </a:tblGrid>
              <a:tr h="425521">
                <a:tc>
                  <a:txBody>
                    <a:bodyPr/>
                    <a:lstStyle/>
                    <a:p>
                      <a:r>
                        <a:rPr lang="en-GB" sz="1600" b="1" dirty="0">
                          <a:latin typeface="Comic Sans MS" panose="030F0702030302020204" pitchFamily="66" charset="0"/>
                        </a:rPr>
                        <a:t>Quote</a:t>
                      </a:r>
                    </a:p>
                  </a:txBody>
                  <a:tcPr/>
                </a:tc>
                <a:tc>
                  <a:txBody>
                    <a:bodyPr/>
                    <a:lstStyle/>
                    <a:p>
                      <a:r>
                        <a:rPr lang="en-GB" sz="1600" b="1" dirty="0">
                          <a:latin typeface="Comic Sans MS" panose="030F0702030302020204" pitchFamily="66" charset="0"/>
                        </a:rPr>
                        <a:t>Language Features</a:t>
                      </a:r>
                    </a:p>
                  </a:txBody>
                  <a:tcPr/>
                </a:tc>
                <a:tc>
                  <a:txBody>
                    <a:bodyPr/>
                    <a:lstStyle/>
                    <a:p>
                      <a:r>
                        <a:rPr lang="en-GB" sz="1400" b="1" dirty="0">
                          <a:latin typeface="Comic Sans MS" panose="030F0702030302020204" pitchFamily="66" charset="0"/>
                        </a:rPr>
                        <a:t>Which themes does it link to?</a:t>
                      </a:r>
                    </a:p>
                  </a:txBody>
                  <a:tcPr/>
                </a:tc>
                <a:extLst>
                  <a:ext uri="{0D108BD9-81ED-4DB2-BD59-A6C34878D82A}">
                    <a16:rowId xmlns:a16="http://schemas.microsoft.com/office/drawing/2014/main" val="219064696"/>
                  </a:ext>
                </a:extLst>
              </a:tr>
              <a:tr h="1125139">
                <a:tc>
                  <a:txBody>
                    <a:bodyPr/>
                    <a:lstStyle/>
                    <a:p>
                      <a:r>
                        <a:rPr lang="en-GB" sz="1400" b="0" dirty="0">
                          <a:latin typeface="Comic Sans MS" panose="030F0702030302020204" pitchFamily="66" charset="0"/>
                        </a:rPr>
                        <a:t>“bullets smacking</a:t>
                      </a:r>
                      <a:r>
                        <a:rPr lang="en-GB" sz="1400" b="0" baseline="0" dirty="0">
                          <a:latin typeface="Comic Sans MS" panose="030F0702030302020204" pitchFamily="66" charset="0"/>
                        </a:rPr>
                        <a:t> the belly out of the air”</a:t>
                      </a:r>
                      <a:endParaRPr lang="en-GB" sz="1400" b="0" dirty="0">
                        <a:latin typeface="Comic Sans MS" panose="030F0702030302020204" pitchFamily="66" charset="0"/>
                      </a:endParaRPr>
                    </a:p>
                  </a:txBody>
                  <a:tcPr/>
                </a:tc>
                <a:tc>
                  <a:txBody>
                    <a:bodyPr/>
                    <a:lstStyle/>
                    <a:p>
                      <a:r>
                        <a:rPr lang="en-GB" sz="1300" b="1" dirty="0">
                          <a:latin typeface="Comic Sans MS" panose="030F0702030302020204" pitchFamily="66" charset="0"/>
                        </a:rPr>
                        <a:t>Personification</a:t>
                      </a:r>
                      <a:r>
                        <a:rPr lang="en-GB" sz="1300" dirty="0">
                          <a:latin typeface="Comic Sans MS" panose="030F0702030302020204" pitchFamily="66" charset="0"/>
                        </a:rPr>
                        <a:t>- symbolises that man/war</a:t>
                      </a:r>
                      <a:r>
                        <a:rPr lang="en-GB" sz="1300" baseline="0" dirty="0">
                          <a:latin typeface="Comic Sans MS" panose="030F0702030302020204" pitchFamily="66" charset="0"/>
                        </a:rPr>
                        <a:t> has power over nature.</a:t>
                      </a:r>
                    </a:p>
                    <a:p>
                      <a:r>
                        <a:rPr lang="en-GB" sz="1300" b="1" baseline="0" dirty="0">
                          <a:latin typeface="Comic Sans MS" panose="030F0702030302020204" pitchFamily="66" charset="0"/>
                        </a:rPr>
                        <a:t>The dynamic verb “smacking” </a:t>
                      </a:r>
                      <a:r>
                        <a:rPr lang="en-GB" sz="1300" baseline="0" dirty="0">
                          <a:latin typeface="Comic Sans MS" panose="030F0702030302020204" pitchFamily="66" charset="0"/>
                        </a:rPr>
                        <a:t>sounds like war is bullying nature.  It has connotations of power, bullying and pain.</a:t>
                      </a:r>
                    </a:p>
                    <a:p>
                      <a:r>
                        <a:rPr lang="en-GB" sz="1300" b="1" baseline="0" dirty="0">
                          <a:latin typeface="Comic Sans MS" panose="030F0702030302020204" pitchFamily="66" charset="0"/>
                        </a:rPr>
                        <a:t>The alliteration of the letter ‘b</a:t>
                      </a:r>
                      <a:r>
                        <a:rPr lang="en-GB" sz="1300" baseline="0" dirty="0">
                          <a:latin typeface="Comic Sans MS" panose="030F0702030302020204" pitchFamily="66" charset="0"/>
                        </a:rPr>
                        <a:t>’ emphasises the power of war over nature.</a:t>
                      </a:r>
                      <a:endParaRPr lang="en-GB" sz="1300" dirty="0">
                        <a:latin typeface="Comic Sans MS" panose="030F0702030302020204" pitchFamily="66" charset="0"/>
                      </a:endParaRPr>
                    </a:p>
                  </a:txBody>
                  <a:tcPr/>
                </a:tc>
                <a:tc>
                  <a:txBody>
                    <a:bodyPr/>
                    <a:lstStyle/>
                    <a:p>
                      <a:pPr marL="285750" indent="-285750">
                        <a:buFont typeface="Arial" panose="020B0604020202020204" pitchFamily="34" charset="0"/>
                        <a:buChar char="•"/>
                      </a:pPr>
                      <a:r>
                        <a:rPr lang="en-GB" sz="1200" dirty="0">
                          <a:latin typeface="Comic Sans MS" panose="030F0702030302020204" pitchFamily="66" charset="0"/>
                        </a:rPr>
                        <a:t>Power</a:t>
                      </a:r>
                      <a:r>
                        <a:rPr lang="en-GB" sz="1200" baseline="0" dirty="0">
                          <a:latin typeface="Comic Sans MS" panose="030F0702030302020204" pitchFamily="66" charset="0"/>
                        </a:rPr>
                        <a:t> –Man /war is more powerful than nature</a:t>
                      </a:r>
                    </a:p>
                    <a:p>
                      <a:pPr marL="285750" indent="-285750">
                        <a:buFont typeface="Arial" panose="020B0604020202020204" pitchFamily="34" charset="0"/>
                        <a:buChar char="•"/>
                      </a:pPr>
                      <a:r>
                        <a:rPr lang="en-GB" sz="1200" baseline="0" dirty="0">
                          <a:latin typeface="Comic Sans MS" panose="030F0702030302020204" pitchFamily="66" charset="0"/>
                        </a:rPr>
                        <a:t>Loss – Nature has lost its power to man</a:t>
                      </a:r>
                    </a:p>
                    <a:p>
                      <a:pPr marL="285750" indent="-285750">
                        <a:buFont typeface="Arial" panose="020B0604020202020204" pitchFamily="34" charset="0"/>
                        <a:buChar char="•"/>
                      </a:pPr>
                      <a:r>
                        <a:rPr lang="en-GB" sz="1200" baseline="0" dirty="0">
                          <a:latin typeface="Comic Sans MS" panose="030F0702030302020204" pitchFamily="66" charset="0"/>
                        </a:rPr>
                        <a:t>Effects of War – negative</a:t>
                      </a:r>
                    </a:p>
                    <a:p>
                      <a:pPr marL="285750" indent="-285750">
                        <a:buFont typeface="Arial" panose="020B0604020202020204" pitchFamily="34" charset="0"/>
                        <a:buChar char="•"/>
                      </a:pPr>
                      <a:r>
                        <a:rPr lang="en-GB" sz="1200" baseline="0" dirty="0">
                          <a:latin typeface="Comic Sans MS" panose="030F0702030302020204" pitchFamily="66" charset="0"/>
                        </a:rPr>
                        <a:t>Conflict –conflict is negative</a:t>
                      </a:r>
                      <a:endParaRPr lang="en-GB" sz="1200" dirty="0">
                        <a:latin typeface="Comic Sans MS" panose="030F0702030302020204" pitchFamily="66" charset="0"/>
                      </a:endParaRPr>
                    </a:p>
                  </a:txBody>
                  <a:tcPr/>
                </a:tc>
                <a:extLst>
                  <a:ext uri="{0D108BD9-81ED-4DB2-BD59-A6C34878D82A}">
                    <a16:rowId xmlns:a16="http://schemas.microsoft.com/office/drawing/2014/main" val="136728075"/>
                  </a:ext>
                </a:extLst>
              </a:tr>
              <a:tr h="1586734">
                <a:tc>
                  <a:txBody>
                    <a:bodyPr/>
                    <a:lstStyle/>
                    <a:p>
                      <a:r>
                        <a:rPr lang="en-GB" sz="1400" dirty="0">
                          <a:latin typeface="Comic Sans MS" panose="030F0702030302020204" pitchFamily="66" charset="0"/>
                        </a:rPr>
                        <a:t>“In what cold clockwork of the stars and the nations</a:t>
                      </a:r>
                      <a:r>
                        <a:rPr lang="en-GB" sz="1400" baseline="0" dirty="0">
                          <a:latin typeface="Comic Sans MS" panose="030F0702030302020204" pitchFamily="66" charset="0"/>
                        </a:rPr>
                        <a:t> was he the hand pointing that second?”</a:t>
                      </a:r>
                      <a:endParaRPr lang="en-GB" sz="1400" dirty="0">
                        <a:latin typeface="Comic Sans MS" panose="030F0702030302020204" pitchFamily="66" charset="0"/>
                      </a:endParaRPr>
                    </a:p>
                  </a:txBody>
                  <a:tcPr/>
                </a:tc>
                <a:tc>
                  <a:txBody>
                    <a:bodyPr/>
                    <a:lstStyle/>
                    <a:p>
                      <a:r>
                        <a:rPr lang="en-GB" sz="1300" b="1" dirty="0">
                          <a:latin typeface="Comic Sans MS" panose="030F0702030302020204" pitchFamily="66" charset="0"/>
                        </a:rPr>
                        <a:t>Metaphor-</a:t>
                      </a:r>
                      <a:r>
                        <a:rPr lang="en-GB" sz="1300" baseline="0" dirty="0">
                          <a:latin typeface="Comic Sans MS" panose="030F0702030302020204" pitchFamily="66" charset="0"/>
                        </a:rPr>
                        <a:t> The soldier is the arms of the clock and is powerless to the ‘clockwork’ of the government.</a:t>
                      </a:r>
                    </a:p>
                    <a:p>
                      <a:r>
                        <a:rPr lang="en-GB" sz="1300" b="1" baseline="0" dirty="0">
                          <a:latin typeface="Comic Sans MS" panose="030F0702030302020204" pitchFamily="66" charset="0"/>
                        </a:rPr>
                        <a:t>Rhetorical question </a:t>
                      </a:r>
                      <a:r>
                        <a:rPr lang="en-GB" sz="1300" baseline="0" dirty="0">
                          <a:latin typeface="Comic Sans MS" panose="030F0702030302020204" pitchFamily="66" charset="0"/>
                        </a:rPr>
                        <a:t>– Shows that the soldier has lost power to war and he is questioning war.</a:t>
                      </a:r>
                    </a:p>
                    <a:p>
                      <a:r>
                        <a:rPr lang="en-GB" sz="1300" b="1" baseline="0" dirty="0">
                          <a:latin typeface="Comic Sans MS" panose="030F0702030302020204" pitchFamily="66" charset="0"/>
                        </a:rPr>
                        <a:t>Alliteration of ‘cold clockwork’ </a:t>
                      </a:r>
                      <a:r>
                        <a:rPr lang="en-GB" sz="1300" baseline="0" dirty="0">
                          <a:latin typeface="Comic Sans MS" panose="030F0702030302020204" pitchFamily="66" charset="0"/>
                        </a:rPr>
                        <a:t>emphasises the harsh way in which the government have treated the soldiers.</a:t>
                      </a:r>
                    </a:p>
                    <a:p>
                      <a:r>
                        <a:rPr lang="en-GB" sz="1300" b="1" baseline="0" dirty="0">
                          <a:latin typeface="Comic Sans MS" panose="030F0702030302020204" pitchFamily="66" charset="0"/>
                        </a:rPr>
                        <a:t>Adjective “cold</a:t>
                      </a:r>
                      <a:r>
                        <a:rPr lang="en-GB" sz="1300" baseline="0" dirty="0">
                          <a:latin typeface="Comic Sans MS" panose="030F0702030302020204" pitchFamily="66" charset="0"/>
                        </a:rPr>
                        <a:t>” emphasises the heartless nature of government who send young men to their deaths.</a:t>
                      </a:r>
                      <a:endParaRPr lang="en-GB" sz="1300" dirty="0">
                        <a:latin typeface="Comic Sans MS" panose="030F0702030302020204" pitchFamily="66" charset="0"/>
                      </a:endParaRPr>
                    </a:p>
                  </a:txBody>
                  <a:tcPr/>
                </a:tc>
                <a:tc>
                  <a:txBody>
                    <a:bodyPr/>
                    <a:lstStyle/>
                    <a:p>
                      <a:pPr marL="285750" indent="-285750">
                        <a:buFont typeface="Arial" panose="020B0604020202020204" pitchFamily="34" charset="0"/>
                        <a:buChar char="•"/>
                      </a:pPr>
                      <a:r>
                        <a:rPr lang="en-GB" sz="1200" dirty="0">
                          <a:latin typeface="Comic Sans MS" panose="030F0702030302020204" pitchFamily="66" charset="0"/>
                        </a:rPr>
                        <a:t>Power</a:t>
                      </a:r>
                      <a:r>
                        <a:rPr lang="en-GB" sz="1200" baseline="0" dirty="0">
                          <a:latin typeface="Comic Sans MS" panose="030F0702030302020204" pitchFamily="66" charset="0"/>
                        </a:rPr>
                        <a:t> –Soldier is powerless to the government and war</a:t>
                      </a:r>
                    </a:p>
                    <a:p>
                      <a:pPr marL="285750" indent="-285750">
                        <a:buFont typeface="Arial" panose="020B0604020202020204" pitchFamily="34" charset="0"/>
                        <a:buChar char="•"/>
                      </a:pPr>
                      <a:r>
                        <a:rPr lang="en-GB" sz="1200" baseline="0" dirty="0">
                          <a:latin typeface="Comic Sans MS" panose="030F0702030302020204" pitchFamily="66" charset="0"/>
                        </a:rPr>
                        <a:t>Loss – The soldier his faith in the government</a:t>
                      </a:r>
                    </a:p>
                    <a:p>
                      <a:pPr marL="285750" indent="-285750">
                        <a:buFont typeface="Arial" panose="020B0604020202020204" pitchFamily="34" charset="0"/>
                        <a:buChar char="•"/>
                      </a:pPr>
                      <a:r>
                        <a:rPr lang="en-GB" sz="1200" baseline="0" dirty="0">
                          <a:latin typeface="Comic Sans MS" panose="030F0702030302020204" pitchFamily="66" charset="0"/>
                        </a:rPr>
                        <a:t>Effects of War – negative</a:t>
                      </a:r>
                    </a:p>
                    <a:p>
                      <a:pPr marL="285750" indent="-285750">
                        <a:buFont typeface="Arial" panose="020B0604020202020204" pitchFamily="34" charset="0"/>
                        <a:buChar char="•"/>
                      </a:pPr>
                      <a:r>
                        <a:rPr lang="en-GB" sz="1200" baseline="0" dirty="0">
                          <a:latin typeface="Comic Sans MS" panose="030F0702030302020204" pitchFamily="66" charset="0"/>
                        </a:rPr>
                        <a:t>Conflict –conflict is negative</a:t>
                      </a:r>
                      <a:endParaRPr lang="en-GB" sz="1200" dirty="0">
                        <a:latin typeface="Comic Sans MS" panose="030F0702030302020204" pitchFamily="66" charset="0"/>
                      </a:endParaRPr>
                    </a:p>
                    <a:p>
                      <a:endParaRPr lang="en-GB" sz="1200" dirty="0">
                        <a:latin typeface="Comic Sans MS" panose="030F0702030302020204" pitchFamily="66" charset="0"/>
                      </a:endParaRPr>
                    </a:p>
                  </a:txBody>
                  <a:tcPr/>
                </a:tc>
                <a:extLst>
                  <a:ext uri="{0D108BD9-81ED-4DB2-BD59-A6C34878D82A}">
                    <a16:rowId xmlns:a16="http://schemas.microsoft.com/office/drawing/2014/main" val="1743257264"/>
                  </a:ext>
                </a:extLst>
              </a:tr>
              <a:tr h="1298237">
                <a:tc>
                  <a:txBody>
                    <a:bodyPr/>
                    <a:lstStyle/>
                    <a:p>
                      <a:r>
                        <a:rPr lang="en-GB" sz="1400" dirty="0">
                          <a:latin typeface="Comic Sans MS" panose="030F0702030302020204" pitchFamily="66" charset="0"/>
                        </a:rPr>
                        <a:t>“Threw</a:t>
                      </a:r>
                      <a:r>
                        <a:rPr lang="en-GB" sz="1400" baseline="0" dirty="0">
                          <a:latin typeface="Comic Sans MS" panose="030F0702030302020204" pitchFamily="66" charset="0"/>
                        </a:rPr>
                        <a:t> up a yellow hare that rolled like a flame and crawled in a threshing circle”</a:t>
                      </a:r>
                      <a:endParaRPr lang="en-GB" sz="1400" dirty="0">
                        <a:latin typeface="Comic Sans MS" panose="030F0702030302020204" pitchFamily="66" charset="0"/>
                      </a:endParaRPr>
                    </a:p>
                  </a:txBody>
                  <a:tcPr/>
                </a:tc>
                <a:tc>
                  <a:txBody>
                    <a:bodyPr/>
                    <a:lstStyle/>
                    <a:p>
                      <a:r>
                        <a:rPr lang="en-GB" sz="1300" b="1" dirty="0">
                          <a:latin typeface="Comic Sans MS" panose="030F0702030302020204" pitchFamily="66" charset="0"/>
                        </a:rPr>
                        <a:t>Metaphor</a:t>
                      </a:r>
                      <a:r>
                        <a:rPr lang="en-GB" sz="1300" b="1" baseline="0" dirty="0">
                          <a:latin typeface="Comic Sans MS" panose="030F0702030302020204" pitchFamily="66" charset="0"/>
                        </a:rPr>
                        <a:t> </a:t>
                      </a:r>
                      <a:r>
                        <a:rPr lang="en-GB" sz="1300" baseline="0" dirty="0">
                          <a:latin typeface="Comic Sans MS" panose="030F0702030302020204" pitchFamily="66" charset="0"/>
                        </a:rPr>
                        <a:t>–The hair could represent the soldier – out of his depth and frightened.</a:t>
                      </a:r>
                    </a:p>
                    <a:p>
                      <a:r>
                        <a:rPr lang="en-GB" sz="1300" b="1" baseline="0" dirty="0">
                          <a:latin typeface="Comic Sans MS" panose="030F0702030302020204" pitchFamily="66" charset="0"/>
                        </a:rPr>
                        <a:t>Simile ‘like a flame’ </a:t>
                      </a:r>
                      <a:r>
                        <a:rPr lang="en-GB" sz="1300" baseline="0" dirty="0">
                          <a:latin typeface="Comic Sans MS" panose="030F0702030302020204" pitchFamily="66" charset="0"/>
                        </a:rPr>
                        <a:t>could symbolise that the negative effects of war spread like fire, damaging everything, including nature.</a:t>
                      </a:r>
                    </a:p>
                    <a:p>
                      <a:r>
                        <a:rPr lang="en-GB" sz="1300" b="1" baseline="0" dirty="0">
                          <a:latin typeface="Comic Sans MS" panose="030F0702030302020204" pitchFamily="66" charset="0"/>
                        </a:rPr>
                        <a:t>Verb “crawled” </a:t>
                      </a:r>
                      <a:r>
                        <a:rPr lang="en-GB" sz="1300" baseline="0" dirty="0">
                          <a:latin typeface="Comic Sans MS" panose="030F0702030302020204" pitchFamily="66" charset="0"/>
                        </a:rPr>
                        <a:t>shows the weakness of nature.</a:t>
                      </a:r>
                    </a:p>
                    <a:p>
                      <a:r>
                        <a:rPr lang="en-GB" sz="1300" b="1" baseline="0" dirty="0">
                          <a:latin typeface="Comic Sans MS" panose="030F0702030302020204" pitchFamily="66" charset="0"/>
                        </a:rPr>
                        <a:t>Cyclical imagery </a:t>
                      </a:r>
                      <a:r>
                        <a:rPr lang="en-GB" sz="1300" baseline="0" dirty="0">
                          <a:latin typeface="Comic Sans MS" panose="030F0702030302020204" pitchFamily="66" charset="0"/>
                        </a:rPr>
                        <a:t>shows the never-ending nature of WW1.</a:t>
                      </a:r>
                      <a:endParaRPr lang="en-GB" sz="1300" dirty="0">
                        <a:latin typeface="Comic Sans MS" panose="030F0702030302020204" pitchFamily="66" charset="0"/>
                      </a:endParaRPr>
                    </a:p>
                  </a:txBody>
                  <a:tcPr/>
                </a:tc>
                <a:tc>
                  <a:txBody>
                    <a:bodyPr/>
                    <a:lstStyle/>
                    <a:p>
                      <a:pPr marL="285750" indent="-285750">
                        <a:buFont typeface="Arial" panose="020B0604020202020204" pitchFamily="34" charset="0"/>
                        <a:buChar char="•"/>
                      </a:pPr>
                      <a:r>
                        <a:rPr lang="en-GB" sz="1200" dirty="0">
                          <a:latin typeface="Comic Sans MS" panose="030F0702030302020204" pitchFamily="66" charset="0"/>
                        </a:rPr>
                        <a:t>Power</a:t>
                      </a:r>
                      <a:r>
                        <a:rPr lang="en-GB" sz="1200" baseline="0" dirty="0">
                          <a:latin typeface="Comic Sans MS" panose="030F0702030302020204" pitchFamily="66" charset="0"/>
                        </a:rPr>
                        <a:t> –Man /war is more powerful than nature</a:t>
                      </a:r>
                    </a:p>
                    <a:p>
                      <a:pPr marL="285750" indent="-285750">
                        <a:buFont typeface="Arial" panose="020B0604020202020204" pitchFamily="34" charset="0"/>
                        <a:buChar char="•"/>
                      </a:pPr>
                      <a:r>
                        <a:rPr lang="en-GB" sz="1200" baseline="0" dirty="0">
                          <a:latin typeface="Comic Sans MS" panose="030F0702030302020204" pitchFamily="66" charset="0"/>
                        </a:rPr>
                        <a:t>Loss – Nature has lost it’s power to man</a:t>
                      </a:r>
                    </a:p>
                    <a:p>
                      <a:pPr marL="285750" indent="-285750">
                        <a:buFont typeface="Arial" panose="020B0604020202020204" pitchFamily="34" charset="0"/>
                        <a:buChar char="•"/>
                      </a:pPr>
                      <a:r>
                        <a:rPr lang="en-GB" sz="1200" baseline="0" dirty="0">
                          <a:latin typeface="Comic Sans MS" panose="030F0702030302020204" pitchFamily="66" charset="0"/>
                        </a:rPr>
                        <a:t>Effects of War – negative</a:t>
                      </a:r>
                    </a:p>
                    <a:p>
                      <a:pPr marL="285750" indent="-285750">
                        <a:buFont typeface="Arial" panose="020B0604020202020204" pitchFamily="34" charset="0"/>
                        <a:buChar char="•"/>
                      </a:pPr>
                      <a:r>
                        <a:rPr lang="en-GB" sz="1200" baseline="0" dirty="0">
                          <a:latin typeface="Comic Sans MS" panose="030F0702030302020204" pitchFamily="66" charset="0"/>
                        </a:rPr>
                        <a:t>Conflict –conflict is negative</a:t>
                      </a:r>
                      <a:endParaRPr lang="en-GB" sz="1200" dirty="0">
                        <a:latin typeface="Comic Sans MS" panose="030F0702030302020204" pitchFamily="66" charset="0"/>
                      </a:endParaRPr>
                    </a:p>
                    <a:p>
                      <a:endParaRPr lang="en-GB" sz="1200" dirty="0">
                        <a:latin typeface="Comic Sans MS" panose="030F0702030302020204" pitchFamily="66" charset="0"/>
                      </a:endParaRPr>
                    </a:p>
                  </a:txBody>
                  <a:tcPr/>
                </a:tc>
                <a:extLst>
                  <a:ext uri="{0D108BD9-81ED-4DB2-BD59-A6C34878D82A}">
                    <a16:rowId xmlns:a16="http://schemas.microsoft.com/office/drawing/2014/main" val="1198231694"/>
                  </a:ext>
                </a:extLst>
              </a:tr>
              <a:tr h="1586734">
                <a:tc>
                  <a:txBody>
                    <a:bodyPr/>
                    <a:lstStyle/>
                    <a:p>
                      <a:r>
                        <a:rPr lang="en-GB" sz="1400" dirty="0">
                          <a:latin typeface="Comic Sans MS" panose="030F0702030302020204" pitchFamily="66" charset="0"/>
                        </a:rPr>
                        <a:t>“King, honour, human dignity etcetera,</a:t>
                      </a:r>
                      <a:r>
                        <a:rPr lang="en-GB" sz="1400" baseline="0" dirty="0">
                          <a:latin typeface="Comic Sans MS" panose="030F0702030302020204" pitchFamily="66" charset="0"/>
                        </a:rPr>
                        <a:t> Dropped like luxuries in a yelling alarm”</a:t>
                      </a:r>
                      <a:endParaRPr lang="en-GB" sz="1400" dirty="0">
                        <a:latin typeface="Comic Sans MS" panose="030F0702030302020204" pitchFamily="66" charset="0"/>
                      </a:endParaRPr>
                    </a:p>
                  </a:txBody>
                  <a:tcPr/>
                </a:tc>
                <a:tc>
                  <a:txBody>
                    <a:bodyPr/>
                    <a:lstStyle/>
                    <a:p>
                      <a:r>
                        <a:rPr lang="en-GB" sz="1300" b="1" dirty="0">
                          <a:latin typeface="Comic Sans MS" panose="030F0702030302020204" pitchFamily="66" charset="0"/>
                        </a:rPr>
                        <a:t>List </a:t>
                      </a:r>
                      <a:r>
                        <a:rPr lang="en-GB" sz="1300" dirty="0">
                          <a:latin typeface="Comic Sans MS" panose="030F0702030302020204" pitchFamily="66" charset="0"/>
                        </a:rPr>
                        <a:t>emphasises the propaganda has now become insignificant</a:t>
                      </a:r>
                      <a:r>
                        <a:rPr lang="en-GB" sz="1300" baseline="0" dirty="0">
                          <a:latin typeface="Comic Sans MS" panose="030F0702030302020204" pitchFamily="66" charset="0"/>
                        </a:rPr>
                        <a:t> and irrelevant to the soldier who once believed it.</a:t>
                      </a:r>
                    </a:p>
                    <a:p>
                      <a:r>
                        <a:rPr lang="en-GB" sz="1300" b="1" baseline="0" dirty="0">
                          <a:latin typeface="Comic Sans MS" panose="030F0702030302020204" pitchFamily="66" charset="0"/>
                        </a:rPr>
                        <a:t>Simile </a:t>
                      </a:r>
                      <a:r>
                        <a:rPr lang="en-GB" sz="1300" baseline="0" dirty="0">
                          <a:latin typeface="Comic Sans MS" panose="030F0702030302020204" pitchFamily="66" charset="0"/>
                        </a:rPr>
                        <a:t>– Dropped like luxuries shows that propaganda won’t help you when you are actually fighting in a war.</a:t>
                      </a:r>
                    </a:p>
                    <a:p>
                      <a:r>
                        <a:rPr lang="en-GB" sz="1300" b="1" baseline="0" dirty="0">
                          <a:latin typeface="Comic Sans MS" panose="030F0702030302020204" pitchFamily="66" charset="0"/>
                        </a:rPr>
                        <a:t>Abstract noun “luxuries” </a:t>
                      </a:r>
                      <a:r>
                        <a:rPr lang="en-GB" sz="1300" baseline="0" dirty="0">
                          <a:latin typeface="Comic Sans MS" panose="030F0702030302020204" pitchFamily="66" charset="0"/>
                        </a:rPr>
                        <a:t>has connotations of something you want but don’t need/ pointless.  This is what propaganda has become to the soldier.</a:t>
                      </a:r>
                    </a:p>
                    <a:p>
                      <a:r>
                        <a:rPr lang="en-GB" sz="1300" b="1" baseline="0" dirty="0">
                          <a:latin typeface="Comic Sans MS" panose="030F0702030302020204" pitchFamily="66" charset="0"/>
                        </a:rPr>
                        <a:t>Personification –’yelling alarm’ </a:t>
                      </a:r>
                      <a:r>
                        <a:rPr lang="en-GB" sz="1300" baseline="0" dirty="0">
                          <a:latin typeface="Comic Sans MS" panose="030F0702030302020204" pitchFamily="66" charset="0"/>
                        </a:rPr>
                        <a:t>suggests that even the instruments of war don’t want to be involved.</a:t>
                      </a:r>
                      <a:endParaRPr lang="en-GB" sz="1300" dirty="0">
                        <a:latin typeface="Comic Sans MS" panose="030F0702030302020204" pitchFamily="66" charset="0"/>
                      </a:endParaRPr>
                    </a:p>
                  </a:txBody>
                  <a:tcPr/>
                </a:tc>
                <a:tc>
                  <a:txBody>
                    <a:bodyPr/>
                    <a:lstStyle/>
                    <a:p>
                      <a:pPr marL="285750" indent="-285750">
                        <a:buFont typeface="Arial" panose="020B0604020202020204" pitchFamily="34" charset="0"/>
                        <a:buChar char="•"/>
                      </a:pPr>
                      <a:r>
                        <a:rPr lang="en-GB" sz="1200" dirty="0">
                          <a:latin typeface="Comic Sans MS" panose="030F0702030302020204" pitchFamily="66" charset="0"/>
                        </a:rPr>
                        <a:t>Power</a:t>
                      </a:r>
                      <a:r>
                        <a:rPr lang="en-GB" sz="1200" baseline="0" dirty="0">
                          <a:latin typeface="Comic Sans MS" panose="030F0702030302020204" pitchFamily="66" charset="0"/>
                        </a:rPr>
                        <a:t> –Soldier is powerless to the war.  Propaganda won’t help him</a:t>
                      </a:r>
                    </a:p>
                    <a:p>
                      <a:pPr marL="285750" indent="-285750">
                        <a:buFont typeface="Arial" panose="020B0604020202020204" pitchFamily="34" charset="0"/>
                        <a:buChar char="•"/>
                      </a:pPr>
                      <a:r>
                        <a:rPr lang="en-GB" sz="1200" baseline="0" dirty="0">
                          <a:latin typeface="Comic Sans MS" panose="030F0702030302020204" pitchFamily="66" charset="0"/>
                        </a:rPr>
                        <a:t>Loss – Lost his faith in propaganda/ government</a:t>
                      </a:r>
                    </a:p>
                    <a:p>
                      <a:pPr marL="285750" indent="-285750">
                        <a:buFont typeface="Arial" panose="020B0604020202020204" pitchFamily="34" charset="0"/>
                        <a:buChar char="•"/>
                      </a:pPr>
                      <a:r>
                        <a:rPr lang="en-GB" sz="1200" baseline="0" dirty="0">
                          <a:latin typeface="Comic Sans MS" panose="030F0702030302020204" pitchFamily="66" charset="0"/>
                        </a:rPr>
                        <a:t>Effects of War – negative</a:t>
                      </a:r>
                    </a:p>
                    <a:p>
                      <a:pPr marL="285750" indent="-285750">
                        <a:buFont typeface="Arial" panose="020B0604020202020204" pitchFamily="34" charset="0"/>
                        <a:buChar char="•"/>
                      </a:pPr>
                      <a:r>
                        <a:rPr lang="en-GB" sz="1200" baseline="0" dirty="0">
                          <a:latin typeface="Comic Sans MS" panose="030F0702030302020204" pitchFamily="66" charset="0"/>
                        </a:rPr>
                        <a:t>Conflict –conflict is negative</a:t>
                      </a:r>
                      <a:endParaRPr lang="en-GB" sz="1200" dirty="0">
                        <a:latin typeface="Comic Sans MS" panose="030F0702030302020204" pitchFamily="66" charset="0"/>
                      </a:endParaRPr>
                    </a:p>
                    <a:p>
                      <a:endParaRPr lang="en-GB" sz="1200" dirty="0">
                        <a:latin typeface="Comic Sans MS" panose="030F0702030302020204" pitchFamily="66" charset="0"/>
                      </a:endParaRPr>
                    </a:p>
                  </a:txBody>
                  <a:tcPr/>
                </a:tc>
                <a:extLst>
                  <a:ext uri="{0D108BD9-81ED-4DB2-BD59-A6C34878D82A}">
                    <a16:rowId xmlns:a16="http://schemas.microsoft.com/office/drawing/2014/main" val="2028077216"/>
                  </a:ext>
                </a:extLst>
              </a:tr>
            </a:tbl>
          </a:graphicData>
        </a:graphic>
      </p:graphicFrame>
      <p:sp>
        <p:nvSpPr>
          <p:cNvPr id="6" name="TextBox 5">
            <a:extLst>
              <a:ext uri="{FF2B5EF4-FFF2-40B4-BE49-F238E27FC236}">
                <a16:creationId xmlns:a16="http://schemas.microsoft.com/office/drawing/2014/main" id="{E60F1FF8-E3D8-4914-B6EF-DA0C8C4DF2B9}"/>
              </a:ext>
            </a:extLst>
          </p:cNvPr>
          <p:cNvSpPr txBox="1"/>
          <p:nvPr/>
        </p:nvSpPr>
        <p:spPr>
          <a:xfrm>
            <a:off x="5698434" y="26097"/>
            <a:ext cx="6326175" cy="523220"/>
          </a:xfrm>
          <a:prstGeom prst="rect">
            <a:avLst/>
          </a:prstGeom>
          <a:solidFill>
            <a:schemeClr val="bg1">
              <a:lumMod val="85000"/>
            </a:schemeClr>
          </a:solidFill>
        </p:spPr>
        <p:txBody>
          <a:bodyPr wrap="square" rtlCol="0">
            <a:spAutoFit/>
          </a:bodyPr>
          <a:lstStyle/>
          <a:p>
            <a:r>
              <a:rPr lang="en-US" sz="1400" dirty="0">
                <a:latin typeface="Comic Sans MS" panose="030F0702030302020204" pitchFamily="66" charset="0"/>
              </a:rPr>
              <a:t>Learn the top quotes for this poem and the analysis in the ‘Language Features’ section.</a:t>
            </a:r>
            <a:endParaRPr lang="en-GB" sz="1400" dirty="0">
              <a:latin typeface="Comic Sans MS" panose="030F0702030302020204" pitchFamily="66" charset="0"/>
            </a:endParaRPr>
          </a:p>
        </p:txBody>
      </p:sp>
    </p:spTree>
    <p:extLst>
      <p:ext uri="{BB962C8B-B14F-4D97-AF65-F5344CB8AC3E}">
        <p14:creationId xmlns:p14="http://schemas.microsoft.com/office/powerpoint/2010/main" val="298499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972" y="-29979"/>
            <a:ext cx="70004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howcard Gothic" panose="04020904020102020604" pitchFamily="82" charset="0"/>
                <a:ea typeface="+mn-ea"/>
                <a:cs typeface="+mn-cs"/>
              </a:rPr>
              <a:t>Bayonet charge: top quotes</a:t>
            </a:r>
          </a:p>
        </p:txBody>
      </p:sp>
      <p:graphicFrame>
        <p:nvGraphicFramePr>
          <p:cNvPr id="5" name="Table 4"/>
          <p:cNvGraphicFramePr>
            <a:graphicFrameLocks noGrp="1"/>
          </p:cNvGraphicFramePr>
          <p:nvPr>
            <p:extLst>
              <p:ext uri="{D42A27DB-BD31-4B8C-83A1-F6EECF244321}">
                <p14:modId xmlns:p14="http://schemas.microsoft.com/office/powerpoint/2010/main" val="1980813490"/>
              </p:ext>
            </p:extLst>
          </p:nvPr>
        </p:nvGraphicFramePr>
        <p:xfrm>
          <a:off x="142619" y="516087"/>
          <a:ext cx="11850598" cy="6123251"/>
        </p:xfrm>
        <a:graphic>
          <a:graphicData uri="http://schemas.openxmlformats.org/drawingml/2006/table">
            <a:tbl>
              <a:tblPr firstRow="1" bandRow="1">
                <a:tableStyleId>{5940675A-B579-460E-94D1-54222C63F5DA}</a:tableStyleId>
              </a:tblPr>
              <a:tblGrid>
                <a:gridCol w="2281531">
                  <a:extLst>
                    <a:ext uri="{9D8B030D-6E8A-4147-A177-3AD203B41FA5}">
                      <a16:colId xmlns:a16="http://schemas.microsoft.com/office/drawing/2014/main" val="1448871930"/>
                    </a:ext>
                  </a:extLst>
                </a:gridCol>
                <a:gridCol w="9569067">
                  <a:extLst>
                    <a:ext uri="{9D8B030D-6E8A-4147-A177-3AD203B41FA5}">
                      <a16:colId xmlns:a16="http://schemas.microsoft.com/office/drawing/2014/main" val="2428392716"/>
                    </a:ext>
                  </a:extLst>
                </a:gridCol>
              </a:tblGrid>
              <a:tr h="432649">
                <a:tc>
                  <a:txBody>
                    <a:bodyPr/>
                    <a:lstStyle/>
                    <a:p>
                      <a:r>
                        <a:rPr lang="en-GB" sz="1600" b="1" dirty="0">
                          <a:latin typeface="Comic Sans MS" panose="030F0702030302020204" pitchFamily="66" charset="0"/>
                        </a:rPr>
                        <a:t>Quote</a:t>
                      </a:r>
                    </a:p>
                  </a:txBody>
                  <a:tcPr/>
                </a:tc>
                <a:tc>
                  <a:txBody>
                    <a:bodyPr/>
                    <a:lstStyle/>
                    <a:p>
                      <a:r>
                        <a:rPr lang="en-GB" sz="1600" b="1" dirty="0">
                          <a:latin typeface="Comic Sans MS" panose="030F0702030302020204" pitchFamily="66" charset="0"/>
                        </a:rPr>
                        <a:t>Language Features</a:t>
                      </a:r>
                    </a:p>
                  </a:txBody>
                  <a:tcPr/>
                </a:tc>
                <a:extLst>
                  <a:ext uri="{0D108BD9-81ED-4DB2-BD59-A6C34878D82A}">
                    <a16:rowId xmlns:a16="http://schemas.microsoft.com/office/drawing/2014/main" val="219064696"/>
                  </a:ext>
                </a:extLst>
              </a:tr>
              <a:tr h="1143987">
                <a:tc>
                  <a:txBody>
                    <a:bodyPr/>
                    <a:lstStyle/>
                    <a:p>
                      <a:endParaRPr lang="en-GB" sz="1400" b="0" dirty="0">
                        <a:latin typeface="Comic Sans MS" panose="030F0702030302020204" pitchFamily="66" charset="0"/>
                      </a:endParaRPr>
                    </a:p>
                  </a:txBody>
                  <a:tcPr/>
                </a:tc>
                <a:tc>
                  <a:txBody>
                    <a:bodyPr/>
                    <a:lstStyle/>
                    <a:p>
                      <a:endParaRPr lang="en-GB" sz="1300" dirty="0">
                        <a:latin typeface="Comic Sans MS" panose="030F0702030302020204" pitchFamily="66" charset="0"/>
                      </a:endParaRPr>
                    </a:p>
                  </a:txBody>
                  <a:tcPr/>
                </a:tc>
                <a:extLst>
                  <a:ext uri="{0D108BD9-81ED-4DB2-BD59-A6C34878D82A}">
                    <a16:rowId xmlns:a16="http://schemas.microsoft.com/office/drawing/2014/main" val="136728075"/>
                  </a:ext>
                </a:extLst>
              </a:tr>
              <a:tr h="1613315">
                <a:tc>
                  <a:txBody>
                    <a:bodyPr/>
                    <a:lstStyle/>
                    <a:p>
                      <a:endParaRPr lang="en-GB" sz="1400" dirty="0">
                        <a:latin typeface="Comic Sans MS" panose="030F0702030302020204" pitchFamily="66" charset="0"/>
                      </a:endParaRPr>
                    </a:p>
                  </a:txBody>
                  <a:tcPr/>
                </a:tc>
                <a:tc>
                  <a:txBody>
                    <a:bodyPr/>
                    <a:lstStyle/>
                    <a:p>
                      <a:endParaRPr lang="en-GB" sz="1300" dirty="0">
                        <a:latin typeface="Comic Sans MS" panose="030F0702030302020204" pitchFamily="66" charset="0"/>
                      </a:endParaRPr>
                    </a:p>
                  </a:txBody>
                  <a:tcPr/>
                </a:tc>
                <a:extLst>
                  <a:ext uri="{0D108BD9-81ED-4DB2-BD59-A6C34878D82A}">
                    <a16:rowId xmlns:a16="http://schemas.microsoft.com/office/drawing/2014/main" val="1743257264"/>
                  </a:ext>
                </a:extLst>
              </a:tr>
              <a:tr h="1319985">
                <a:tc>
                  <a:txBody>
                    <a:bodyPr/>
                    <a:lstStyle/>
                    <a:p>
                      <a:endParaRPr lang="en-GB" sz="1400" dirty="0">
                        <a:latin typeface="Comic Sans MS" panose="030F0702030302020204" pitchFamily="66" charset="0"/>
                      </a:endParaRPr>
                    </a:p>
                  </a:txBody>
                  <a:tcPr/>
                </a:tc>
                <a:tc>
                  <a:txBody>
                    <a:bodyPr/>
                    <a:lstStyle/>
                    <a:p>
                      <a:endParaRPr lang="en-GB" sz="1300" dirty="0">
                        <a:latin typeface="Comic Sans MS" panose="030F0702030302020204" pitchFamily="66" charset="0"/>
                      </a:endParaRPr>
                    </a:p>
                  </a:txBody>
                  <a:tcPr/>
                </a:tc>
                <a:extLst>
                  <a:ext uri="{0D108BD9-81ED-4DB2-BD59-A6C34878D82A}">
                    <a16:rowId xmlns:a16="http://schemas.microsoft.com/office/drawing/2014/main" val="1198231694"/>
                  </a:ext>
                </a:extLst>
              </a:tr>
              <a:tr h="1613315">
                <a:tc>
                  <a:txBody>
                    <a:bodyPr/>
                    <a:lstStyle/>
                    <a:p>
                      <a:endParaRPr lang="en-GB" sz="1400" dirty="0">
                        <a:latin typeface="Comic Sans MS" panose="030F0702030302020204" pitchFamily="66" charset="0"/>
                      </a:endParaRPr>
                    </a:p>
                  </a:txBody>
                  <a:tcPr/>
                </a:tc>
                <a:tc>
                  <a:txBody>
                    <a:bodyPr/>
                    <a:lstStyle/>
                    <a:p>
                      <a:endParaRPr lang="en-GB" sz="1300" dirty="0">
                        <a:latin typeface="Comic Sans MS" panose="030F0702030302020204" pitchFamily="66" charset="0"/>
                      </a:endParaRPr>
                    </a:p>
                  </a:txBody>
                  <a:tcPr/>
                </a:tc>
                <a:extLst>
                  <a:ext uri="{0D108BD9-81ED-4DB2-BD59-A6C34878D82A}">
                    <a16:rowId xmlns:a16="http://schemas.microsoft.com/office/drawing/2014/main" val="2028077216"/>
                  </a:ext>
                </a:extLst>
              </a:tr>
            </a:tbl>
          </a:graphicData>
        </a:graphic>
      </p:graphicFrame>
      <p:sp>
        <p:nvSpPr>
          <p:cNvPr id="7" name="TextBox 6">
            <a:extLst>
              <a:ext uri="{FF2B5EF4-FFF2-40B4-BE49-F238E27FC236}">
                <a16:creationId xmlns:a16="http://schemas.microsoft.com/office/drawing/2014/main" id="{15D6A7B8-0BA1-4213-A893-44CC67490B7A}"/>
              </a:ext>
            </a:extLst>
          </p:cNvPr>
          <p:cNvSpPr txBox="1"/>
          <p:nvPr/>
        </p:nvSpPr>
        <p:spPr>
          <a:xfrm>
            <a:off x="5870712" y="65852"/>
            <a:ext cx="5971517" cy="523220"/>
          </a:xfrm>
          <a:prstGeom prst="rect">
            <a:avLst/>
          </a:prstGeom>
          <a:solidFill>
            <a:schemeClr val="bg1">
              <a:lumMod val="85000"/>
            </a:schemeClr>
          </a:solidFill>
        </p:spPr>
        <p:txBody>
          <a:bodyPr wrap="square" rtlCol="0">
            <a:spAutoFit/>
          </a:bodyPr>
          <a:lstStyle/>
          <a:p>
            <a:r>
              <a:rPr lang="en-US" sz="1400" dirty="0">
                <a:latin typeface="Comic Sans MS" panose="030F0702030302020204" pitchFamily="66" charset="0"/>
              </a:rPr>
              <a:t>Without looking at the page before, complete as much as you can of the ‘Quote’ and ‘Language Feature’ columns.</a:t>
            </a:r>
            <a:endParaRPr lang="en-GB" sz="1400" dirty="0">
              <a:latin typeface="Comic Sans MS" panose="030F0702030302020204" pitchFamily="66" charset="0"/>
            </a:endParaRPr>
          </a:p>
        </p:txBody>
      </p:sp>
    </p:spTree>
    <p:extLst>
      <p:ext uri="{BB962C8B-B14F-4D97-AF65-F5344CB8AC3E}">
        <p14:creationId xmlns:p14="http://schemas.microsoft.com/office/powerpoint/2010/main" val="906471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A49714-7A69-4A77-900B-CF850F4C3916}"/>
              </a:ext>
            </a:extLst>
          </p:cNvPr>
          <p:cNvSpPr txBox="1"/>
          <p:nvPr/>
        </p:nvSpPr>
        <p:spPr>
          <a:xfrm>
            <a:off x="-434715" y="0"/>
            <a:ext cx="6096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a:solidFill>
                  <a:prstClr val="black"/>
                </a:solidFill>
                <a:latin typeface="Showcard Gothic" panose="04020904020102020604" pitchFamily="82" charset="0"/>
              </a:rPr>
              <a:t>Bayonet charge</a:t>
            </a:r>
            <a:r>
              <a:rPr kumimoji="0" lang="en-GB" sz="3600" b="0" i="0" u="none" strike="noStrike" kern="1200" cap="none" spc="0" normalizeH="0" baseline="0" noProof="0" dirty="0">
                <a:ln>
                  <a:noFill/>
                </a:ln>
                <a:solidFill>
                  <a:prstClr val="black"/>
                </a:solidFill>
                <a:effectLst/>
                <a:uLnTx/>
                <a:uFillTx/>
                <a:latin typeface="Showcard Gothic" panose="04020904020102020604" pitchFamily="82" charset="0"/>
                <a:ea typeface="+mn-ea"/>
                <a:cs typeface="+mn-cs"/>
              </a:rPr>
              <a:t> </a:t>
            </a: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Mini Quiz</a:t>
            </a:r>
          </a:p>
        </p:txBody>
      </p:sp>
      <p:sp>
        <p:nvSpPr>
          <p:cNvPr id="2" name="TextBox 1">
            <a:extLst>
              <a:ext uri="{FF2B5EF4-FFF2-40B4-BE49-F238E27FC236}">
                <a16:creationId xmlns:a16="http://schemas.microsoft.com/office/drawing/2014/main" id="{95880C34-CAEC-4AE4-92F3-EFA44C6D0EBE}"/>
              </a:ext>
            </a:extLst>
          </p:cNvPr>
          <p:cNvSpPr txBox="1"/>
          <p:nvPr/>
        </p:nvSpPr>
        <p:spPr>
          <a:xfrm>
            <a:off x="5431436" y="109873"/>
            <a:ext cx="6096000" cy="954107"/>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Complete this quiz without looking at the rest of your booklet. Make sure that you revise all of the information before you attempt it. The answers to this quiz will be released in the feedback booklet</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6290142-D677-42F1-A366-F4EDEDC1EEF0}"/>
              </a:ext>
            </a:extLst>
          </p:cNvPr>
          <p:cNvSpPr txBox="1"/>
          <p:nvPr/>
        </p:nvSpPr>
        <p:spPr>
          <a:xfrm>
            <a:off x="284814" y="1173853"/>
            <a:ext cx="5501390" cy="4247317"/>
          </a:xfrm>
          <a:prstGeom prst="rect">
            <a:avLst/>
          </a:prstGeom>
          <a:noFill/>
          <a:ln>
            <a:solidFill>
              <a:schemeClr val="tx1"/>
            </a:solid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Hughes wasn’t a soldier in WW1 so what inspired him to write this poem?(1)</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effectLst/>
              <a:uLnTx/>
              <a:uFillTx/>
              <a:latin typeface="Comic Sans MS" panose="030F0702030302020204" pitchFamily="66"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effectLst/>
                <a:uLnTx/>
                <a:uFillTx/>
                <a:latin typeface="Comic Sans MS" panose="030F0702030302020204" pitchFamily="66" charset="0"/>
                <a:ea typeface="+mn-ea"/>
                <a:cs typeface="+mn-cs"/>
              </a:rPr>
              <a:t>What is Hughes’ opinion on war?  Is he pro war or anti war?  Explain your answer. (2)</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effectLst/>
                <a:uLnTx/>
                <a:uFillTx/>
                <a:latin typeface="Comic Sans MS" panose="030F0702030302020204" pitchFamily="66" charset="0"/>
                <a:ea typeface="+mn-ea"/>
                <a:cs typeface="+mn-cs"/>
              </a:rPr>
              <a:t>Which poet was Ted Hughes inspired by? (1)</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effectLst/>
              <a:uLnTx/>
              <a:uFillTx/>
              <a:latin typeface="Comic Sans MS" panose="030F0702030302020204" pitchFamily="66" charset="0"/>
              <a:ea typeface="+mn-ea"/>
              <a:cs typeface="+mn-cs"/>
            </a:endParaRPr>
          </a:p>
          <a:p>
            <a:pPr marL="342900" lvl="0" indent="-342900">
              <a:buFontTx/>
              <a:buAutoNum type="arabicPeriod"/>
            </a:pPr>
            <a:r>
              <a:rPr kumimoji="0" lang="en-US" sz="1800" b="0" i="0" u="none" strike="noStrike" kern="1200" cap="none" spc="0" normalizeH="0" baseline="0" noProof="0" dirty="0">
                <a:ln>
                  <a:noFill/>
                </a:ln>
                <a:effectLst/>
                <a:uLnTx/>
                <a:uFillTx/>
                <a:latin typeface="Comic Sans MS" panose="030F0702030302020204" pitchFamily="66" charset="0"/>
                <a:ea typeface="+mn-ea"/>
                <a:cs typeface="+mn-cs"/>
              </a:rPr>
              <a:t>Write out Hughes’ message and fill in the gaps: </a:t>
            </a:r>
            <a:r>
              <a:rPr lang="en-US" dirty="0">
                <a:latin typeface="Comic Sans MS" panose="030F0702030302020204" pitchFamily="66" charset="0"/>
              </a:rPr>
              <a:t>Ted Hughes perhaps wrote the poem as a c______ of the g_______ of war. (2)</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1" i="0" u="none" strike="noStrike" kern="1200" cap="none" spc="0" normalizeH="0" baseline="0" noProof="0" dirty="0">
              <a:ln>
                <a:noFill/>
              </a:ln>
              <a:effectLst/>
              <a:uLnTx/>
              <a:uFillTx/>
              <a:latin typeface="Calibri" panose="020F0502020204030204"/>
              <a:ea typeface="+mn-ea"/>
              <a:cs typeface="+mn-cs"/>
            </a:endParaRPr>
          </a:p>
          <a:p>
            <a:pPr marL="342900" lvl="0" indent="-342900">
              <a:buFontTx/>
              <a:buAutoNum type="arabicPeriod"/>
            </a:pPr>
            <a:r>
              <a:rPr kumimoji="0" lang="en-US" sz="1800" b="0" i="0" u="none" strike="noStrike" kern="1200" cap="none" spc="0" normalizeH="0" baseline="0" noProof="0" dirty="0">
                <a:ln>
                  <a:noFill/>
                </a:ln>
                <a:effectLst/>
                <a:uLnTx/>
                <a:uFillTx/>
                <a:latin typeface="Comic Sans MS" panose="030F0702030302020204" pitchFamily="66" charset="0"/>
                <a:ea typeface="+mn-ea"/>
                <a:cs typeface="+mn-cs"/>
              </a:rPr>
              <a:t> Complete this quote: </a:t>
            </a:r>
            <a:r>
              <a:rPr lang="en-US" dirty="0">
                <a:latin typeface="Comic Sans MS" panose="030F0702030302020204" pitchFamily="66" charset="0"/>
              </a:rPr>
              <a:t>“King, </a:t>
            </a:r>
            <a:r>
              <a:rPr lang="en-US" dirty="0" err="1">
                <a:latin typeface="Comic Sans MS" panose="030F0702030302020204" pitchFamily="66" charset="0"/>
              </a:rPr>
              <a:t>honour</a:t>
            </a:r>
            <a:r>
              <a:rPr lang="en-US" dirty="0">
                <a:latin typeface="Comic Sans MS" panose="030F0702030302020204" pitchFamily="66" charset="0"/>
              </a:rPr>
              <a:t>, human dignity etcetera…”(</a:t>
            </a:r>
            <a:r>
              <a:rPr kumimoji="0" lang="en-US" sz="1800" b="0" i="0" u="none" strike="noStrike" kern="1200" cap="none" spc="0" normalizeH="0" baseline="0" noProof="0" dirty="0">
                <a:ln>
                  <a:noFill/>
                </a:ln>
                <a:effectLst/>
                <a:uLnTx/>
                <a:uFillTx/>
                <a:latin typeface="Comic Sans MS" panose="030F0702030302020204" pitchFamily="66" charset="0"/>
                <a:ea typeface="+mn-ea"/>
                <a:cs typeface="+mn-cs"/>
              </a:rPr>
              <a:t>1)</a:t>
            </a:r>
            <a:endParaRPr kumimoji="0" lang="en-US" sz="1800" b="0" i="0" u="none" strike="noStrike" kern="1200" cap="none" spc="0" normalizeH="0" baseline="0" noProof="0" dirty="0">
              <a:ln>
                <a:noFill/>
              </a:ln>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07BD6D1-0B84-4F20-95BD-9CC5F6DE7BF7}"/>
              </a:ext>
            </a:extLst>
          </p:cNvPr>
          <p:cNvSpPr/>
          <p:nvPr/>
        </p:nvSpPr>
        <p:spPr>
          <a:xfrm>
            <a:off x="6205928" y="1266347"/>
            <a:ext cx="5501390" cy="5078313"/>
          </a:xfrm>
          <a:prstGeom prst="rect">
            <a:avLst/>
          </a:prstGeom>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omic Sans MS" panose="030F0702030302020204" pitchFamily="66" charset="0"/>
                <a:ea typeface="+mn-ea"/>
                <a:cs typeface="+mn-cs"/>
              </a:rPr>
              <a:t>6. Give an example of a metaphor on the poem and explain why Hughes </a:t>
            </a:r>
            <a:r>
              <a:rPr kumimoji="0" lang="en-US" sz="1800" b="0" i="0" u="none" strike="noStrike" kern="1200" cap="none" spc="0" normalizeH="0" baseline="0" noProof="0" dirty="0" err="1">
                <a:ln>
                  <a:noFill/>
                </a:ln>
                <a:effectLst/>
                <a:uLnTx/>
                <a:uFillTx/>
                <a:latin typeface="Comic Sans MS" panose="030F0702030302020204" pitchFamily="66" charset="0"/>
                <a:ea typeface="+mn-ea"/>
                <a:cs typeface="+mn-cs"/>
              </a:rPr>
              <a:t>migh</a:t>
            </a:r>
            <a:r>
              <a:rPr lang="en-US" dirty="0">
                <a:latin typeface="Comic Sans MS" panose="030F0702030302020204" pitchFamily="66" charset="0"/>
              </a:rPr>
              <a:t>t have used it. </a:t>
            </a:r>
            <a:r>
              <a:rPr kumimoji="0" lang="en-US" sz="1800" b="0" i="0" u="none" strike="noStrike" kern="1200" cap="none" spc="0" normalizeH="0" baseline="0" noProof="0" dirty="0">
                <a:ln>
                  <a:noFill/>
                </a:ln>
                <a:effectLst/>
                <a:uLnTx/>
                <a:uFillTx/>
                <a:latin typeface="Comic Sans MS" panose="030F0702030302020204" pitchFamily="66" charset="0"/>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a:p>
            <a:pPr lvl="0"/>
            <a:r>
              <a:rPr kumimoji="0" lang="en-US" sz="1800" b="0" i="0" u="none" strike="noStrike" kern="1200" cap="none" spc="0" normalizeH="0" baseline="0" noProof="0" dirty="0">
                <a:ln>
                  <a:noFill/>
                </a:ln>
                <a:effectLst/>
                <a:uLnTx/>
                <a:uFillTx/>
                <a:latin typeface="Comic Sans MS" panose="030F0702030302020204" pitchFamily="66" charset="0"/>
                <a:ea typeface="+mn-ea"/>
                <a:cs typeface="+mn-cs"/>
              </a:rPr>
              <a:t>7. </a:t>
            </a:r>
            <a:r>
              <a:rPr lang="en-US" b="1" dirty="0">
                <a:latin typeface="Comic Sans MS" panose="030F0702030302020204" pitchFamily="66" charset="0"/>
              </a:rPr>
              <a:t>“bullets smacking the belly out of the air”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omic Sans MS" panose="030F0702030302020204" pitchFamily="66" charset="0"/>
                <a:ea typeface="+mn-ea"/>
                <a:cs typeface="+mn-cs"/>
              </a:rPr>
              <a:t>Which language feature is being </a:t>
            </a:r>
            <a:r>
              <a:rPr lang="en-US" dirty="0">
                <a:latin typeface="Comic Sans MS" panose="030F0702030302020204" pitchFamily="66" charset="0"/>
              </a:rPr>
              <a:t>used in this quote and what does it suggest about war? (2)</a:t>
            </a:r>
            <a:endParaRPr kumimoji="0" lang="en-US" sz="1800" b="0" i="0" u="none" strike="noStrike" kern="1200" cap="none" spc="0" normalizeH="0" baseline="0" noProof="0" dirty="0">
              <a:ln>
                <a:noFill/>
              </a:ln>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omic Sans MS" panose="030F0702030302020204" pitchFamily="66" charset="0"/>
                <a:ea typeface="+mn-ea"/>
                <a:cs typeface="+mn-cs"/>
              </a:rPr>
              <a:t>8. Why do you think Hughes repeated the word “raw” to describe the soldier?  What are its connotations?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a:p>
            <a:pPr lvl="0"/>
            <a:r>
              <a:rPr kumimoji="0" lang="en-US" sz="1800" b="0" i="0" u="none" strike="noStrike" kern="1200" cap="none" spc="0" normalizeH="0" baseline="0" noProof="0" dirty="0">
                <a:ln>
                  <a:noFill/>
                </a:ln>
                <a:effectLst/>
                <a:uLnTx/>
                <a:uFillTx/>
                <a:latin typeface="Comic Sans MS" panose="030F0702030302020204" pitchFamily="66" charset="0"/>
                <a:ea typeface="+mn-ea"/>
                <a:cs typeface="+mn-cs"/>
              </a:rPr>
              <a:t>9</a:t>
            </a:r>
            <a:r>
              <a:rPr lang="en-US" dirty="0">
                <a:latin typeface="Comic Sans MS" panose="030F0702030302020204" pitchFamily="66" charset="0"/>
              </a:rPr>
              <a:t>. </a:t>
            </a:r>
            <a:r>
              <a:rPr lang="en-US" b="1" dirty="0">
                <a:latin typeface="Comic Sans MS" panose="030F0702030302020204" pitchFamily="66" charset="0"/>
              </a:rPr>
              <a:t>“Threw up a yellow hare that rolled like a flame and crawled in a threshing circle”.  </a:t>
            </a:r>
            <a:r>
              <a:rPr lang="en-US" dirty="0">
                <a:latin typeface="Comic Sans MS" panose="030F0702030302020204" pitchFamily="66" charset="0"/>
              </a:rPr>
              <a:t>Why do you think Hughes used the simile “like a flame”?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effectLst/>
                <a:uLnTx/>
                <a:uFillTx/>
                <a:latin typeface="Comic Sans MS" panose="030F0702030302020204" pitchFamily="66" charset="0"/>
                <a:ea typeface="+mn-ea"/>
                <a:cs typeface="+mn-cs"/>
              </a:rPr>
              <a:t>10. List three themes that this poem links to and explain the links. (3)</a:t>
            </a:r>
          </a:p>
        </p:txBody>
      </p:sp>
    </p:spTree>
    <p:extLst>
      <p:ext uri="{BB962C8B-B14F-4D97-AF65-F5344CB8AC3E}">
        <p14:creationId xmlns:p14="http://schemas.microsoft.com/office/powerpoint/2010/main" val="715617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F0772E-F569-4E9C-A9CC-6351A391AFC5}"/>
              </a:ext>
            </a:extLst>
          </p:cNvPr>
          <p:cNvSpPr txBox="1"/>
          <p:nvPr/>
        </p:nvSpPr>
        <p:spPr>
          <a:xfrm>
            <a:off x="209862" y="90594"/>
            <a:ext cx="11107712" cy="6940361"/>
          </a:xfrm>
          <a:prstGeom prst="rect">
            <a:avLst/>
          </a:prstGeom>
          <a:noFill/>
        </p:spPr>
        <p:txBody>
          <a:bodyPr wrap="square" rtlCol="0">
            <a:spAutoFit/>
          </a:bodyPr>
          <a:lstStyle/>
          <a:p>
            <a:r>
              <a:rPr lang="en-US" b="1" u="sng" dirty="0">
                <a:latin typeface="Comic Sans MS" panose="030F0702030302020204" pitchFamily="66" charset="0"/>
              </a:rPr>
              <a:t>Contents:</a:t>
            </a:r>
          </a:p>
          <a:p>
            <a:endParaRPr lang="en-US" b="1" u="sng" dirty="0">
              <a:latin typeface="Comic Sans MS" panose="030F0702030302020204" pitchFamily="66" charset="0"/>
            </a:endParaRPr>
          </a:p>
          <a:p>
            <a:r>
              <a:rPr lang="en-US" sz="1700" b="1" dirty="0">
                <a:latin typeface="Comic Sans MS" panose="030F0702030302020204" pitchFamily="66" charset="0"/>
              </a:rPr>
              <a:t>Page 3: </a:t>
            </a:r>
            <a:r>
              <a:rPr lang="en-US" sz="1700" dirty="0">
                <a:latin typeface="Comic Sans MS" panose="030F0702030302020204" pitchFamily="66" charset="0"/>
              </a:rPr>
              <a:t>Glossary of Structural Features.</a:t>
            </a:r>
          </a:p>
          <a:p>
            <a:r>
              <a:rPr lang="en-US" sz="1700" b="1" dirty="0">
                <a:latin typeface="Comic Sans MS" panose="030F0702030302020204" pitchFamily="66" charset="0"/>
              </a:rPr>
              <a:t>Page 4: </a:t>
            </a:r>
            <a:r>
              <a:rPr lang="en-US" sz="1700" dirty="0">
                <a:latin typeface="Comic Sans MS" panose="030F0702030302020204" pitchFamily="66" charset="0"/>
              </a:rPr>
              <a:t>A step by step guide for revising poetry.</a:t>
            </a:r>
          </a:p>
          <a:p>
            <a:endParaRPr lang="en-US" sz="1700" b="1" u="sng" dirty="0">
              <a:latin typeface="Comic Sans MS" panose="030F0702030302020204" pitchFamily="66" charset="0"/>
            </a:endParaRPr>
          </a:p>
          <a:p>
            <a:r>
              <a:rPr lang="en-US" sz="1700" b="1" dirty="0">
                <a:latin typeface="Comic Sans MS" panose="030F0702030302020204" pitchFamily="66" charset="0"/>
              </a:rPr>
              <a:t>Page 5-6: ‘</a:t>
            </a:r>
            <a:r>
              <a:rPr lang="en-US" sz="1700" dirty="0">
                <a:latin typeface="Comic Sans MS" panose="030F0702030302020204" pitchFamily="66" charset="0"/>
              </a:rPr>
              <a:t> Remains’ – Context and Writer’s Message.</a:t>
            </a:r>
          </a:p>
          <a:p>
            <a:r>
              <a:rPr lang="en-US" sz="1700" b="1" dirty="0">
                <a:latin typeface="Comic Sans MS" panose="030F0702030302020204" pitchFamily="66" charset="0"/>
              </a:rPr>
              <a:t>Page 7:</a:t>
            </a:r>
            <a:r>
              <a:rPr lang="en-US" sz="1700" dirty="0">
                <a:latin typeface="Comic Sans MS" panose="030F0702030302020204" pitchFamily="66" charset="0"/>
              </a:rPr>
              <a:t>  ‘Remains’ –Reading the poem and looking for structural features.</a:t>
            </a:r>
          </a:p>
          <a:p>
            <a:r>
              <a:rPr lang="en-US" sz="1700" b="1" dirty="0">
                <a:latin typeface="Comic Sans MS" panose="030F0702030302020204" pitchFamily="66" charset="0"/>
              </a:rPr>
              <a:t>Page 8: </a:t>
            </a:r>
            <a:r>
              <a:rPr lang="en-US" sz="1700" dirty="0">
                <a:latin typeface="Comic Sans MS" panose="030F0702030302020204" pitchFamily="66" charset="0"/>
              </a:rPr>
              <a:t>‘Remains’ –Additional Information and Questions.</a:t>
            </a:r>
          </a:p>
          <a:p>
            <a:r>
              <a:rPr lang="en-US" sz="1700" b="1" dirty="0">
                <a:latin typeface="Comic Sans MS" panose="030F0702030302020204" pitchFamily="66" charset="0"/>
              </a:rPr>
              <a:t>Page 9: </a:t>
            </a:r>
            <a:r>
              <a:rPr lang="en-US" sz="1700" dirty="0">
                <a:latin typeface="Comic Sans MS" panose="030F0702030302020204" pitchFamily="66" charset="0"/>
              </a:rPr>
              <a:t>‘Remains’ –Theme sheet.</a:t>
            </a:r>
          </a:p>
          <a:p>
            <a:r>
              <a:rPr lang="en-US" sz="1700" b="1" dirty="0">
                <a:latin typeface="Comic Sans MS" panose="030F0702030302020204" pitchFamily="66" charset="0"/>
              </a:rPr>
              <a:t>Page 10-11: </a:t>
            </a:r>
            <a:r>
              <a:rPr lang="en-US" sz="1700" dirty="0">
                <a:latin typeface="Comic Sans MS" panose="030F0702030302020204" pitchFamily="66" charset="0"/>
              </a:rPr>
              <a:t>‘Remains’- Top Quotes.</a:t>
            </a:r>
          </a:p>
          <a:p>
            <a:r>
              <a:rPr lang="en-US" sz="1700" b="1" dirty="0">
                <a:latin typeface="Comic Sans MS" panose="030F0702030302020204" pitchFamily="66" charset="0"/>
              </a:rPr>
              <a:t>Page 12: </a:t>
            </a:r>
            <a:r>
              <a:rPr lang="en-US" sz="1700" dirty="0">
                <a:latin typeface="Comic Sans MS" panose="030F0702030302020204" pitchFamily="66" charset="0"/>
              </a:rPr>
              <a:t>‘Remains’ –Mini Quiz.</a:t>
            </a:r>
          </a:p>
          <a:p>
            <a:endParaRPr lang="en-US" sz="1700" dirty="0">
              <a:latin typeface="Comic Sans MS" panose="030F0702030302020204" pitchFamily="66" charset="0"/>
            </a:endParaRPr>
          </a:p>
          <a:p>
            <a:r>
              <a:rPr lang="en-US" sz="1700" b="1" dirty="0">
                <a:latin typeface="Comic Sans MS" panose="030F0702030302020204" pitchFamily="66" charset="0"/>
              </a:rPr>
              <a:t>Page 13: </a:t>
            </a:r>
            <a:r>
              <a:rPr lang="en-US" sz="1700" dirty="0">
                <a:latin typeface="Comic Sans MS" panose="030F0702030302020204" pitchFamily="66" charset="0"/>
              </a:rPr>
              <a:t>‘Bayonet Charge’ – Context and Writer’s Message.</a:t>
            </a:r>
          </a:p>
          <a:p>
            <a:r>
              <a:rPr lang="en-US" sz="1700" b="1" dirty="0">
                <a:latin typeface="Comic Sans MS" panose="030F0702030302020204" pitchFamily="66" charset="0"/>
              </a:rPr>
              <a:t>Page 14: </a:t>
            </a:r>
            <a:r>
              <a:rPr lang="en-US" sz="1700" dirty="0">
                <a:latin typeface="Comic Sans MS" panose="030F0702030302020204" pitchFamily="66" charset="0"/>
              </a:rPr>
              <a:t>‘Bayonet Charge’ –Reading the poem and looking for structural features.</a:t>
            </a:r>
          </a:p>
          <a:p>
            <a:r>
              <a:rPr lang="en-US" sz="1700" b="1" dirty="0">
                <a:latin typeface="Comic Sans MS" panose="030F0702030302020204" pitchFamily="66" charset="0"/>
              </a:rPr>
              <a:t>Page 15: </a:t>
            </a:r>
            <a:r>
              <a:rPr lang="en-US" sz="1700" dirty="0">
                <a:latin typeface="Comic Sans MS" panose="030F0702030302020204" pitchFamily="66" charset="0"/>
              </a:rPr>
              <a:t>‘Bayonet Charge’- Additional Information and Questions.</a:t>
            </a:r>
          </a:p>
          <a:p>
            <a:r>
              <a:rPr lang="en-US" sz="1700" b="1" dirty="0">
                <a:latin typeface="Comic Sans MS" panose="030F0702030302020204" pitchFamily="66" charset="0"/>
              </a:rPr>
              <a:t>Page 16: </a:t>
            </a:r>
            <a:r>
              <a:rPr lang="en-US" sz="1700" dirty="0">
                <a:latin typeface="Comic Sans MS" panose="030F0702030302020204" pitchFamily="66" charset="0"/>
              </a:rPr>
              <a:t>‘Bayonet Charge’ –Theme sheet.</a:t>
            </a:r>
          </a:p>
          <a:p>
            <a:r>
              <a:rPr lang="en-US" sz="1700" b="1" dirty="0">
                <a:latin typeface="Comic Sans MS" panose="030F0702030302020204" pitchFamily="66" charset="0"/>
              </a:rPr>
              <a:t>Page 17-18: </a:t>
            </a:r>
            <a:r>
              <a:rPr lang="en-US" sz="1700" dirty="0">
                <a:latin typeface="Comic Sans MS" panose="030F0702030302020204" pitchFamily="66" charset="0"/>
              </a:rPr>
              <a:t>‘Bayonet Charge’-Top Quotes.</a:t>
            </a:r>
          </a:p>
          <a:p>
            <a:r>
              <a:rPr lang="en-US" sz="1700" b="1" dirty="0">
                <a:latin typeface="Comic Sans MS" panose="030F0702030302020204" pitchFamily="66" charset="0"/>
              </a:rPr>
              <a:t>Page 19: </a:t>
            </a:r>
            <a:r>
              <a:rPr lang="en-US" sz="1700" dirty="0">
                <a:latin typeface="Comic Sans MS" panose="030F0702030302020204" pitchFamily="66" charset="0"/>
              </a:rPr>
              <a:t>‘Bayonet Charge’ – Mini Quiz.</a:t>
            </a:r>
          </a:p>
          <a:p>
            <a:endParaRPr lang="en-US" sz="1700" dirty="0">
              <a:latin typeface="Comic Sans MS" panose="030F0702030302020204" pitchFamily="66" charset="0"/>
            </a:endParaRPr>
          </a:p>
          <a:p>
            <a:r>
              <a:rPr lang="en-US" sz="1700" b="1" dirty="0">
                <a:latin typeface="Comic Sans MS" panose="030F0702030302020204" pitchFamily="66" charset="0"/>
              </a:rPr>
              <a:t>Page 20</a:t>
            </a:r>
            <a:r>
              <a:rPr lang="en-US" sz="1700" dirty="0">
                <a:latin typeface="Comic Sans MS" panose="030F0702030302020204" pitchFamily="66" charset="0"/>
              </a:rPr>
              <a:t>: ‘Poppies’ –Context and Writer’s Message.</a:t>
            </a:r>
          </a:p>
          <a:p>
            <a:r>
              <a:rPr lang="en-US" sz="1700" b="1" dirty="0">
                <a:latin typeface="Comic Sans MS" panose="030F0702030302020204" pitchFamily="66" charset="0"/>
              </a:rPr>
              <a:t>Page 21: </a:t>
            </a:r>
            <a:r>
              <a:rPr lang="en-US" sz="1700" dirty="0">
                <a:latin typeface="Comic Sans MS" panose="030F0702030302020204" pitchFamily="66" charset="0"/>
              </a:rPr>
              <a:t>‘Poppies’ – Reading the poem and looking for structural features.</a:t>
            </a:r>
          </a:p>
          <a:p>
            <a:r>
              <a:rPr lang="en-US" sz="1700" b="1" dirty="0">
                <a:latin typeface="Comic Sans MS" panose="030F0702030302020204" pitchFamily="66" charset="0"/>
              </a:rPr>
              <a:t>Page 22: </a:t>
            </a:r>
            <a:r>
              <a:rPr lang="en-US" sz="1700" dirty="0">
                <a:latin typeface="Comic Sans MS" panose="030F0702030302020204" pitchFamily="66" charset="0"/>
              </a:rPr>
              <a:t>‘Poppies’ –Additional Information and Questions.</a:t>
            </a:r>
          </a:p>
          <a:p>
            <a:r>
              <a:rPr lang="en-US" sz="1700" b="1" dirty="0">
                <a:latin typeface="Comic Sans MS" panose="030F0702030302020204" pitchFamily="66" charset="0"/>
              </a:rPr>
              <a:t>Page 23: </a:t>
            </a:r>
            <a:r>
              <a:rPr lang="en-US" sz="1700" dirty="0">
                <a:latin typeface="Comic Sans MS" panose="030F0702030302020204" pitchFamily="66" charset="0"/>
              </a:rPr>
              <a:t>‘Poppies’ –Theme Sheet.</a:t>
            </a:r>
          </a:p>
          <a:p>
            <a:r>
              <a:rPr lang="en-US" sz="1700" b="1" dirty="0">
                <a:latin typeface="Comic Sans MS" panose="030F0702030302020204" pitchFamily="66" charset="0"/>
              </a:rPr>
              <a:t>Page 24-25: </a:t>
            </a:r>
            <a:r>
              <a:rPr lang="en-US" sz="1700" dirty="0">
                <a:latin typeface="Comic Sans MS" panose="030F0702030302020204" pitchFamily="66" charset="0"/>
              </a:rPr>
              <a:t>‘Poppies’ –Top Quotes.</a:t>
            </a:r>
          </a:p>
          <a:p>
            <a:r>
              <a:rPr lang="en-US" sz="1700" b="1" dirty="0">
                <a:latin typeface="Comic Sans MS" panose="030F0702030302020204" pitchFamily="66" charset="0"/>
              </a:rPr>
              <a:t>Page 26: </a:t>
            </a:r>
            <a:r>
              <a:rPr lang="en-US" sz="1700" dirty="0">
                <a:latin typeface="Comic Sans MS" panose="030F0702030302020204" pitchFamily="66" charset="0"/>
              </a:rPr>
              <a:t>‘Poppies’ – Mini Quiz.</a:t>
            </a:r>
          </a:p>
          <a:p>
            <a:endParaRPr lang="en-GB" dirty="0">
              <a:latin typeface="Comic Sans MS" panose="030F0702030302020204" pitchFamily="66" charset="0"/>
            </a:endParaRPr>
          </a:p>
        </p:txBody>
      </p:sp>
    </p:spTree>
    <p:extLst>
      <p:ext uri="{BB962C8B-B14F-4D97-AF65-F5344CB8AC3E}">
        <p14:creationId xmlns:p14="http://schemas.microsoft.com/office/powerpoint/2010/main" val="2036474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61896" y="32312"/>
            <a:ext cx="7788166" cy="1015663"/>
          </a:xfrm>
          <a:prstGeom prst="rect">
            <a:avLst/>
          </a:prstGeom>
          <a:noFill/>
        </p:spPr>
        <p:txBody>
          <a:bodyPr wrap="square" rtlCol="0">
            <a:spAutoFit/>
          </a:bodyPr>
          <a:lstStyle/>
          <a:p>
            <a:pPr algn="ctr"/>
            <a:r>
              <a:rPr lang="en-GB" sz="6000" dirty="0">
                <a:latin typeface="Showcard Gothic" panose="04020904020102020604" pitchFamily="82" charset="0"/>
              </a:rPr>
              <a:t>Poppies </a:t>
            </a:r>
            <a:r>
              <a:rPr lang="en-GB" dirty="0">
                <a:latin typeface="Comic Sans MS" panose="030F0702030302020204" pitchFamily="66" charset="0"/>
              </a:rPr>
              <a:t>by Jane Weir</a:t>
            </a:r>
          </a:p>
        </p:txBody>
      </p:sp>
      <p:pic>
        <p:nvPicPr>
          <p:cNvPr id="5" name="Picture 4"/>
          <p:cNvPicPr>
            <a:picLocks noChangeAspect="1"/>
          </p:cNvPicPr>
          <p:nvPr/>
        </p:nvPicPr>
        <p:blipFill>
          <a:blip r:embed="rId2"/>
          <a:stretch>
            <a:fillRect/>
          </a:stretch>
        </p:blipFill>
        <p:spPr>
          <a:xfrm>
            <a:off x="2826203" y="54455"/>
            <a:ext cx="1054699" cy="1103472"/>
          </a:xfrm>
          <a:prstGeom prst="rect">
            <a:avLst/>
          </a:prstGeom>
        </p:spPr>
      </p:pic>
      <p:pic>
        <p:nvPicPr>
          <p:cNvPr id="6" name="Picture 5"/>
          <p:cNvPicPr>
            <a:picLocks noChangeAspect="1"/>
          </p:cNvPicPr>
          <p:nvPr/>
        </p:nvPicPr>
        <p:blipFill rotWithShape="1">
          <a:blip r:embed="rId3"/>
          <a:srcRect r="3456" b="7824"/>
          <a:stretch/>
        </p:blipFill>
        <p:spPr>
          <a:xfrm>
            <a:off x="6699196" y="3558763"/>
            <a:ext cx="978612" cy="1058334"/>
          </a:xfrm>
          <a:prstGeom prst="rect">
            <a:avLst/>
          </a:prstGeom>
        </p:spPr>
      </p:pic>
      <p:sp>
        <p:nvSpPr>
          <p:cNvPr id="7" name="TextBox 6"/>
          <p:cNvSpPr txBox="1"/>
          <p:nvPr/>
        </p:nvSpPr>
        <p:spPr>
          <a:xfrm>
            <a:off x="7803930" y="3847656"/>
            <a:ext cx="3484180" cy="769441"/>
          </a:xfrm>
          <a:prstGeom prst="rect">
            <a:avLst/>
          </a:prstGeom>
          <a:noFill/>
        </p:spPr>
        <p:txBody>
          <a:bodyPr wrap="square" rtlCol="0">
            <a:spAutoFit/>
          </a:bodyPr>
          <a:lstStyle/>
          <a:p>
            <a:r>
              <a:rPr lang="en-GB" sz="4400" dirty="0">
                <a:latin typeface="Showcard Gothic" panose="04020904020102020604" pitchFamily="82" charset="0"/>
              </a:rPr>
              <a:t>message</a:t>
            </a:r>
          </a:p>
        </p:txBody>
      </p:sp>
      <p:sp>
        <p:nvSpPr>
          <p:cNvPr id="8" name="TextBox 7"/>
          <p:cNvSpPr txBox="1"/>
          <p:nvPr/>
        </p:nvSpPr>
        <p:spPr>
          <a:xfrm>
            <a:off x="6699195" y="4739499"/>
            <a:ext cx="5265683" cy="1815882"/>
          </a:xfrm>
          <a:prstGeom prst="rect">
            <a:avLst/>
          </a:prstGeom>
          <a:noFill/>
          <a:ln w="50800">
            <a:solidFill>
              <a:schemeClr val="tx1"/>
            </a:solidFill>
            <a:prstDash val="sysDash"/>
          </a:ln>
        </p:spPr>
        <p:txBody>
          <a:bodyPr wrap="square" rtlCol="0">
            <a:spAutoFit/>
          </a:bodyPr>
          <a:lstStyle/>
          <a:p>
            <a:r>
              <a:rPr lang="en-GB" sz="2800" dirty="0">
                <a:latin typeface="Comic Sans MS" panose="030F0702030302020204" pitchFamily="66" charset="0"/>
              </a:rPr>
              <a:t>Weir perhaps wrote the poem to give a voice to non-combatants ‘left behind’ due to conflict.</a:t>
            </a:r>
          </a:p>
        </p:txBody>
      </p:sp>
      <p:pic>
        <p:nvPicPr>
          <p:cNvPr id="9" name="Picture 8"/>
          <p:cNvPicPr>
            <a:picLocks noChangeAspect="1"/>
          </p:cNvPicPr>
          <p:nvPr/>
        </p:nvPicPr>
        <p:blipFill>
          <a:blip r:embed="rId4"/>
          <a:stretch>
            <a:fillRect/>
          </a:stretch>
        </p:blipFill>
        <p:spPr>
          <a:xfrm>
            <a:off x="72061" y="337871"/>
            <a:ext cx="2689991" cy="1231562"/>
          </a:xfrm>
          <a:prstGeom prst="rect">
            <a:avLst/>
          </a:prstGeom>
        </p:spPr>
      </p:pic>
      <p:sp>
        <p:nvSpPr>
          <p:cNvPr id="10" name="TextBox 9"/>
          <p:cNvSpPr txBox="1"/>
          <p:nvPr/>
        </p:nvSpPr>
        <p:spPr>
          <a:xfrm>
            <a:off x="0" y="1685719"/>
            <a:ext cx="5904656" cy="615553"/>
          </a:xfrm>
          <a:prstGeom prst="rect">
            <a:avLst/>
          </a:prstGeom>
          <a:noFill/>
        </p:spPr>
        <p:txBody>
          <a:bodyPr wrap="square" rtlCol="0">
            <a:spAutoFit/>
          </a:bodyPr>
          <a:lstStyle/>
          <a:p>
            <a:pPr marL="342900" indent="-342900">
              <a:buFont typeface="Arial" panose="020B0604020202020204" pitchFamily="34" charset="0"/>
              <a:buChar char="•"/>
            </a:pPr>
            <a:r>
              <a:rPr lang="en-GB" sz="1600" dirty="0">
                <a:latin typeface="Comic Sans MS" panose="030F0702030302020204" pitchFamily="66" charset="0"/>
              </a:rPr>
              <a:t>Jane Weir was born in 1963 and grew up in Italy and England</a:t>
            </a:r>
            <a:r>
              <a:rPr lang="en-GB" dirty="0"/>
              <a:t>.</a:t>
            </a:r>
          </a:p>
        </p:txBody>
      </p:sp>
      <p:sp>
        <p:nvSpPr>
          <p:cNvPr id="11" name="TextBox 10"/>
          <p:cNvSpPr txBox="1"/>
          <p:nvPr/>
        </p:nvSpPr>
        <p:spPr>
          <a:xfrm>
            <a:off x="0" y="2394406"/>
            <a:ext cx="5904656" cy="646331"/>
          </a:xfrm>
          <a:prstGeom prst="rect">
            <a:avLst/>
          </a:prstGeom>
          <a:noFill/>
        </p:spPr>
        <p:txBody>
          <a:bodyPr wrap="square" rtlCol="0">
            <a:spAutoFit/>
          </a:bodyPr>
          <a:lstStyle/>
          <a:p>
            <a:pPr marL="342900" indent="-342900">
              <a:buFont typeface="Arial" panose="020B0604020202020204" pitchFamily="34" charset="0"/>
              <a:buChar char="•"/>
            </a:pPr>
            <a:r>
              <a:rPr lang="en-GB" sz="1600" dirty="0">
                <a:latin typeface="Comic Sans MS" panose="030F0702030302020204" pitchFamily="66" charset="0"/>
              </a:rPr>
              <a:t>She lived for a while in Northern Ireland, during the time of The Troubles</a:t>
            </a:r>
            <a:r>
              <a:rPr lang="en-GB" sz="2000" dirty="0">
                <a:latin typeface="Comic Sans MS" panose="030F0702030302020204" pitchFamily="66" charset="0"/>
              </a:rPr>
              <a:t>.</a:t>
            </a:r>
          </a:p>
        </p:txBody>
      </p:sp>
      <p:sp>
        <p:nvSpPr>
          <p:cNvPr id="12" name="TextBox 11"/>
          <p:cNvSpPr txBox="1"/>
          <p:nvPr/>
        </p:nvSpPr>
        <p:spPr>
          <a:xfrm>
            <a:off x="10838" y="3133871"/>
            <a:ext cx="5904656" cy="584775"/>
          </a:xfrm>
          <a:prstGeom prst="rect">
            <a:avLst/>
          </a:prstGeom>
          <a:noFill/>
        </p:spPr>
        <p:txBody>
          <a:bodyPr wrap="square" rtlCol="0">
            <a:spAutoFit/>
          </a:bodyPr>
          <a:lstStyle/>
          <a:p>
            <a:pPr marL="342900" indent="-342900">
              <a:buFont typeface="Arial" panose="020B0604020202020204" pitchFamily="34" charset="0"/>
              <a:buChar char="•"/>
            </a:pPr>
            <a:r>
              <a:rPr lang="en-GB" sz="1600" dirty="0">
                <a:latin typeface="Comic Sans MS" panose="030F0702030302020204" pitchFamily="66" charset="0"/>
              </a:rPr>
              <a:t>She was a textile designer as well as a poet,  Look for references to sewing/ materials.</a:t>
            </a:r>
          </a:p>
        </p:txBody>
      </p:sp>
      <p:sp>
        <p:nvSpPr>
          <p:cNvPr id="14" name="TextBox 13"/>
          <p:cNvSpPr txBox="1"/>
          <p:nvPr/>
        </p:nvSpPr>
        <p:spPr>
          <a:xfrm>
            <a:off x="0" y="3972550"/>
            <a:ext cx="5904656" cy="338554"/>
          </a:xfrm>
          <a:prstGeom prst="rect">
            <a:avLst/>
          </a:prstGeom>
          <a:noFill/>
        </p:spPr>
        <p:txBody>
          <a:bodyPr wrap="square" rtlCol="0">
            <a:spAutoFit/>
          </a:bodyPr>
          <a:lstStyle/>
          <a:p>
            <a:pPr marL="342900" indent="-342900">
              <a:buFont typeface="Arial" panose="020B0604020202020204" pitchFamily="34" charset="0"/>
              <a:buChar char="•"/>
            </a:pPr>
            <a:r>
              <a:rPr lang="en-GB" sz="1600" dirty="0">
                <a:latin typeface="Comic Sans MS" panose="030F0702030302020204" pitchFamily="66" charset="0"/>
              </a:rPr>
              <a:t>She had two sons.  Neither of them went to war.</a:t>
            </a:r>
          </a:p>
        </p:txBody>
      </p:sp>
      <p:sp>
        <p:nvSpPr>
          <p:cNvPr id="15" name="TextBox 14"/>
          <p:cNvSpPr txBox="1"/>
          <p:nvPr/>
        </p:nvSpPr>
        <p:spPr>
          <a:xfrm>
            <a:off x="0" y="4581197"/>
            <a:ext cx="5904656" cy="1569660"/>
          </a:xfrm>
          <a:prstGeom prst="rect">
            <a:avLst/>
          </a:prstGeom>
          <a:noFill/>
        </p:spPr>
        <p:txBody>
          <a:bodyPr wrap="square" rtlCol="0">
            <a:spAutoFit/>
          </a:bodyPr>
          <a:lstStyle/>
          <a:p>
            <a:pPr marL="342900" indent="-342900">
              <a:buFont typeface="Arial" panose="020B0604020202020204" pitchFamily="34" charset="0"/>
              <a:buChar char="•"/>
            </a:pPr>
            <a:r>
              <a:rPr lang="en-GB" sz="1600" dirty="0">
                <a:latin typeface="Comic Sans MS" panose="030F0702030302020204" pitchFamily="66" charset="0"/>
              </a:rPr>
              <a:t>She wrote this poem for a collection of poems that Carol Ann Duffy was putting together in 2009 for the Guardian newspaper.  Carol Ann Duffy asked ten poets to write a poem about war.  Jane Weir’s is a bit different because it writes from a mother’s perspective.</a:t>
            </a:r>
          </a:p>
        </p:txBody>
      </p:sp>
      <p:sp>
        <p:nvSpPr>
          <p:cNvPr id="16" name="TextBox 15"/>
          <p:cNvSpPr txBox="1"/>
          <p:nvPr/>
        </p:nvSpPr>
        <p:spPr>
          <a:xfrm>
            <a:off x="6455979" y="953652"/>
            <a:ext cx="5795915" cy="769441"/>
          </a:xfrm>
          <a:prstGeom prst="rect">
            <a:avLst/>
          </a:prstGeom>
          <a:noFill/>
        </p:spPr>
        <p:txBody>
          <a:bodyPr wrap="square" rtlCol="0">
            <a:spAutoFit/>
          </a:bodyPr>
          <a:lstStyle/>
          <a:p>
            <a:r>
              <a:rPr lang="en-GB" sz="4400" dirty="0">
                <a:latin typeface="Showcard Gothic" panose="04020904020102020604" pitchFamily="82" charset="0"/>
              </a:rPr>
              <a:t>What happens?</a:t>
            </a:r>
          </a:p>
        </p:txBody>
      </p:sp>
      <p:sp>
        <p:nvSpPr>
          <p:cNvPr id="17" name="TextBox 16"/>
          <p:cNvSpPr txBox="1"/>
          <p:nvPr/>
        </p:nvSpPr>
        <p:spPr>
          <a:xfrm>
            <a:off x="6577586" y="2033944"/>
            <a:ext cx="5508899" cy="923330"/>
          </a:xfrm>
          <a:prstGeom prst="rect">
            <a:avLst/>
          </a:prstGeom>
          <a:noFill/>
        </p:spPr>
        <p:txBody>
          <a:bodyPr wrap="square" rtlCol="0">
            <a:spAutoFit/>
          </a:bodyPr>
          <a:lstStyle/>
          <a:p>
            <a:r>
              <a:rPr lang="en-GB" dirty="0">
                <a:latin typeface="Comic Sans MS" panose="030F0702030302020204" pitchFamily="66" charset="0"/>
              </a:rPr>
              <a:t>A mother watches her son leave for war.  She still wants to look after him like he is a little boy but she controls herself and lets him go.</a:t>
            </a:r>
          </a:p>
        </p:txBody>
      </p:sp>
    </p:spTree>
    <p:extLst>
      <p:ext uri="{BB962C8B-B14F-4D97-AF65-F5344CB8AC3E}">
        <p14:creationId xmlns:p14="http://schemas.microsoft.com/office/powerpoint/2010/main" val="120217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316F28-CC72-49CE-8F97-521DF4A9289E}"/>
              </a:ext>
            </a:extLst>
          </p:cNvPr>
          <p:cNvSpPr txBox="1"/>
          <p:nvPr/>
        </p:nvSpPr>
        <p:spPr>
          <a:xfrm>
            <a:off x="0" y="0"/>
            <a:ext cx="4612203" cy="7045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Showcard Gothic" panose="04020904020102020604" pitchFamily="82" charset="0"/>
                <a:ea typeface="+mn-ea"/>
                <a:cs typeface="+mn-cs"/>
              </a:rPr>
              <a:t>poppies </a:t>
            </a: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by Jane Weir</a:t>
            </a:r>
          </a:p>
        </p:txBody>
      </p:sp>
      <p:sp>
        <p:nvSpPr>
          <p:cNvPr id="7" name="TextBox 6">
            <a:extLst>
              <a:ext uri="{FF2B5EF4-FFF2-40B4-BE49-F238E27FC236}">
                <a16:creationId xmlns:a16="http://schemas.microsoft.com/office/drawing/2014/main" id="{DE7A2D65-6366-446D-ABB6-1181B415176A}"/>
              </a:ext>
            </a:extLst>
          </p:cNvPr>
          <p:cNvSpPr txBox="1"/>
          <p:nvPr/>
        </p:nvSpPr>
        <p:spPr>
          <a:xfrm>
            <a:off x="5081666" y="179882"/>
            <a:ext cx="6895475" cy="954107"/>
          </a:xfrm>
          <a:prstGeom prst="rect">
            <a:avLst/>
          </a:prstGeom>
          <a:solidFill>
            <a:schemeClr val="bg1">
              <a:lumMod val="85000"/>
            </a:schemeClr>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Read through the poem.  Look up the meaning of any words that you don’t know the meaning of.</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Use your ‘Glossary of Structural Features (Page 3) to find any structural features in the poem.</a:t>
            </a:r>
            <a:endParaRPr kumimoji="0" lang="en-GB"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8" name="TextBox 7">
            <a:extLst>
              <a:ext uri="{FF2B5EF4-FFF2-40B4-BE49-F238E27FC236}">
                <a16:creationId xmlns:a16="http://schemas.microsoft.com/office/drawing/2014/main" id="{80FFD316-A21F-463D-A5A1-7FED74FED4D9}"/>
              </a:ext>
            </a:extLst>
          </p:cNvPr>
          <p:cNvSpPr txBox="1"/>
          <p:nvPr/>
        </p:nvSpPr>
        <p:spPr>
          <a:xfrm>
            <a:off x="8799226" y="1543987"/>
            <a:ext cx="3191810" cy="5078313"/>
          </a:xfrm>
          <a:prstGeom prst="rect">
            <a:avLst/>
          </a:prstGeom>
          <a:noFill/>
          <a:ln w="31750">
            <a:solidFill>
              <a:schemeClr val="tx1"/>
            </a:solid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Structural Features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57C4CF9-1EC3-4336-A653-15B54CEF1CFE}"/>
              </a:ext>
            </a:extLst>
          </p:cNvPr>
          <p:cNvSpPr/>
          <p:nvPr/>
        </p:nvSpPr>
        <p:spPr>
          <a:xfrm>
            <a:off x="350494" y="1133989"/>
            <a:ext cx="3276364" cy="3416320"/>
          </a:xfrm>
          <a:prstGeom prst="rect">
            <a:avLst/>
          </a:prstGeom>
          <a:ln w="28575">
            <a:solidFill>
              <a:schemeClr val="tx1"/>
            </a:solidFill>
          </a:ln>
        </p:spPr>
        <p:txBody>
          <a:bodyPr wrap="square">
            <a:spAutoFit/>
          </a:bodyPr>
          <a:lstStyle/>
          <a:p>
            <a:r>
              <a:rPr lang="en-GB" sz="1200" dirty="0"/>
              <a:t>Three days before Armistice Sunday</a:t>
            </a:r>
          </a:p>
          <a:p>
            <a:r>
              <a:rPr lang="en-GB" sz="1200" dirty="0"/>
              <a:t>and poppies had already been placed</a:t>
            </a:r>
          </a:p>
          <a:p>
            <a:r>
              <a:rPr lang="en-GB" sz="1200" dirty="0"/>
              <a:t>on individual war graves. Before you left,</a:t>
            </a:r>
          </a:p>
          <a:p>
            <a:r>
              <a:rPr lang="en-GB" sz="1200" dirty="0"/>
              <a:t>I pinned one onto your lapel, crimped petals,</a:t>
            </a:r>
          </a:p>
          <a:p>
            <a:r>
              <a:rPr lang="en-GB" sz="1200" dirty="0"/>
              <a:t>spasms of paper red, disrupting a blockade</a:t>
            </a:r>
          </a:p>
          <a:p>
            <a:r>
              <a:rPr lang="en-GB" sz="1200" dirty="0"/>
              <a:t>of yellow bias binding around your blazer.</a:t>
            </a:r>
          </a:p>
          <a:p>
            <a:r>
              <a:rPr lang="en-GB" sz="1200" dirty="0"/>
              <a:t> </a:t>
            </a:r>
          </a:p>
          <a:p>
            <a:r>
              <a:rPr lang="en-GB" sz="1200" dirty="0" err="1"/>
              <a:t>Sellotape</a:t>
            </a:r>
            <a:r>
              <a:rPr lang="en-GB" sz="1200" dirty="0"/>
              <a:t> bandaged around my hand,</a:t>
            </a:r>
          </a:p>
          <a:p>
            <a:r>
              <a:rPr lang="en-GB" sz="1200" dirty="0"/>
              <a:t>I rounded up as many white cat hairs</a:t>
            </a:r>
          </a:p>
          <a:p>
            <a:r>
              <a:rPr lang="en-GB" sz="1200" dirty="0"/>
              <a:t>as I could, smoothed down your shirt’s</a:t>
            </a:r>
          </a:p>
          <a:p>
            <a:r>
              <a:rPr lang="en-GB" sz="1200" dirty="0"/>
              <a:t>upturned collar, steeled the softening</a:t>
            </a:r>
          </a:p>
          <a:p>
            <a:r>
              <a:rPr lang="en-GB" sz="1200" dirty="0"/>
              <a:t>of my face. I wanted to graze my nose</a:t>
            </a:r>
          </a:p>
          <a:p>
            <a:r>
              <a:rPr lang="en-GB" sz="1200" dirty="0"/>
              <a:t>across the tip of your nose, play at</a:t>
            </a:r>
          </a:p>
          <a:p>
            <a:r>
              <a:rPr lang="en-GB" sz="1200" dirty="0"/>
              <a:t>being Eskimos like we did when</a:t>
            </a:r>
          </a:p>
          <a:p>
            <a:r>
              <a:rPr lang="en-GB" sz="1200" dirty="0"/>
              <a:t>you were little. I resisted the impulse</a:t>
            </a:r>
          </a:p>
          <a:p>
            <a:r>
              <a:rPr lang="en-GB" sz="1200" dirty="0"/>
              <a:t>to run my fingers through the gelled</a:t>
            </a:r>
          </a:p>
          <a:p>
            <a:r>
              <a:rPr lang="en-GB" sz="1200" dirty="0"/>
              <a:t>blackthorns of your hair. All my words</a:t>
            </a:r>
          </a:p>
          <a:p>
            <a:r>
              <a:rPr lang="en-GB" sz="1200" dirty="0"/>
              <a:t>flattened, rolled, turned into felt,</a:t>
            </a:r>
          </a:p>
        </p:txBody>
      </p:sp>
      <p:sp>
        <p:nvSpPr>
          <p:cNvPr id="10" name="Rectangle 9">
            <a:extLst>
              <a:ext uri="{FF2B5EF4-FFF2-40B4-BE49-F238E27FC236}">
                <a16:creationId xmlns:a16="http://schemas.microsoft.com/office/drawing/2014/main" id="{622E3998-0C0B-4890-B30D-51FAD688131D}"/>
              </a:ext>
            </a:extLst>
          </p:cNvPr>
          <p:cNvSpPr/>
          <p:nvPr/>
        </p:nvSpPr>
        <p:spPr>
          <a:xfrm>
            <a:off x="3994549" y="2753822"/>
            <a:ext cx="3276364" cy="3785652"/>
          </a:xfrm>
          <a:prstGeom prst="rect">
            <a:avLst/>
          </a:prstGeom>
          <a:ln w="28575">
            <a:solidFill>
              <a:schemeClr val="tx1"/>
            </a:solidFill>
          </a:ln>
        </p:spPr>
        <p:txBody>
          <a:bodyPr wrap="square">
            <a:spAutoFit/>
          </a:bodyPr>
          <a:lstStyle/>
          <a:p>
            <a:r>
              <a:rPr lang="en-GB" sz="1200" dirty="0"/>
              <a:t>slowly melting. I was brave, as I walked</a:t>
            </a:r>
          </a:p>
          <a:p>
            <a:r>
              <a:rPr lang="en-GB" sz="1200" dirty="0"/>
              <a:t>with you, to the front door, threw</a:t>
            </a:r>
          </a:p>
          <a:p>
            <a:r>
              <a:rPr lang="en-GB" sz="1200" dirty="0"/>
              <a:t>it open, the world overflowing</a:t>
            </a:r>
          </a:p>
          <a:p>
            <a:r>
              <a:rPr lang="en-GB" sz="1200" dirty="0"/>
              <a:t>like a treasure chest. A split second</a:t>
            </a:r>
          </a:p>
          <a:p>
            <a:r>
              <a:rPr lang="en-GB" sz="1200" dirty="0"/>
              <a:t>and you were away, intoxicated.</a:t>
            </a:r>
          </a:p>
          <a:p>
            <a:r>
              <a:rPr lang="en-GB" sz="1200" dirty="0"/>
              <a:t>After you’d gone I went into your bedroom,</a:t>
            </a:r>
          </a:p>
          <a:p>
            <a:r>
              <a:rPr lang="en-GB" sz="1200" dirty="0"/>
              <a:t>released a song bird from its cage.</a:t>
            </a:r>
          </a:p>
          <a:p>
            <a:r>
              <a:rPr lang="en-GB" sz="1200" dirty="0"/>
              <a:t>Later a single dove flew from the pear tree,</a:t>
            </a:r>
          </a:p>
          <a:p>
            <a:r>
              <a:rPr lang="en-GB" sz="1200" dirty="0"/>
              <a:t>and this is where it has led me,</a:t>
            </a:r>
          </a:p>
          <a:p>
            <a:r>
              <a:rPr lang="en-GB" sz="1200" dirty="0"/>
              <a:t>skirting the church yard walls, my stomach busy</a:t>
            </a:r>
          </a:p>
          <a:p>
            <a:r>
              <a:rPr lang="en-GB" sz="1200" dirty="0"/>
              <a:t>making tucks, darts, pleats, hat-less, without</a:t>
            </a:r>
          </a:p>
          <a:p>
            <a:r>
              <a:rPr lang="en-GB" sz="1200" dirty="0"/>
              <a:t>a winter coat or reinforcements of scarf, gloves.</a:t>
            </a:r>
          </a:p>
          <a:p>
            <a:r>
              <a:rPr lang="en-GB" sz="1200" dirty="0"/>
              <a:t> </a:t>
            </a:r>
          </a:p>
          <a:p>
            <a:r>
              <a:rPr lang="en-GB" sz="1200" dirty="0"/>
              <a:t>On reaching the top of the hill I traced</a:t>
            </a:r>
          </a:p>
          <a:p>
            <a:r>
              <a:rPr lang="en-GB" sz="1200" dirty="0"/>
              <a:t>the inscriptions on the war memorial,</a:t>
            </a:r>
          </a:p>
          <a:p>
            <a:r>
              <a:rPr lang="en-GB" sz="1200" dirty="0"/>
              <a:t>leaned against it like a wishbone.</a:t>
            </a:r>
          </a:p>
          <a:p>
            <a:r>
              <a:rPr lang="en-GB" sz="1200" dirty="0"/>
              <a:t>The dove pulled freely against the sky,</a:t>
            </a:r>
          </a:p>
          <a:p>
            <a:r>
              <a:rPr lang="en-GB" sz="1200" dirty="0"/>
              <a:t>an ornamental stitch. I listened, hoping to hear</a:t>
            </a:r>
          </a:p>
          <a:p>
            <a:r>
              <a:rPr lang="en-GB" sz="1200" dirty="0"/>
              <a:t>your playground voice catching on the wind.</a:t>
            </a:r>
          </a:p>
          <a:p>
            <a:endParaRPr lang="en-GB" sz="1200" dirty="0"/>
          </a:p>
        </p:txBody>
      </p:sp>
    </p:spTree>
    <p:extLst>
      <p:ext uri="{BB962C8B-B14F-4D97-AF65-F5344CB8AC3E}">
        <p14:creationId xmlns:p14="http://schemas.microsoft.com/office/powerpoint/2010/main" val="2159601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A49714-7A69-4A77-900B-CF850F4C3916}"/>
              </a:ext>
            </a:extLst>
          </p:cNvPr>
          <p:cNvSpPr txBox="1"/>
          <p:nvPr/>
        </p:nvSpPr>
        <p:spPr>
          <a:xfrm>
            <a:off x="0" y="0"/>
            <a:ext cx="6096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Showcard Gothic" panose="04020904020102020604" pitchFamily="82" charset="0"/>
                <a:ea typeface="+mn-ea"/>
                <a:cs typeface="+mn-cs"/>
              </a:rPr>
              <a:t>poppies </a:t>
            </a: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Additional Information</a:t>
            </a:r>
          </a:p>
        </p:txBody>
      </p:sp>
      <p:sp>
        <p:nvSpPr>
          <p:cNvPr id="3" name="TextBox 2">
            <a:extLst>
              <a:ext uri="{FF2B5EF4-FFF2-40B4-BE49-F238E27FC236}">
                <a16:creationId xmlns:a16="http://schemas.microsoft.com/office/drawing/2014/main" id="{3946BE69-BC01-4A30-A3BB-FAA529C047CC}"/>
              </a:ext>
            </a:extLst>
          </p:cNvPr>
          <p:cNvSpPr txBox="1"/>
          <p:nvPr/>
        </p:nvSpPr>
        <p:spPr>
          <a:xfrm>
            <a:off x="5976730" y="73363"/>
            <a:ext cx="59854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TASK:  When you’ve read the information, have a go at answering the questions below:</a:t>
            </a:r>
            <a:endParaRPr kumimoji="0" lang="en-GB"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5" name="TextBox 4">
            <a:extLst>
              <a:ext uri="{FF2B5EF4-FFF2-40B4-BE49-F238E27FC236}">
                <a16:creationId xmlns:a16="http://schemas.microsoft.com/office/drawing/2014/main" id="{DD2429E5-3314-46A7-A5CC-FD23250C85CC}"/>
              </a:ext>
            </a:extLst>
          </p:cNvPr>
          <p:cNvSpPr txBox="1"/>
          <p:nvPr/>
        </p:nvSpPr>
        <p:spPr>
          <a:xfrm>
            <a:off x="5805511" y="892552"/>
            <a:ext cx="5848807" cy="3108543"/>
          </a:xfrm>
          <a:prstGeom prst="rect">
            <a:avLst/>
          </a:prstGeom>
          <a:solidFill>
            <a:schemeClr val="bg1">
              <a:lumMod val="95000"/>
            </a:schemeClr>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Look at </a:t>
            </a:r>
            <a:r>
              <a:rPr kumimoji="0" lang="en-US" sz="1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th</a:t>
            </a:r>
            <a:r>
              <a:rPr lang="en-US" sz="1400" dirty="0">
                <a:solidFill>
                  <a:prstClr val="black"/>
                </a:solidFill>
                <a:latin typeface="Comic Sans MS" panose="030F0702030302020204" pitchFamily="66" charset="0"/>
              </a:rPr>
              <a:t>e second stanza of the poem.  What sort of things is the mother doing?  What does this tell us about her feelings towards her son?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400" dirty="0">
                <a:solidFill>
                  <a:prstClr val="black"/>
                </a:solidFill>
                <a:latin typeface="Comic Sans MS" panose="030F0702030302020204" pitchFamily="66" charset="0"/>
              </a:rPr>
              <a:t>In the poem, the mother has internal conflict.  This means that she is battling with her emotions.  She wants to treat her son like a little boy but she can’t anymore. Can you find any lines that show this?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400" dirty="0">
                <a:solidFill>
                  <a:prstClr val="black"/>
                </a:solidFill>
                <a:latin typeface="Comic Sans MS" panose="030F0702030302020204" pitchFamily="66" charset="0"/>
              </a:rPr>
              <a:t>What do you think the line “steeled the softening of my face” means?  Which language feature is this?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**CHALLENGE**  Which semantic field does Weir use in this poem?  Why do you think she has used it?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6B68903-0B52-4DEB-9FEA-07123DDD8EF5}"/>
              </a:ext>
            </a:extLst>
          </p:cNvPr>
          <p:cNvSpPr txBox="1"/>
          <p:nvPr/>
        </p:nvSpPr>
        <p:spPr>
          <a:xfrm>
            <a:off x="336033" y="4152555"/>
            <a:ext cx="4595730" cy="369332"/>
          </a:xfrm>
          <a:prstGeom prst="rect">
            <a:avLst/>
          </a:prstGeom>
          <a:noFill/>
        </p:spPr>
        <p:txBody>
          <a:bodyPr wrap="square" rtlCol="0">
            <a:spAutoFit/>
          </a:bodyPr>
          <a:lstStyle/>
          <a:p>
            <a:r>
              <a:rPr lang="en-GB" dirty="0">
                <a:latin typeface="Showcard Gothic" panose="04020904020102020604" pitchFamily="82" charset="0"/>
              </a:rPr>
              <a:t>RE-CAP: WHAT IS A SEMANTIC FIELD?</a:t>
            </a:r>
          </a:p>
        </p:txBody>
      </p:sp>
      <p:sp>
        <p:nvSpPr>
          <p:cNvPr id="2" name="Rectangle 1">
            <a:extLst>
              <a:ext uri="{FF2B5EF4-FFF2-40B4-BE49-F238E27FC236}">
                <a16:creationId xmlns:a16="http://schemas.microsoft.com/office/drawing/2014/main" id="{4DC523A0-084A-4383-A32F-E117E555D911}"/>
              </a:ext>
            </a:extLst>
          </p:cNvPr>
          <p:cNvSpPr/>
          <p:nvPr/>
        </p:nvSpPr>
        <p:spPr>
          <a:xfrm>
            <a:off x="336033" y="4533811"/>
            <a:ext cx="4385868" cy="954107"/>
          </a:xfrm>
          <a:prstGeom prst="rect">
            <a:avLst/>
          </a:prstGeom>
        </p:spPr>
        <p:txBody>
          <a:bodyPr wrap="square">
            <a:spAutoFit/>
          </a:bodyPr>
          <a:lstStyle/>
          <a:p>
            <a:r>
              <a:rPr lang="en-GB" sz="1400" dirty="0">
                <a:latin typeface="Comic Sans MS" panose="030F0702030302020204" pitchFamily="66" charset="0"/>
              </a:rPr>
              <a:t>A </a:t>
            </a:r>
            <a:r>
              <a:rPr lang="en-GB" sz="1400" b="1" dirty="0">
                <a:latin typeface="Comic Sans MS" panose="030F0702030302020204" pitchFamily="66" charset="0"/>
              </a:rPr>
              <a:t>semantic field </a:t>
            </a:r>
            <a:r>
              <a:rPr lang="en-GB" sz="1400" dirty="0">
                <a:latin typeface="Comic Sans MS" panose="030F0702030302020204" pitchFamily="66" charset="0"/>
              </a:rPr>
              <a:t>(also known as a lexical field) is when a writer uses a range of words all belonging to the same topic. Look at the example below that uses the semantic field of music:</a:t>
            </a:r>
          </a:p>
        </p:txBody>
      </p:sp>
      <p:sp>
        <p:nvSpPr>
          <p:cNvPr id="7" name="Rectangle 6">
            <a:extLst>
              <a:ext uri="{FF2B5EF4-FFF2-40B4-BE49-F238E27FC236}">
                <a16:creationId xmlns:a16="http://schemas.microsoft.com/office/drawing/2014/main" id="{1E03AFD0-DAAD-4F59-89DF-AC63160F23A1}"/>
              </a:ext>
            </a:extLst>
          </p:cNvPr>
          <p:cNvSpPr/>
          <p:nvPr/>
        </p:nvSpPr>
        <p:spPr>
          <a:xfrm>
            <a:off x="336033" y="5697778"/>
            <a:ext cx="4161015" cy="954107"/>
          </a:xfrm>
          <a:prstGeom prst="rect">
            <a:avLst/>
          </a:prstGeom>
        </p:spPr>
        <p:txBody>
          <a:bodyPr wrap="square">
            <a:spAutoFit/>
          </a:bodyPr>
          <a:lstStyle/>
          <a:p>
            <a:r>
              <a:rPr lang="en-GB" sz="1400" i="1" dirty="0">
                <a:latin typeface="Comic Sans MS" panose="030F0702030302020204" pitchFamily="66" charset="0"/>
              </a:rPr>
              <a:t>The sea sounded like a </a:t>
            </a:r>
            <a:r>
              <a:rPr lang="en-GB" sz="1400" b="1" i="1" dirty="0">
                <a:latin typeface="Comic Sans MS" panose="030F0702030302020204" pitchFamily="66" charset="0"/>
              </a:rPr>
              <a:t>symphony</a:t>
            </a:r>
            <a:r>
              <a:rPr lang="en-GB" sz="1400" i="1" dirty="0">
                <a:latin typeface="Comic Sans MS" panose="030F0702030302020204" pitchFamily="66" charset="0"/>
              </a:rPr>
              <a:t> written by an angry </a:t>
            </a:r>
            <a:r>
              <a:rPr lang="en-GB" sz="1400" b="1" i="1" dirty="0">
                <a:latin typeface="Comic Sans MS" panose="030F0702030302020204" pitchFamily="66" charset="0"/>
              </a:rPr>
              <a:t>composer</a:t>
            </a:r>
            <a:r>
              <a:rPr lang="en-GB" sz="1400" i="1" dirty="0">
                <a:latin typeface="Comic Sans MS" panose="030F0702030302020204" pitchFamily="66" charset="0"/>
              </a:rPr>
              <a:t>. The howl of the </a:t>
            </a:r>
            <a:r>
              <a:rPr lang="en-GB" sz="1400" b="1" i="1" dirty="0">
                <a:latin typeface="Comic Sans MS" panose="030F0702030302020204" pitchFamily="66" charset="0"/>
              </a:rPr>
              <a:t>discordant </a:t>
            </a:r>
            <a:r>
              <a:rPr lang="en-GB" sz="1400" i="1" dirty="0">
                <a:latin typeface="Comic Sans MS" panose="030F0702030302020204" pitchFamily="66" charset="0"/>
              </a:rPr>
              <a:t> wind merged with the hissing and spitting of the pure, white froth.</a:t>
            </a:r>
          </a:p>
        </p:txBody>
      </p:sp>
      <p:sp>
        <p:nvSpPr>
          <p:cNvPr id="8" name="Rectangle 7">
            <a:extLst>
              <a:ext uri="{FF2B5EF4-FFF2-40B4-BE49-F238E27FC236}">
                <a16:creationId xmlns:a16="http://schemas.microsoft.com/office/drawing/2014/main" id="{2A7E83EB-0801-4E28-9DAE-DFD8CA730525}"/>
              </a:ext>
            </a:extLst>
          </p:cNvPr>
          <p:cNvSpPr/>
          <p:nvPr/>
        </p:nvSpPr>
        <p:spPr>
          <a:xfrm>
            <a:off x="223607" y="3930771"/>
            <a:ext cx="4385868" cy="27211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647D757-A270-4F0B-8A19-293725769E9E}"/>
              </a:ext>
            </a:extLst>
          </p:cNvPr>
          <p:cNvSpPr txBox="1"/>
          <p:nvPr/>
        </p:nvSpPr>
        <p:spPr>
          <a:xfrm>
            <a:off x="223607" y="719694"/>
            <a:ext cx="3647946" cy="523220"/>
          </a:xfrm>
          <a:prstGeom prst="rect">
            <a:avLst/>
          </a:prstGeom>
          <a:noFill/>
        </p:spPr>
        <p:txBody>
          <a:bodyPr wrap="square" rtlCol="0">
            <a:spAutoFit/>
          </a:bodyPr>
          <a:lstStyle/>
          <a:p>
            <a:r>
              <a:rPr lang="en-GB" sz="1400" dirty="0">
                <a:latin typeface="Comic Sans MS" panose="030F0702030302020204" pitchFamily="66" charset="0"/>
              </a:rPr>
              <a:t>The speaker in this poem is a mother, watching her son leave to go to war.</a:t>
            </a:r>
          </a:p>
        </p:txBody>
      </p:sp>
      <p:sp>
        <p:nvSpPr>
          <p:cNvPr id="10" name="Rectangle 9">
            <a:extLst>
              <a:ext uri="{FF2B5EF4-FFF2-40B4-BE49-F238E27FC236}">
                <a16:creationId xmlns:a16="http://schemas.microsoft.com/office/drawing/2014/main" id="{EC5AC6CC-BFA9-4C9F-964A-8FC220AAA75A}"/>
              </a:ext>
            </a:extLst>
          </p:cNvPr>
          <p:cNvSpPr/>
          <p:nvPr/>
        </p:nvSpPr>
        <p:spPr>
          <a:xfrm>
            <a:off x="112426" y="1415772"/>
            <a:ext cx="4609475" cy="1169551"/>
          </a:xfrm>
          <a:prstGeom prst="rect">
            <a:avLst/>
          </a:prstGeom>
        </p:spPr>
        <p:txBody>
          <a:bodyPr wrap="square">
            <a:spAutoFit/>
          </a:bodyPr>
          <a:lstStyle/>
          <a:p>
            <a:r>
              <a:rPr lang="en-GB" sz="1400" dirty="0">
                <a:latin typeface="Comic Sans MS" panose="030F0702030302020204" pitchFamily="66" charset="0"/>
              </a:rPr>
              <a:t>In the poem, she helps him to get ready and she has to stop herself from getting upset.  She wants to stroke his hair and act in a motherly way but she stops herself because she knows that she has to let him go.</a:t>
            </a:r>
          </a:p>
        </p:txBody>
      </p:sp>
      <p:sp>
        <p:nvSpPr>
          <p:cNvPr id="11" name="Rectangle 10">
            <a:extLst>
              <a:ext uri="{FF2B5EF4-FFF2-40B4-BE49-F238E27FC236}">
                <a16:creationId xmlns:a16="http://schemas.microsoft.com/office/drawing/2014/main" id="{6373B329-73DF-4112-BAFD-C210C2DBFEF7}"/>
              </a:ext>
            </a:extLst>
          </p:cNvPr>
          <p:cNvSpPr/>
          <p:nvPr/>
        </p:nvSpPr>
        <p:spPr>
          <a:xfrm>
            <a:off x="223607" y="2761219"/>
            <a:ext cx="4132289" cy="738664"/>
          </a:xfrm>
          <a:prstGeom prst="rect">
            <a:avLst/>
          </a:prstGeom>
        </p:spPr>
        <p:txBody>
          <a:bodyPr wrap="square">
            <a:spAutoFit/>
          </a:bodyPr>
          <a:lstStyle/>
          <a:p>
            <a:r>
              <a:rPr lang="en-GB" sz="1400" dirty="0">
                <a:latin typeface="Comic Sans MS" panose="030F0702030302020204" pitchFamily="66" charset="0"/>
              </a:rPr>
              <a:t>When he leaves, she feels lost.  She goes upstairs and cries and then she goes out to a graveyard and looks at a war memorial.</a:t>
            </a:r>
          </a:p>
        </p:txBody>
      </p:sp>
    </p:spTree>
    <p:extLst>
      <p:ext uri="{BB962C8B-B14F-4D97-AF65-F5344CB8AC3E}">
        <p14:creationId xmlns:p14="http://schemas.microsoft.com/office/powerpoint/2010/main" val="570324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4096" y="0"/>
            <a:ext cx="77881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howcard Gothic" panose="04020904020102020604" pitchFamily="82" charset="0"/>
                <a:ea typeface="+mn-ea"/>
                <a:cs typeface="+mn-cs"/>
              </a:rPr>
              <a:t>Poppies theme sheet</a:t>
            </a:r>
            <a:endParaRPr kumimoji="0" lang="en-GB" sz="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3934523254"/>
              </p:ext>
            </p:extLst>
          </p:nvPr>
        </p:nvGraphicFramePr>
        <p:xfrm>
          <a:off x="164891" y="584772"/>
          <a:ext cx="11761721" cy="6197172"/>
        </p:xfrm>
        <a:graphic>
          <a:graphicData uri="http://schemas.openxmlformats.org/drawingml/2006/table">
            <a:tbl>
              <a:tblPr firstRow="1" bandRow="1">
                <a:tableStyleId>{5940675A-B579-460E-94D1-54222C63F5DA}</a:tableStyleId>
              </a:tblPr>
              <a:tblGrid>
                <a:gridCol w="2144184">
                  <a:extLst>
                    <a:ext uri="{9D8B030D-6E8A-4147-A177-3AD203B41FA5}">
                      <a16:colId xmlns:a16="http://schemas.microsoft.com/office/drawing/2014/main" val="3108912493"/>
                    </a:ext>
                  </a:extLst>
                </a:gridCol>
                <a:gridCol w="9617537">
                  <a:extLst>
                    <a:ext uri="{9D8B030D-6E8A-4147-A177-3AD203B41FA5}">
                      <a16:colId xmlns:a16="http://schemas.microsoft.com/office/drawing/2014/main" val="3650392054"/>
                    </a:ext>
                  </a:extLst>
                </a:gridCol>
              </a:tblGrid>
              <a:tr h="698518">
                <a:tc>
                  <a:txBody>
                    <a:bodyPr/>
                    <a:lstStyle/>
                    <a:p>
                      <a:r>
                        <a:rPr lang="en-GB" dirty="0">
                          <a:latin typeface="Comic Sans MS" panose="030F0702030302020204" pitchFamily="66" charset="0"/>
                        </a:rPr>
                        <a:t>Theme</a:t>
                      </a:r>
                    </a:p>
                  </a:txBody>
                  <a:tcPr/>
                </a:tc>
                <a:tc>
                  <a:txBody>
                    <a:bodyPr/>
                    <a:lstStyle/>
                    <a:p>
                      <a:r>
                        <a:rPr lang="en-GB" dirty="0">
                          <a:latin typeface="Comic Sans MS" panose="030F0702030302020204" pitchFamily="66" charset="0"/>
                        </a:rPr>
                        <a:t>How does this</a:t>
                      </a:r>
                      <a:r>
                        <a:rPr lang="en-GB" baseline="0" dirty="0">
                          <a:latin typeface="Comic Sans MS" panose="030F0702030302020204" pitchFamily="66" charset="0"/>
                        </a:rPr>
                        <a:t> theme link to Poppies? If you don’t think the poem links to a particular theme, leave it blank.</a:t>
                      </a:r>
                      <a:endParaRPr lang="en-GB" dirty="0">
                        <a:latin typeface="Comic Sans MS" panose="030F0702030302020204" pitchFamily="66" charset="0"/>
                      </a:endParaRPr>
                    </a:p>
                  </a:txBody>
                  <a:tcPr/>
                </a:tc>
                <a:extLst>
                  <a:ext uri="{0D108BD9-81ED-4DB2-BD59-A6C34878D82A}">
                    <a16:rowId xmlns:a16="http://schemas.microsoft.com/office/drawing/2014/main" val="3645948662"/>
                  </a:ext>
                </a:extLst>
              </a:tr>
              <a:tr h="602642">
                <a:tc>
                  <a:txBody>
                    <a:bodyPr/>
                    <a:lstStyle/>
                    <a:p>
                      <a:r>
                        <a:rPr lang="en-GB" dirty="0"/>
                        <a:t>Power</a:t>
                      </a:r>
                    </a:p>
                  </a:txBody>
                  <a:tcPr/>
                </a:tc>
                <a:tc>
                  <a:txBody>
                    <a:bodyPr/>
                    <a:lstStyle/>
                    <a:p>
                      <a:r>
                        <a:rPr lang="en-US" dirty="0">
                          <a:latin typeface="Comic Sans MS" panose="030F0702030302020204" pitchFamily="66" charset="0"/>
                        </a:rPr>
                        <a:t>The mother feels powerless.  She is trying to gain power over her own emotions.</a:t>
                      </a:r>
                      <a:endParaRPr lang="en-GB" dirty="0">
                        <a:latin typeface="Comic Sans MS" panose="030F0702030302020204" pitchFamily="66" charset="0"/>
                      </a:endParaRPr>
                    </a:p>
                  </a:txBody>
                  <a:tcPr/>
                </a:tc>
                <a:extLst>
                  <a:ext uri="{0D108BD9-81ED-4DB2-BD59-A6C34878D82A}">
                    <a16:rowId xmlns:a16="http://schemas.microsoft.com/office/drawing/2014/main" val="4120738470"/>
                  </a:ext>
                </a:extLst>
              </a:tr>
              <a:tr h="602642">
                <a:tc>
                  <a:txBody>
                    <a:bodyPr/>
                    <a:lstStyle/>
                    <a:p>
                      <a:r>
                        <a:rPr lang="en-GB" dirty="0"/>
                        <a:t>Conflict</a:t>
                      </a:r>
                    </a:p>
                  </a:txBody>
                  <a:tcPr/>
                </a:tc>
                <a:tc>
                  <a:txBody>
                    <a:bodyPr/>
                    <a:lstStyle/>
                    <a:p>
                      <a:endParaRPr lang="en-GB" dirty="0"/>
                    </a:p>
                  </a:txBody>
                  <a:tcPr/>
                </a:tc>
                <a:extLst>
                  <a:ext uri="{0D108BD9-81ED-4DB2-BD59-A6C34878D82A}">
                    <a16:rowId xmlns:a16="http://schemas.microsoft.com/office/drawing/2014/main" val="80843705"/>
                  </a:ext>
                </a:extLst>
              </a:tr>
              <a:tr h="602642">
                <a:tc>
                  <a:txBody>
                    <a:bodyPr/>
                    <a:lstStyle/>
                    <a:p>
                      <a:r>
                        <a:rPr lang="en-GB" dirty="0"/>
                        <a:t>Power of Nature</a:t>
                      </a:r>
                    </a:p>
                  </a:txBody>
                  <a:tcPr/>
                </a:tc>
                <a:tc>
                  <a:txBody>
                    <a:bodyPr/>
                    <a:lstStyle/>
                    <a:p>
                      <a:endParaRPr lang="en-GB" dirty="0"/>
                    </a:p>
                  </a:txBody>
                  <a:tcPr/>
                </a:tc>
                <a:extLst>
                  <a:ext uri="{0D108BD9-81ED-4DB2-BD59-A6C34878D82A}">
                    <a16:rowId xmlns:a16="http://schemas.microsoft.com/office/drawing/2014/main" val="379804332"/>
                  </a:ext>
                </a:extLst>
              </a:tr>
              <a:tr h="602642">
                <a:tc>
                  <a:txBody>
                    <a:bodyPr/>
                    <a:lstStyle/>
                    <a:p>
                      <a:r>
                        <a:rPr lang="en-GB" dirty="0"/>
                        <a:t>Power of Man</a:t>
                      </a:r>
                    </a:p>
                  </a:txBody>
                  <a:tcPr/>
                </a:tc>
                <a:tc>
                  <a:txBody>
                    <a:bodyPr/>
                    <a:lstStyle/>
                    <a:p>
                      <a:endParaRPr lang="en-GB"/>
                    </a:p>
                  </a:txBody>
                  <a:tcPr/>
                </a:tc>
                <a:extLst>
                  <a:ext uri="{0D108BD9-81ED-4DB2-BD59-A6C34878D82A}">
                    <a16:rowId xmlns:a16="http://schemas.microsoft.com/office/drawing/2014/main" val="3425371278"/>
                  </a:ext>
                </a:extLst>
              </a:tr>
              <a:tr h="633659">
                <a:tc>
                  <a:txBody>
                    <a:bodyPr/>
                    <a:lstStyle/>
                    <a:p>
                      <a:r>
                        <a:rPr lang="en-GB" dirty="0"/>
                        <a:t>Effects of War</a:t>
                      </a:r>
                    </a:p>
                  </a:txBody>
                  <a:tcPr/>
                </a:tc>
                <a:tc>
                  <a:txBody>
                    <a:bodyPr/>
                    <a:lstStyle/>
                    <a:p>
                      <a:r>
                        <a:rPr lang="en-US" dirty="0">
                          <a:latin typeface="Comic Sans MS" panose="030F0702030302020204" pitchFamily="66" charset="0"/>
                        </a:rPr>
                        <a:t>This shows the damaging effects of war on the people at home.  The mother has lost her son and her identity as a mother.</a:t>
                      </a:r>
                      <a:endParaRPr lang="en-GB" dirty="0">
                        <a:latin typeface="Comic Sans MS" panose="030F0702030302020204" pitchFamily="66" charset="0"/>
                      </a:endParaRPr>
                    </a:p>
                  </a:txBody>
                  <a:tcPr/>
                </a:tc>
                <a:extLst>
                  <a:ext uri="{0D108BD9-81ED-4DB2-BD59-A6C34878D82A}">
                    <a16:rowId xmlns:a16="http://schemas.microsoft.com/office/drawing/2014/main" val="2965029329"/>
                  </a:ext>
                </a:extLst>
              </a:tr>
              <a:tr h="602642">
                <a:tc>
                  <a:txBody>
                    <a:bodyPr/>
                    <a:lstStyle/>
                    <a:p>
                      <a:r>
                        <a:rPr lang="en-GB" dirty="0"/>
                        <a:t>Reality of War</a:t>
                      </a:r>
                    </a:p>
                  </a:txBody>
                  <a:tcPr/>
                </a:tc>
                <a:tc>
                  <a:txBody>
                    <a:bodyPr/>
                    <a:lstStyle/>
                    <a:p>
                      <a:endParaRPr lang="en-GB" dirty="0"/>
                    </a:p>
                  </a:txBody>
                  <a:tcPr/>
                </a:tc>
                <a:extLst>
                  <a:ext uri="{0D108BD9-81ED-4DB2-BD59-A6C34878D82A}">
                    <a16:rowId xmlns:a16="http://schemas.microsoft.com/office/drawing/2014/main" val="3682516737"/>
                  </a:ext>
                </a:extLst>
              </a:tr>
              <a:tr h="602642">
                <a:tc>
                  <a:txBody>
                    <a:bodyPr/>
                    <a:lstStyle/>
                    <a:p>
                      <a:r>
                        <a:rPr lang="en-GB" dirty="0"/>
                        <a:t>Identity</a:t>
                      </a:r>
                    </a:p>
                  </a:txBody>
                  <a:tcPr/>
                </a:tc>
                <a:tc>
                  <a:txBody>
                    <a:bodyPr/>
                    <a:lstStyle/>
                    <a:p>
                      <a:endParaRPr lang="en-GB" dirty="0"/>
                    </a:p>
                  </a:txBody>
                  <a:tcPr/>
                </a:tc>
                <a:extLst>
                  <a:ext uri="{0D108BD9-81ED-4DB2-BD59-A6C34878D82A}">
                    <a16:rowId xmlns:a16="http://schemas.microsoft.com/office/drawing/2014/main" val="2603501543"/>
                  </a:ext>
                </a:extLst>
              </a:tr>
              <a:tr h="602642">
                <a:tc>
                  <a:txBody>
                    <a:bodyPr/>
                    <a:lstStyle/>
                    <a:p>
                      <a:r>
                        <a:rPr lang="en-GB" dirty="0"/>
                        <a:t>Memory</a:t>
                      </a:r>
                    </a:p>
                  </a:txBody>
                  <a:tcPr/>
                </a:tc>
                <a:tc>
                  <a:txBody>
                    <a:bodyPr/>
                    <a:lstStyle/>
                    <a:p>
                      <a:endParaRPr lang="en-GB" dirty="0"/>
                    </a:p>
                  </a:txBody>
                  <a:tcPr/>
                </a:tc>
                <a:extLst>
                  <a:ext uri="{0D108BD9-81ED-4DB2-BD59-A6C34878D82A}">
                    <a16:rowId xmlns:a16="http://schemas.microsoft.com/office/drawing/2014/main" val="3069070547"/>
                  </a:ext>
                </a:extLst>
              </a:tr>
              <a:tr h="633659">
                <a:tc>
                  <a:txBody>
                    <a:bodyPr/>
                    <a:lstStyle/>
                    <a:p>
                      <a:r>
                        <a:rPr lang="en-GB" dirty="0"/>
                        <a:t>Loss (what is being lost in the poem?)</a:t>
                      </a: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2295133410"/>
                  </a:ext>
                </a:extLst>
              </a:tr>
            </a:tbl>
          </a:graphicData>
        </a:graphic>
      </p:graphicFrame>
      <p:sp>
        <p:nvSpPr>
          <p:cNvPr id="2" name="TextBox 1">
            <a:extLst>
              <a:ext uri="{FF2B5EF4-FFF2-40B4-BE49-F238E27FC236}">
                <a16:creationId xmlns:a16="http://schemas.microsoft.com/office/drawing/2014/main" id="{022214D8-5FD2-477F-897B-9D09802A27A1}"/>
              </a:ext>
            </a:extLst>
          </p:cNvPr>
          <p:cNvSpPr txBox="1"/>
          <p:nvPr/>
        </p:nvSpPr>
        <p:spPr>
          <a:xfrm>
            <a:off x="4920004" y="88900"/>
            <a:ext cx="7006608" cy="307777"/>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 few of the spaces have been completed for you so that you can see what to do.</a:t>
            </a:r>
            <a:endParaRPr kumimoji="0" lang="en-GB"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947884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4872" y="104931"/>
            <a:ext cx="70004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howcard Gothic" panose="04020904020102020604" pitchFamily="82" charset="0"/>
                <a:ea typeface="+mn-ea"/>
                <a:cs typeface="+mn-cs"/>
              </a:rPr>
              <a:t>Poppies: top quotes</a:t>
            </a:r>
          </a:p>
        </p:txBody>
      </p:sp>
      <p:graphicFrame>
        <p:nvGraphicFramePr>
          <p:cNvPr id="5" name="Table 4"/>
          <p:cNvGraphicFramePr>
            <a:graphicFrameLocks noGrp="1"/>
          </p:cNvGraphicFramePr>
          <p:nvPr>
            <p:extLst>
              <p:ext uri="{D42A27DB-BD31-4B8C-83A1-F6EECF244321}">
                <p14:modId xmlns:p14="http://schemas.microsoft.com/office/powerpoint/2010/main" val="1501745115"/>
              </p:ext>
            </p:extLst>
          </p:nvPr>
        </p:nvGraphicFramePr>
        <p:xfrm>
          <a:off x="194872" y="628151"/>
          <a:ext cx="11692329" cy="5986421"/>
        </p:xfrm>
        <a:graphic>
          <a:graphicData uri="http://schemas.openxmlformats.org/drawingml/2006/table">
            <a:tbl>
              <a:tblPr firstRow="1" bandRow="1">
                <a:tableStyleId>{5940675A-B579-460E-94D1-54222C63F5DA}</a:tableStyleId>
              </a:tblPr>
              <a:tblGrid>
                <a:gridCol w="1657533">
                  <a:extLst>
                    <a:ext uri="{9D8B030D-6E8A-4147-A177-3AD203B41FA5}">
                      <a16:colId xmlns:a16="http://schemas.microsoft.com/office/drawing/2014/main" val="1448871930"/>
                    </a:ext>
                  </a:extLst>
                </a:gridCol>
                <a:gridCol w="6137353">
                  <a:extLst>
                    <a:ext uri="{9D8B030D-6E8A-4147-A177-3AD203B41FA5}">
                      <a16:colId xmlns:a16="http://schemas.microsoft.com/office/drawing/2014/main" val="2428392716"/>
                    </a:ext>
                  </a:extLst>
                </a:gridCol>
                <a:gridCol w="3897443">
                  <a:extLst>
                    <a:ext uri="{9D8B030D-6E8A-4147-A177-3AD203B41FA5}">
                      <a16:colId xmlns:a16="http://schemas.microsoft.com/office/drawing/2014/main" val="3108689855"/>
                    </a:ext>
                  </a:extLst>
                </a:gridCol>
              </a:tblGrid>
              <a:tr h="589875">
                <a:tc>
                  <a:txBody>
                    <a:bodyPr/>
                    <a:lstStyle/>
                    <a:p>
                      <a:r>
                        <a:rPr lang="en-GB" b="1" dirty="0">
                          <a:latin typeface="Comic Sans MS" panose="030F0702030302020204" pitchFamily="66" charset="0"/>
                        </a:rPr>
                        <a:t>Quote</a:t>
                      </a:r>
                    </a:p>
                  </a:txBody>
                  <a:tcPr/>
                </a:tc>
                <a:tc>
                  <a:txBody>
                    <a:bodyPr/>
                    <a:lstStyle/>
                    <a:p>
                      <a:r>
                        <a:rPr lang="en-GB" b="1" dirty="0">
                          <a:latin typeface="Comic Sans MS" panose="030F0702030302020204" pitchFamily="66" charset="0"/>
                        </a:rPr>
                        <a:t>Language Features</a:t>
                      </a:r>
                    </a:p>
                  </a:txBody>
                  <a:tcPr/>
                </a:tc>
                <a:tc>
                  <a:txBody>
                    <a:bodyPr/>
                    <a:lstStyle/>
                    <a:p>
                      <a:r>
                        <a:rPr lang="en-GB" b="1" dirty="0">
                          <a:latin typeface="Comic Sans MS" panose="030F0702030302020204" pitchFamily="66" charset="0"/>
                        </a:rPr>
                        <a:t>Which themes does it link to?</a:t>
                      </a:r>
                    </a:p>
                  </a:txBody>
                  <a:tcPr/>
                </a:tc>
                <a:extLst>
                  <a:ext uri="{0D108BD9-81ED-4DB2-BD59-A6C34878D82A}">
                    <a16:rowId xmlns:a16="http://schemas.microsoft.com/office/drawing/2014/main" val="219064696"/>
                  </a:ext>
                </a:extLst>
              </a:tr>
              <a:tr h="1439855">
                <a:tc>
                  <a:txBody>
                    <a:bodyPr/>
                    <a:lstStyle/>
                    <a:p>
                      <a:r>
                        <a:rPr lang="en-GB" sz="1400" b="0" dirty="0">
                          <a:latin typeface="Comic Sans MS" panose="030F0702030302020204" pitchFamily="66" charset="0"/>
                        </a:rPr>
                        <a:t>“spasms of paper red,</a:t>
                      </a:r>
                      <a:r>
                        <a:rPr lang="en-GB" sz="1400" b="0" baseline="0" dirty="0">
                          <a:latin typeface="Comic Sans MS" panose="030F0702030302020204" pitchFamily="66" charset="0"/>
                        </a:rPr>
                        <a:t> disrupting a blockade of yellow bias binding around your blazer”</a:t>
                      </a:r>
                      <a:endParaRPr lang="en-GB" sz="1400" b="0" dirty="0">
                        <a:latin typeface="Comic Sans MS" panose="030F0702030302020204" pitchFamily="66" charset="0"/>
                      </a:endParaRPr>
                    </a:p>
                  </a:txBody>
                  <a:tcPr/>
                </a:tc>
                <a:tc>
                  <a:txBody>
                    <a:bodyPr/>
                    <a:lstStyle/>
                    <a:p>
                      <a:r>
                        <a:rPr lang="en-GB" sz="1400" b="1" dirty="0">
                          <a:latin typeface="Comic Sans MS" panose="030F0702030302020204" pitchFamily="66" charset="0"/>
                        </a:rPr>
                        <a:t>Semantic field of war </a:t>
                      </a:r>
                      <a:r>
                        <a:rPr lang="en-GB" sz="1400" b="0" dirty="0">
                          <a:latin typeface="Comic Sans MS" panose="030F0702030302020204" pitchFamily="66" charset="0"/>
                        </a:rPr>
                        <a:t>–makes</a:t>
                      </a:r>
                      <a:r>
                        <a:rPr lang="en-GB" sz="1400" b="0" baseline="0" dirty="0">
                          <a:latin typeface="Comic Sans MS" panose="030F0702030302020204" pitchFamily="66" charset="0"/>
                        </a:rPr>
                        <a:t> the reader think about the son getting hurt.  Shows that the mother can’t get the fear of him being hurt out of her mind.</a:t>
                      </a:r>
                    </a:p>
                    <a:p>
                      <a:r>
                        <a:rPr lang="en-GB" sz="1400" b="1" baseline="0" dirty="0">
                          <a:latin typeface="Comic Sans MS" panose="030F0702030302020204" pitchFamily="66" charset="0"/>
                        </a:rPr>
                        <a:t>“blockade” </a:t>
                      </a:r>
                      <a:r>
                        <a:rPr lang="en-GB" sz="1400" b="0" baseline="0" dirty="0">
                          <a:latin typeface="Comic Sans MS" panose="030F0702030302020204" pitchFamily="66" charset="0"/>
                        </a:rPr>
                        <a:t>– suggests that the mother feels blocked out of his life.</a:t>
                      </a:r>
                    </a:p>
                    <a:p>
                      <a:r>
                        <a:rPr lang="en-GB" sz="1400" b="1" baseline="0" dirty="0">
                          <a:latin typeface="Comic Sans MS" panose="030F0702030302020204" pitchFamily="66" charset="0"/>
                        </a:rPr>
                        <a:t>Plosives used </a:t>
                      </a:r>
                      <a:r>
                        <a:rPr lang="en-GB" sz="1400" b="0" baseline="0" dirty="0">
                          <a:latin typeface="Comic Sans MS" panose="030F0702030302020204" pitchFamily="66" charset="0"/>
                        </a:rPr>
                        <a:t>(repeated ‘b’ sound), creates the effect that she wants to cry –think blubbering. </a:t>
                      </a:r>
                      <a:endParaRPr lang="en-GB" sz="1400" b="0" dirty="0">
                        <a:latin typeface="Comic Sans MS" panose="030F0702030302020204" pitchFamily="66" charset="0"/>
                      </a:endParaRPr>
                    </a:p>
                  </a:txBody>
                  <a:tcPr/>
                </a:tc>
                <a:tc>
                  <a:txBody>
                    <a:bodyPr/>
                    <a:lstStyle/>
                    <a:p>
                      <a:pPr marL="285750" indent="-285750">
                        <a:buFont typeface="Arial" panose="020B0604020202020204" pitchFamily="34" charset="0"/>
                        <a:buChar char="•"/>
                      </a:pPr>
                      <a:r>
                        <a:rPr lang="en-GB" sz="1400" b="0" dirty="0">
                          <a:latin typeface="Comic Sans MS" panose="030F0702030302020204" pitchFamily="66" charset="0"/>
                        </a:rPr>
                        <a:t>Effects</a:t>
                      </a:r>
                      <a:r>
                        <a:rPr lang="en-GB" sz="1400" b="0" baseline="0" dirty="0">
                          <a:latin typeface="Comic Sans MS" panose="030F0702030302020204" pitchFamily="66" charset="0"/>
                        </a:rPr>
                        <a:t> of war</a:t>
                      </a:r>
                    </a:p>
                    <a:p>
                      <a:pPr marL="285750" indent="-285750">
                        <a:buFont typeface="Arial" panose="020B0604020202020204" pitchFamily="34" charset="0"/>
                        <a:buChar char="•"/>
                      </a:pPr>
                      <a:r>
                        <a:rPr lang="en-GB" sz="1400" b="0" baseline="0" dirty="0">
                          <a:latin typeface="Comic Sans MS" panose="030F0702030302020204" pitchFamily="66" charset="0"/>
                        </a:rPr>
                        <a:t>Loss</a:t>
                      </a:r>
                    </a:p>
                    <a:p>
                      <a:pPr marL="285750" indent="-285750">
                        <a:buFont typeface="Arial" panose="020B0604020202020204" pitchFamily="34" charset="0"/>
                        <a:buChar char="•"/>
                      </a:pPr>
                      <a:r>
                        <a:rPr lang="en-GB" sz="1400" b="0" baseline="0" dirty="0">
                          <a:latin typeface="Comic Sans MS" panose="030F0702030302020204" pitchFamily="66" charset="0"/>
                        </a:rPr>
                        <a:t>Identity.  She is being blocked out of his life and is scared she will lose herself as she won’t be a mother to him anymore.</a:t>
                      </a:r>
                      <a:endParaRPr lang="en-GB" sz="1400" b="0" dirty="0">
                        <a:latin typeface="Comic Sans MS" panose="030F0702030302020204" pitchFamily="66" charset="0"/>
                      </a:endParaRPr>
                    </a:p>
                  </a:txBody>
                  <a:tcPr/>
                </a:tc>
                <a:extLst>
                  <a:ext uri="{0D108BD9-81ED-4DB2-BD59-A6C34878D82A}">
                    <a16:rowId xmlns:a16="http://schemas.microsoft.com/office/drawing/2014/main" val="136728075"/>
                  </a:ext>
                </a:extLst>
              </a:tr>
              <a:tr h="1215877">
                <a:tc>
                  <a:txBody>
                    <a:bodyPr/>
                    <a:lstStyle/>
                    <a:p>
                      <a:r>
                        <a:rPr lang="en-GB" sz="1400" b="0" dirty="0">
                          <a:latin typeface="Comic Sans MS" panose="030F0702030302020204" pitchFamily="66" charset="0"/>
                        </a:rPr>
                        <a:t>“steeled the softening</a:t>
                      </a:r>
                      <a:r>
                        <a:rPr lang="en-GB" sz="1400" b="0" baseline="0" dirty="0">
                          <a:latin typeface="Comic Sans MS" panose="030F0702030302020204" pitchFamily="66" charset="0"/>
                        </a:rPr>
                        <a:t> of my face”</a:t>
                      </a:r>
                      <a:endParaRPr lang="en-GB" sz="1400" b="0" dirty="0">
                        <a:latin typeface="Comic Sans MS" panose="030F0702030302020204" pitchFamily="66" charset="0"/>
                      </a:endParaRPr>
                    </a:p>
                  </a:txBody>
                  <a:tcPr/>
                </a:tc>
                <a:tc>
                  <a:txBody>
                    <a:bodyPr/>
                    <a:lstStyle/>
                    <a:p>
                      <a:r>
                        <a:rPr lang="en-GB" sz="1400" b="1" dirty="0">
                          <a:latin typeface="Comic Sans MS" panose="030F0702030302020204" pitchFamily="66" charset="0"/>
                        </a:rPr>
                        <a:t>Sibilance</a:t>
                      </a:r>
                      <a:r>
                        <a:rPr lang="en-GB" sz="1400" b="0" dirty="0">
                          <a:latin typeface="Comic Sans MS" panose="030F0702030302020204" pitchFamily="66" charset="0"/>
                        </a:rPr>
                        <a:t> – creates</a:t>
                      </a:r>
                      <a:r>
                        <a:rPr lang="en-GB" sz="1400" b="0" baseline="0" dirty="0">
                          <a:latin typeface="Comic Sans MS" panose="030F0702030302020204" pitchFamily="66" charset="0"/>
                        </a:rPr>
                        <a:t> a sinister tone and sounds like she is about to cry.</a:t>
                      </a:r>
                    </a:p>
                    <a:p>
                      <a:r>
                        <a:rPr lang="en-GB" sz="1400" b="1" baseline="0" dirty="0">
                          <a:latin typeface="Comic Sans MS" panose="030F0702030302020204" pitchFamily="66" charset="0"/>
                        </a:rPr>
                        <a:t>Personification-</a:t>
                      </a:r>
                      <a:r>
                        <a:rPr lang="en-GB" sz="1400" b="0" baseline="0" dirty="0">
                          <a:latin typeface="Comic Sans MS" panose="030F0702030302020204" pitchFamily="66" charset="0"/>
                        </a:rPr>
                        <a:t> Sound like her face has a mind of its own.  She is battling to stop it from crying.</a:t>
                      </a:r>
                    </a:p>
                    <a:p>
                      <a:r>
                        <a:rPr lang="en-GB" sz="1400" b="1" baseline="0" dirty="0">
                          <a:latin typeface="Comic Sans MS" panose="030F0702030302020204" pitchFamily="66" charset="0"/>
                        </a:rPr>
                        <a:t>Verb – “steeled</a:t>
                      </a:r>
                      <a:r>
                        <a:rPr lang="en-GB" sz="1400" b="0" baseline="0" dirty="0">
                          <a:latin typeface="Comic Sans MS" panose="030F0702030302020204" pitchFamily="66" charset="0"/>
                        </a:rPr>
                        <a:t>” has connotations of something hard and impenetrable.  She is blocking off her true emotions so that no one can see them.</a:t>
                      </a:r>
                      <a:endParaRPr lang="en-GB" sz="1400" b="0" dirty="0">
                        <a:latin typeface="Comic Sans MS" panose="030F0702030302020204" pitchFamily="66" charset="0"/>
                      </a:endParaRPr>
                    </a:p>
                  </a:txBody>
                  <a:tcPr/>
                </a:tc>
                <a:tc>
                  <a:txBody>
                    <a:bodyPr/>
                    <a:lstStyle/>
                    <a:p>
                      <a:pPr marL="285750" indent="-285750">
                        <a:buFont typeface="Arial" panose="020B0604020202020204" pitchFamily="34" charset="0"/>
                        <a:buChar char="•"/>
                      </a:pPr>
                      <a:r>
                        <a:rPr lang="en-GB" sz="1400" b="0" dirty="0">
                          <a:latin typeface="Comic Sans MS" panose="030F0702030302020204" pitchFamily="66" charset="0"/>
                        </a:rPr>
                        <a:t>Effects of war</a:t>
                      </a:r>
                    </a:p>
                    <a:p>
                      <a:pPr marL="285750" indent="-285750">
                        <a:buFont typeface="Arial" panose="020B0604020202020204" pitchFamily="34" charset="0"/>
                        <a:buChar char="•"/>
                      </a:pPr>
                      <a:r>
                        <a:rPr lang="en-GB" sz="1400" b="0" dirty="0">
                          <a:latin typeface="Comic Sans MS" panose="030F0702030302020204" pitchFamily="66" charset="0"/>
                        </a:rPr>
                        <a:t>Loss</a:t>
                      </a:r>
                    </a:p>
                    <a:p>
                      <a:pPr marL="285750" indent="-285750">
                        <a:buFont typeface="Arial" panose="020B0604020202020204" pitchFamily="34" charset="0"/>
                        <a:buChar char="•"/>
                      </a:pPr>
                      <a:r>
                        <a:rPr lang="en-GB" sz="1400" b="0" dirty="0">
                          <a:latin typeface="Comic Sans MS" panose="030F0702030302020204" pitchFamily="66" charset="0"/>
                        </a:rPr>
                        <a:t>Identity – she</a:t>
                      </a:r>
                      <a:r>
                        <a:rPr lang="en-GB" sz="1400" b="0" baseline="0" dirty="0">
                          <a:latin typeface="Comic Sans MS" panose="030F0702030302020204" pitchFamily="66" charset="0"/>
                        </a:rPr>
                        <a:t> is trying to be strong when she isn’t.</a:t>
                      </a:r>
                    </a:p>
                    <a:p>
                      <a:pPr marL="285750" indent="-285750">
                        <a:buFont typeface="Arial" panose="020B0604020202020204" pitchFamily="34" charset="0"/>
                        <a:buChar char="•"/>
                      </a:pPr>
                      <a:r>
                        <a:rPr lang="en-GB" sz="1400" b="0" baseline="0" dirty="0">
                          <a:latin typeface="Comic Sans MS" panose="030F0702030302020204" pitchFamily="66" charset="0"/>
                        </a:rPr>
                        <a:t>Conflict – she is battling with herself.</a:t>
                      </a:r>
                      <a:endParaRPr lang="en-GB" sz="1400" b="0" dirty="0">
                        <a:latin typeface="Comic Sans MS" panose="030F0702030302020204" pitchFamily="66" charset="0"/>
                      </a:endParaRPr>
                    </a:p>
                  </a:txBody>
                  <a:tcPr/>
                </a:tc>
                <a:extLst>
                  <a:ext uri="{0D108BD9-81ED-4DB2-BD59-A6C34878D82A}">
                    <a16:rowId xmlns:a16="http://schemas.microsoft.com/office/drawing/2014/main" val="1743257264"/>
                  </a:ext>
                </a:extLst>
              </a:tr>
              <a:tr h="1439855">
                <a:tc>
                  <a:txBody>
                    <a:bodyPr/>
                    <a:lstStyle/>
                    <a:p>
                      <a:r>
                        <a:rPr lang="en-GB" sz="1400" b="0" dirty="0">
                          <a:latin typeface="Comic Sans MS" panose="030F0702030302020204" pitchFamily="66" charset="0"/>
                        </a:rPr>
                        <a:t>“I resisted the impulse to run my fingers</a:t>
                      </a:r>
                      <a:r>
                        <a:rPr lang="en-GB" sz="1400" b="0" baseline="0" dirty="0">
                          <a:latin typeface="Comic Sans MS" panose="030F0702030302020204" pitchFamily="66" charset="0"/>
                        </a:rPr>
                        <a:t> through the gelled blackthorns of your hair”</a:t>
                      </a:r>
                      <a:endParaRPr lang="en-GB" sz="1400" b="0" dirty="0">
                        <a:latin typeface="Comic Sans MS" panose="030F0702030302020204" pitchFamily="66" charset="0"/>
                      </a:endParaRPr>
                    </a:p>
                  </a:txBody>
                  <a:tcPr/>
                </a:tc>
                <a:tc>
                  <a:txBody>
                    <a:bodyPr/>
                    <a:lstStyle/>
                    <a:p>
                      <a:r>
                        <a:rPr lang="en-GB" sz="1400" b="1" dirty="0">
                          <a:latin typeface="Comic Sans MS" panose="030F0702030302020204" pitchFamily="66" charset="0"/>
                        </a:rPr>
                        <a:t>Juxtaposition</a:t>
                      </a:r>
                      <a:r>
                        <a:rPr lang="en-GB" sz="1400" b="0" baseline="0" dirty="0">
                          <a:latin typeface="Comic Sans MS" panose="030F0702030302020204" pitchFamily="66" charset="0"/>
                        </a:rPr>
                        <a:t> of </a:t>
                      </a:r>
                      <a:r>
                        <a:rPr lang="en-GB" sz="1400" b="1" baseline="0" dirty="0">
                          <a:latin typeface="Comic Sans MS" panose="030F0702030302020204" pitchFamily="66" charset="0"/>
                        </a:rPr>
                        <a:t>“resisted” </a:t>
                      </a:r>
                      <a:r>
                        <a:rPr lang="en-GB" sz="1400" b="0" baseline="0" dirty="0">
                          <a:latin typeface="Comic Sans MS" panose="030F0702030302020204" pitchFamily="66" charset="0"/>
                        </a:rPr>
                        <a:t>(to force yourself not to do something) and </a:t>
                      </a:r>
                      <a:r>
                        <a:rPr lang="en-GB" sz="1400" b="1" baseline="0" dirty="0">
                          <a:latin typeface="Comic Sans MS" panose="030F0702030302020204" pitchFamily="66" charset="0"/>
                        </a:rPr>
                        <a:t>“impulse” </a:t>
                      </a:r>
                      <a:r>
                        <a:rPr lang="en-GB" sz="1400" b="0" baseline="0" dirty="0">
                          <a:latin typeface="Comic Sans MS" panose="030F0702030302020204" pitchFamily="66" charset="0"/>
                        </a:rPr>
                        <a:t>(a natural reaction) shows that she has conflicting emotions and that she is losing her identity as a mother.</a:t>
                      </a:r>
                    </a:p>
                    <a:p>
                      <a:r>
                        <a:rPr lang="en-GB" sz="1400" b="1" baseline="0" dirty="0">
                          <a:latin typeface="Comic Sans MS" panose="030F0702030302020204" pitchFamily="66" charset="0"/>
                        </a:rPr>
                        <a:t>Biblical allusion - “gelled blackthorns</a:t>
                      </a:r>
                      <a:r>
                        <a:rPr lang="en-GB" sz="1400" b="0" baseline="0" dirty="0">
                          <a:latin typeface="Comic Sans MS" panose="030F0702030302020204" pitchFamily="66" charset="0"/>
                        </a:rPr>
                        <a:t>” could be alluding to the crown of thorns that Jesus wore before he sacrificed himself.  She is worried that her son will sacrifice himself at war.</a:t>
                      </a:r>
                      <a:endParaRPr lang="en-GB" sz="1400" b="0" dirty="0">
                        <a:latin typeface="Comic Sans MS" panose="030F0702030302020204" pitchFamily="66" charset="0"/>
                      </a:endParaRPr>
                    </a:p>
                  </a:txBody>
                  <a:tcPr/>
                </a:tc>
                <a:tc>
                  <a:txBody>
                    <a:bodyPr/>
                    <a:lstStyle/>
                    <a:p>
                      <a:pPr marL="285750" indent="-285750">
                        <a:buFont typeface="Arial" panose="020B0604020202020204" pitchFamily="34" charset="0"/>
                        <a:buChar char="•"/>
                      </a:pPr>
                      <a:r>
                        <a:rPr lang="en-GB" sz="1400" b="0" dirty="0">
                          <a:latin typeface="Comic Sans MS" panose="030F0702030302020204" pitchFamily="66" charset="0"/>
                        </a:rPr>
                        <a:t>Effects of war. She is frightened</a:t>
                      </a:r>
                    </a:p>
                    <a:p>
                      <a:pPr marL="285750" indent="-285750">
                        <a:buFont typeface="Arial" panose="020B0604020202020204" pitchFamily="34" charset="0"/>
                        <a:buChar char="•"/>
                      </a:pPr>
                      <a:r>
                        <a:rPr lang="en-GB" sz="1400" b="0" dirty="0">
                          <a:latin typeface="Comic Sans MS" panose="030F0702030302020204" pitchFamily="66" charset="0"/>
                        </a:rPr>
                        <a:t>Loss</a:t>
                      </a:r>
                      <a:r>
                        <a:rPr lang="en-GB" sz="1400" b="0" baseline="0" dirty="0">
                          <a:latin typeface="Comic Sans MS" panose="030F0702030302020204" pitchFamily="66" charset="0"/>
                        </a:rPr>
                        <a:t> (losing him and herself as a mother)</a:t>
                      </a:r>
                    </a:p>
                    <a:p>
                      <a:pPr marL="285750" indent="-285750">
                        <a:buFont typeface="Arial" panose="020B0604020202020204" pitchFamily="34" charset="0"/>
                        <a:buChar char="•"/>
                      </a:pPr>
                      <a:r>
                        <a:rPr lang="en-GB" sz="1400" b="0" baseline="0" dirty="0">
                          <a:latin typeface="Comic Sans MS" panose="030F0702030302020204" pitchFamily="66" charset="0"/>
                        </a:rPr>
                        <a:t>Identity – she is losing her identity as his mother.</a:t>
                      </a:r>
                      <a:endParaRPr lang="en-GB" sz="1400" b="0" dirty="0">
                        <a:latin typeface="Comic Sans MS" panose="030F0702030302020204" pitchFamily="66" charset="0"/>
                      </a:endParaRPr>
                    </a:p>
                  </a:txBody>
                  <a:tcPr/>
                </a:tc>
                <a:extLst>
                  <a:ext uri="{0D108BD9-81ED-4DB2-BD59-A6C34878D82A}">
                    <a16:rowId xmlns:a16="http://schemas.microsoft.com/office/drawing/2014/main" val="1198231694"/>
                  </a:ext>
                </a:extLst>
              </a:tr>
              <a:tr h="1300959">
                <a:tc>
                  <a:txBody>
                    <a:bodyPr/>
                    <a:lstStyle/>
                    <a:p>
                      <a:r>
                        <a:rPr lang="en-GB" sz="1400" b="0" dirty="0">
                          <a:latin typeface="Comic Sans MS" panose="030F0702030302020204" pitchFamily="66" charset="0"/>
                        </a:rPr>
                        <a:t>“A split second and you were away, intoxicated”</a:t>
                      </a:r>
                    </a:p>
                  </a:txBody>
                  <a:tcPr/>
                </a:tc>
                <a:tc>
                  <a:txBody>
                    <a:bodyPr/>
                    <a:lstStyle/>
                    <a:p>
                      <a:r>
                        <a:rPr lang="en-GB" sz="1400" b="1" dirty="0">
                          <a:latin typeface="Comic Sans MS" panose="030F0702030302020204" pitchFamily="66" charset="0"/>
                        </a:rPr>
                        <a:t>Sibilance-</a:t>
                      </a:r>
                      <a:r>
                        <a:rPr lang="en-GB" sz="1400" b="0" baseline="0" dirty="0">
                          <a:latin typeface="Comic Sans MS" panose="030F0702030302020204" pitchFamily="66" charset="0"/>
                        </a:rPr>
                        <a:t> creates a sinister tone as she fears for his life.</a:t>
                      </a:r>
                    </a:p>
                    <a:p>
                      <a:r>
                        <a:rPr lang="en-GB" sz="1400" b="1" baseline="0" dirty="0">
                          <a:latin typeface="Comic Sans MS" panose="030F0702030302020204" pitchFamily="66" charset="0"/>
                        </a:rPr>
                        <a:t>“Intoxicated</a:t>
                      </a:r>
                      <a:r>
                        <a:rPr lang="en-GB" sz="1400" b="0" baseline="0" dirty="0">
                          <a:latin typeface="Comic Sans MS" panose="030F0702030302020204" pitchFamily="66" charset="0"/>
                        </a:rPr>
                        <a:t>” adjective has connotations of being drunk and danger.  He is ‘drunk’ on the idea of war but she fears for him.</a:t>
                      </a:r>
                      <a:endParaRPr lang="en-GB" sz="1400" b="0" dirty="0">
                        <a:latin typeface="Comic Sans MS" panose="030F0702030302020204" pitchFamily="66" charset="0"/>
                      </a:endParaRPr>
                    </a:p>
                  </a:txBody>
                  <a:tcPr/>
                </a:tc>
                <a:tc>
                  <a:txBody>
                    <a:bodyPr/>
                    <a:lstStyle/>
                    <a:p>
                      <a:pPr marL="285750" indent="-285750">
                        <a:buFont typeface="Arial" panose="020B0604020202020204" pitchFamily="34" charset="0"/>
                        <a:buChar char="•"/>
                      </a:pPr>
                      <a:r>
                        <a:rPr lang="en-GB" sz="1400" b="0" dirty="0">
                          <a:latin typeface="Comic Sans MS" panose="030F0702030302020204" pitchFamily="66" charset="0"/>
                        </a:rPr>
                        <a:t>Effects of war</a:t>
                      </a:r>
                    </a:p>
                    <a:p>
                      <a:pPr marL="285750" indent="-285750">
                        <a:buFont typeface="Arial" panose="020B0604020202020204" pitchFamily="34" charset="0"/>
                        <a:buChar char="•"/>
                      </a:pPr>
                      <a:r>
                        <a:rPr lang="en-GB" sz="1400" b="0" dirty="0">
                          <a:latin typeface="Comic Sans MS" panose="030F0702030302020204" pitchFamily="66" charset="0"/>
                        </a:rPr>
                        <a:t>Loss</a:t>
                      </a:r>
                    </a:p>
                  </a:txBody>
                  <a:tcPr/>
                </a:tc>
                <a:extLst>
                  <a:ext uri="{0D108BD9-81ED-4DB2-BD59-A6C34878D82A}">
                    <a16:rowId xmlns:a16="http://schemas.microsoft.com/office/drawing/2014/main" val="1279318610"/>
                  </a:ext>
                </a:extLst>
              </a:tr>
            </a:tbl>
          </a:graphicData>
        </a:graphic>
      </p:graphicFrame>
      <p:sp>
        <p:nvSpPr>
          <p:cNvPr id="6" name="TextBox 5">
            <a:extLst>
              <a:ext uri="{FF2B5EF4-FFF2-40B4-BE49-F238E27FC236}">
                <a16:creationId xmlns:a16="http://schemas.microsoft.com/office/drawing/2014/main" id="{4DA78B9A-361B-420B-B327-78455303EF9C}"/>
              </a:ext>
            </a:extLst>
          </p:cNvPr>
          <p:cNvSpPr txBox="1"/>
          <p:nvPr/>
        </p:nvSpPr>
        <p:spPr>
          <a:xfrm>
            <a:off x="5698434" y="26097"/>
            <a:ext cx="6326175" cy="523220"/>
          </a:xfrm>
          <a:prstGeom prst="rect">
            <a:avLst/>
          </a:prstGeom>
          <a:solidFill>
            <a:schemeClr val="bg1">
              <a:lumMod val="85000"/>
            </a:schemeClr>
          </a:solidFill>
        </p:spPr>
        <p:txBody>
          <a:bodyPr wrap="square" rtlCol="0">
            <a:spAutoFit/>
          </a:bodyPr>
          <a:lstStyle/>
          <a:p>
            <a:r>
              <a:rPr lang="en-US" sz="1400" dirty="0">
                <a:latin typeface="Comic Sans MS" panose="030F0702030302020204" pitchFamily="66" charset="0"/>
              </a:rPr>
              <a:t>Learn the top quotes for this poem and the analysis in the ‘Language Features’ section.</a:t>
            </a:r>
            <a:endParaRPr lang="en-GB" sz="1400" dirty="0">
              <a:latin typeface="Comic Sans MS" panose="030F0702030302020204" pitchFamily="66" charset="0"/>
            </a:endParaRPr>
          </a:p>
        </p:txBody>
      </p:sp>
    </p:spTree>
    <p:extLst>
      <p:ext uri="{BB962C8B-B14F-4D97-AF65-F5344CB8AC3E}">
        <p14:creationId xmlns:p14="http://schemas.microsoft.com/office/powerpoint/2010/main" val="3332437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4872" y="104931"/>
            <a:ext cx="70004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howcard Gothic" panose="04020904020102020604" pitchFamily="82" charset="0"/>
                <a:ea typeface="+mn-ea"/>
                <a:cs typeface="+mn-cs"/>
              </a:rPr>
              <a:t>Poppies: top quotes</a:t>
            </a:r>
          </a:p>
        </p:txBody>
      </p:sp>
      <p:graphicFrame>
        <p:nvGraphicFramePr>
          <p:cNvPr id="5" name="Table 4"/>
          <p:cNvGraphicFramePr>
            <a:graphicFrameLocks noGrp="1"/>
          </p:cNvGraphicFramePr>
          <p:nvPr>
            <p:extLst>
              <p:ext uri="{D42A27DB-BD31-4B8C-83A1-F6EECF244321}">
                <p14:modId xmlns:p14="http://schemas.microsoft.com/office/powerpoint/2010/main" val="3362887701"/>
              </p:ext>
            </p:extLst>
          </p:nvPr>
        </p:nvGraphicFramePr>
        <p:xfrm>
          <a:off x="194872" y="628151"/>
          <a:ext cx="11802256" cy="6011187"/>
        </p:xfrm>
        <a:graphic>
          <a:graphicData uri="http://schemas.openxmlformats.org/drawingml/2006/table">
            <a:tbl>
              <a:tblPr firstRow="1" bandRow="1">
                <a:tableStyleId>{5940675A-B579-460E-94D1-54222C63F5DA}</a:tableStyleId>
              </a:tblPr>
              <a:tblGrid>
                <a:gridCol w="2509675">
                  <a:extLst>
                    <a:ext uri="{9D8B030D-6E8A-4147-A177-3AD203B41FA5}">
                      <a16:colId xmlns:a16="http://schemas.microsoft.com/office/drawing/2014/main" val="1448871930"/>
                    </a:ext>
                  </a:extLst>
                </a:gridCol>
                <a:gridCol w="9292581">
                  <a:extLst>
                    <a:ext uri="{9D8B030D-6E8A-4147-A177-3AD203B41FA5}">
                      <a16:colId xmlns:a16="http://schemas.microsoft.com/office/drawing/2014/main" val="2428392716"/>
                    </a:ext>
                  </a:extLst>
                </a:gridCol>
              </a:tblGrid>
              <a:tr h="592315">
                <a:tc>
                  <a:txBody>
                    <a:bodyPr/>
                    <a:lstStyle/>
                    <a:p>
                      <a:r>
                        <a:rPr lang="en-GB" b="1" dirty="0">
                          <a:latin typeface="Comic Sans MS" panose="030F0702030302020204" pitchFamily="66" charset="0"/>
                        </a:rPr>
                        <a:t>Quote</a:t>
                      </a:r>
                    </a:p>
                  </a:txBody>
                  <a:tcPr/>
                </a:tc>
                <a:tc>
                  <a:txBody>
                    <a:bodyPr/>
                    <a:lstStyle/>
                    <a:p>
                      <a:r>
                        <a:rPr lang="en-GB" b="1" dirty="0">
                          <a:latin typeface="Comic Sans MS" panose="030F0702030302020204" pitchFamily="66" charset="0"/>
                        </a:rPr>
                        <a:t>Language Features</a:t>
                      </a:r>
                    </a:p>
                  </a:txBody>
                  <a:tcPr/>
                </a:tc>
                <a:extLst>
                  <a:ext uri="{0D108BD9-81ED-4DB2-BD59-A6C34878D82A}">
                    <a16:rowId xmlns:a16="http://schemas.microsoft.com/office/drawing/2014/main" val="219064696"/>
                  </a:ext>
                </a:extLst>
              </a:tr>
              <a:tr h="1445812">
                <a:tc>
                  <a:txBody>
                    <a:bodyPr/>
                    <a:lstStyle/>
                    <a:p>
                      <a:endParaRPr lang="en-GB" sz="1400" b="0" dirty="0">
                        <a:latin typeface="Comic Sans MS" panose="030F0702030302020204" pitchFamily="66" charset="0"/>
                      </a:endParaRPr>
                    </a:p>
                  </a:txBody>
                  <a:tcPr/>
                </a:tc>
                <a:tc>
                  <a:txBody>
                    <a:bodyPr/>
                    <a:lstStyle/>
                    <a:p>
                      <a:endParaRPr lang="en-GB" sz="1400" b="0" dirty="0">
                        <a:latin typeface="Comic Sans MS" panose="030F0702030302020204" pitchFamily="66" charset="0"/>
                      </a:endParaRPr>
                    </a:p>
                  </a:txBody>
                  <a:tcPr/>
                </a:tc>
                <a:extLst>
                  <a:ext uri="{0D108BD9-81ED-4DB2-BD59-A6C34878D82A}">
                    <a16:rowId xmlns:a16="http://schemas.microsoft.com/office/drawing/2014/main" val="136728075"/>
                  </a:ext>
                </a:extLst>
              </a:tr>
              <a:tr h="1220907">
                <a:tc>
                  <a:txBody>
                    <a:bodyPr/>
                    <a:lstStyle/>
                    <a:p>
                      <a:endParaRPr lang="en-GB" sz="1400" b="0" dirty="0">
                        <a:latin typeface="Comic Sans MS" panose="030F0702030302020204" pitchFamily="66" charset="0"/>
                      </a:endParaRPr>
                    </a:p>
                  </a:txBody>
                  <a:tcPr/>
                </a:tc>
                <a:tc>
                  <a:txBody>
                    <a:bodyPr/>
                    <a:lstStyle/>
                    <a:p>
                      <a:endParaRPr lang="en-GB" sz="1400" b="0" dirty="0">
                        <a:latin typeface="Comic Sans MS" panose="030F0702030302020204" pitchFamily="66" charset="0"/>
                      </a:endParaRPr>
                    </a:p>
                  </a:txBody>
                  <a:tcPr/>
                </a:tc>
                <a:extLst>
                  <a:ext uri="{0D108BD9-81ED-4DB2-BD59-A6C34878D82A}">
                    <a16:rowId xmlns:a16="http://schemas.microsoft.com/office/drawing/2014/main" val="1743257264"/>
                  </a:ext>
                </a:extLst>
              </a:tr>
              <a:tr h="1445812">
                <a:tc>
                  <a:txBody>
                    <a:bodyPr/>
                    <a:lstStyle/>
                    <a:p>
                      <a:endParaRPr lang="en-GB" sz="1400" b="0" dirty="0">
                        <a:latin typeface="Comic Sans MS" panose="030F0702030302020204" pitchFamily="66" charset="0"/>
                      </a:endParaRPr>
                    </a:p>
                  </a:txBody>
                  <a:tcPr/>
                </a:tc>
                <a:tc>
                  <a:txBody>
                    <a:bodyPr/>
                    <a:lstStyle/>
                    <a:p>
                      <a:endParaRPr lang="en-GB" sz="1400" b="0" dirty="0">
                        <a:latin typeface="Comic Sans MS" panose="030F0702030302020204" pitchFamily="66" charset="0"/>
                      </a:endParaRPr>
                    </a:p>
                  </a:txBody>
                  <a:tcPr/>
                </a:tc>
                <a:extLst>
                  <a:ext uri="{0D108BD9-81ED-4DB2-BD59-A6C34878D82A}">
                    <a16:rowId xmlns:a16="http://schemas.microsoft.com/office/drawing/2014/main" val="1198231694"/>
                  </a:ext>
                </a:extLst>
              </a:tr>
              <a:tr h="1306341">
                <a:tc>
                  <a:txBody>
                    <a:bodyPr/>
                    <a:lstStyle/>
                    <a:p>
                      <a:endParaRPr lang="en-GB" sz="1400" b="0" dirty="0">
                        <a:latin typeface="Comic Sans MS" panose="030F0702030302020204" pitchFamily="66" charset="0"/>
                      </a:endParaRPr>
                    </a:p>
                  </a:txBody>
                  <a:tcPr/>
                </a:tc>
                <a:tc>
                  <a:txBody>
                    <a:bodyPr/>
                    <a:lstStyle/>
                    <a:p>
                      <a:endParaRPr lang="en-GB" sz="1400" b="0" dirty="0">
                        <a:latin typeface="Comic Sans MS" panose="030F0702030302020204" pitchFamily="66" charset="0"/>
                      </a:endParaRPr>
                    </a:p>
                  </a:txBody>
                  <a:tcPr/>
                </a:tc>
                <a:extLst>
                  <a:ext uri="{0D108BD9-81ED-4DB2-BD59-A6C34878D82A}">
                    <a16:rowId xmlns:a16="http://schemas.microsoft.com/office/drawing/2014/main" val="1279318610"/>
                  </a:ext>
                </a:extLst>
              </a:tr>
            </a:tbl>
          </a:graphicData>
        </a:graphic>
      </p:graphicFrame>
      <p:sp>
        <p:nvSpPr>
          <p:cNvPr id="7" name="TextBox 6">
            <a:extLst>
              <a:ext uri="{FF2B5EF4-FFF2-40B4-BE49-F238E27FC236}">
                <a16:creationId xmlns:a16="http://schemas.microsoft.com/office/drawing/2014/main" id="{028644AE-5488-4EE3-BF91-597859D8813B}"/>
              </a:ext>
            </a:extLst>
          </p:cNvPr>
          <p:cNvSpPr txBox="1"/>
          <p:nvPr/>
        </p:nvSpPr>
        <p:spPr>
          <a:xfrm>
            <a:off x="5870712" y="163239"/>
            <a:ext cx="5971517" cy="523220"/>
          </a:xfrm>
          <a:prstGeom prst="rect">
            <a:avLst/>
          </a:prstGeom>
          <a:solidFill>
            <a:schemeClr val="bg1">
              <a:lumMod val="85000"/>
            </a:schemeClr>
          </a:solidFill>
        </p:spPr>
        <p:txBody>
          <a:bodyPr wrap="square" rtlCol="0">
            <a:spAutoFit/>
          </a:bodyPr>
          <a:lstStyle/>
          <a:p>
            <a:r>
              <a:rPr lang="en-US" sz="1400" dirty="0">
                <a:latin typeface="Comic Sans MS" panose="030F0702030302020204" pitchFamily="66" charset="0"/>
              </a:rPr>
              <a:t>Without looking at the page before, complete as much as you can of the ‘Quote’ and ‘Language Feature’ columns.</a:t>
            </a:r>
            <a:endParaRPr lang="en-GB" sz="1400" dirty="0">
              <a:latin typeface="Comic Sans MS" panose="030F0702030302020204" pitchFamily="66" charset="0"/>
            </a:endParaRPr>
          </a:p>
        </p:txBody>
      </p:sp>
    </p:spTree>
    <p:extLst>
      <p:ext uri="{BB962C8B-B14F-4D97-AF65-F5344CB8AC3E}">
        <p14:creationId xmlns:p14="http://schemas.microsoft.com/office/powerpoint/2010/main" val="1304713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A49714-7A69-4A77-900B-CF850F4C3916}"/>
              </a:ext>
            </a:extLst>
          </p:cNvPr>
          <p:cNvSpPr txBox="1"/>
          <p:nvPr/>
        </p:nvSpPr>
        <p:spPr>
          <a:xfrm>
            <a:off x="-434715" y="0"/>
            <a:ext cx="6096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Showcard Gothic" panose="04020904020102020604" pitchFamily="82" charset="0"/>
                <a:ea typeface="+mn-ea"/>
                <a:cs typeface="+mn-cs"/>
              </a:rPr>
              <a:t>Poppies </a:t>
            </a:r>
            <a:r>
              <a:rPr kumimoji="0" lang="en-GB"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Mini Quiz</a:t>
            </a:r>
          </a:p>
        </p:txBody>
      </p:sp>
      <p:sp>
        <p:nvSpPr>
          <p:cNvPr id="2" name="TextBox 1">
            <a:extLst>
              <a:ext uri="{FF2B5EF4-FFF2-40B4-BE49-F238E27FC236}">
                <a16:creationId xmlns:a16="http://schemas.microsoft.com/office/drawing/2014/main" id="{95880C34-CAEC-4AE4-92F3-EFA44C6D0EBE}"/>
              </a:ext>
            </a:extLst>
          </p:cNvPr>
          <p:cNvSpPr txBox="1"/>
          <p:nvPr/>
        </p:nvSpPr>
        <p:spPr>
          <a:xfrm>
            <a:off x="5431436" y="109873"/>
            <a:ext cx="6096000" cy="954107"/>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Complete this quiz without looking at the rest of your booklet. Make sure that you revise all of the information before you attempt it. The answers to this quiz will be released in the feedback booklet</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6290142-D677-42F1-A366-F4EDEDC1EEF0}"/>
              </a:ext>
            </a:extLst>
          </p:cNvPr>
          <p:cNvSpPr txBox="1"/>
          <p:nvPr/>
        </p:nvSpPr>
        <p:spPr>
          <a:xfrm>
            <a:off x="284814" y="1173853"/>
            <a:ext cx="5501390" cy="4801314"/>
          </a:xfrm>
          <a:prstGeom prst="rect">
            <a:avLst/>
          </a:prstGeom>
          <a:noFill/>
          <a:ln>
            <a:solidFill>
              <a:schemeClr val="tx1"/>
            </a:solid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effectLst/>
                <a:uLnTx/>
                <a:uFillTx/>
                <a:latin typeface="Comic Sans MS" panose="030F0702030302020204" pitchFamily="66" charset="0"/>
                <a:ea typeface="+mn-ea"/>
                <a:cs typeface="+mn-cs"/>
              </a:rPr>
              <a:t>Who asked Weir to write this poem and what for? (2)</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effectLst/>
              <a:uLnTx/>
              <a:uFillTx/>
              <a:latin typeface="Comic Sans MS" panose="030F0702030302020204" pitchFamily="66"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effectLst/>
                <a:uLnTx/>
                <a:uFillTx/>
                <a:latin typeface="Comic Sans MS" panose="030F0702030302020204" pitchFamily="66" charset="0"/>
                <a:ea typeface="+mn-ea"/>
                <a:cs typeface="+mn-cs"/>
              </a:rPr>
              <a:t>What makes this different from a typical war poem? (1)</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effectLst/>
                <a:uLnTx/>
                <a:uFillTx/>
                <a:latin typeface="Comic Sans MS" panose="030F0702030302020204" pitchFamily="66" charset="0"/>
                <a:ea typeface="+mn-ea"/>
                <a:cs typeface="+mn-cs"/>
              </a:rPr>
              <a:t>As well as a poet, what else was Jane Weir? (1)</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a:p>
            <a:pPr marL="342900" lvl="0" indent="-342900">
              <a:buFontTx/>
              <a:buAutoNum type="arabicPeriod"/>
            </a:pPr>
            <a:r>
              <a:rPr kumimoji="0" lang="en-US" sz="1800" b="0" i="0" u="none" strike="noStrike" kern="1200" cap="none" spc="0" normalizeH="0" baseline="0" noProof="0" dirty="0">
                <a:ln>
                  <a:noFill/>
                </a:ln>
                <a:effectLst/>
                <a:uLnTx/>
                <a:uFillTx/>
                <a:latin typeface="Comic Sans MS" panose="030F0702030302020204" pitchFamily="66" charset="0"/>
                <a:ea typeface="+mn-ea"/>
                <a:cs typeface="+mn-cs"/>
              </a:rPr>
              <a:t>Write out Weir’s message and fill in the gaps: </a:t>
            </a:r>
            <a:r>
              <a:rPr lang="en-US" dirty="0">
                <a:latin typeface="Comic Sans MS" panose="030F0702030302020204" pitchFamily="66" charset="0"/>
              </a:rPr>
              <a:t>Weir perhaps wrote the poem to give a v____ to n__-c_____ ‘left behind’ due to conflict. (</a:t>
            </a:r>
            <a:r>
              <a:rPr kumimoji="0" lang="en-US" sz="1800" b="0" i="0" u="none" strike="noStrike" kern="1200" cap="none" spc="0" normalizeH="0" baseline="0" noProof="0" dirty="0">
                <a:ln>
                  <a:noFill/>
                </a:ln>
                <a:effectLst/>
                <a:uLnTx/>
                <a:uFillTx/>
                <a:latin typeface="Comic Sans MS" panose="030F0702030302020204" pitchFamily="66" charset="0"/>
                <a:ea typeface="+mn-ea"/>
                <a:cs typeface="+mn-cs"/>
              </a:rPr>
              <a:t>2)</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342900" lvl="0" indent="-342900">
              <a:buFontTx/>
              <a:buAutoNum type="arabicPeriod"/>
            </a:pPr>
            <a:r>
              <a:rPr kumimoji="0" lang="en-US" sz="1800" b="0" i="0" u="none" strike="noStrike" kern="1200" cap="none" spc="0" normalizeH="0" baseline="0" noProof="0" dirty="0">
                <a:ln>
                  <a:noFill/>
                </a:ln>
                <a:effectLst/>
                <a:uLnTx/>
                <a:uFillTx/>
                <a:latin typeface="Comic Sans MS" panose="030F0702030302020204" pitchFamily="66" charset="0"/>
                <a:ea typeface="+mn-ea"/>
                <a:cs typeface="+mn-cs"/>
              </a:rPr>
              <a:t> Complete this quote: </a:t>
            </a:r>
            <a:r>
              <a:rPr lang="en-US" dirty="0">
                <a:latin typeface="Comic Sans MS" panose="030F0702030302020204" pitchFamily="66" charset="0"/>
              </a:rPr>
              <a:t>“I resisted the impulse to …” (1)</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07BD6D1-0B84-4F20-95BD-9CC5F6DE7BF7}"/>
              </a:ext>
            </a:extLst>
          </p:cNvPr>
          <p:cNvSpPr/>
          <p:nvPr/>
        </p:nvSpPr>
        <p:spPr>
          <a:xfrm>
            <a:off x="6205928" y="1170095"/>
            <a:ext cx="5501390" cy="5632311"/>
          </a:xfrm>
          <a:prstGeom prst="rect">
            <a:avLst/>
          </a:prstGeom>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omic Sans MS" panose="030F0702030302020204" pitchFamily="66" charset="0"/>
                <a:ea typeface="+mn-ea"/>
                <a:cs typeface="+mn-cs"/>
              </a:rPr>
              <a:t>6. Give an example of a metaphor on the poem and explain why Weir might have used it.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a:p>
            <a:pPr lvl="0"/>
            <a:r>
              <a:rPr kumimoji="0" lang="en-US" sz="1800" b="0" i="0" u="none" strike="noStrike" kern="1200" cap="none" spc="0" normalizeH="0" baseline="0" noProof="0" dirty="0">
                <a:ln>
                  <a:noFill/>
                </a:ln>
                <a:effectLst/>
                <a:uLnTx/>
                <a:uFillTx/>
                <a:latin typeface="Comic Sans MS" panose="030F0702030302020204" pitchFamily="66" charset="0"/>
                <a:ea typeface="+mn-ea"/>
                <a:cs typeface="+mn-cs"/>
              </a:rPr>
              <a:t>7. </a:t>
            </a:r>
            <a:r>
              <a:rPr lang="en-US" b="1" dirty="0">
                <a:latin typeface="Comic Sans MS" panose="030F0702030302020204" pitchFamily="66" charset="0"/>
              </a:rPr>
              <a:t>“spasms of paper red, disrupting a blockade of yellow bias binding around your blazer”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omic Sans MS" panose="030F0702030302020204" pitchFamily="66" charset="0"/>
                <a:ea typeface="+mn-ea"/>
                <a:cs typeface="+mn-cs"/>
              </a:rPr>
              <a:t>Which semantic field is being used here and why has Jane Weir used it?  What could it </a:t>
            </a:r>
            <a:r>
              <a:rPr kumimoji="0" lang="en-US" sz="1800" b="0" i="0" u="none" strike="noStrike" kern="1200" cap="none" spc="0" normalizeH="0" baseline="0" noProof="0">
                <a:ln>
                  <a:noFill/>
                </a:ln>
                <a:effectLst/>
                <a:uLnTx/>
                <a:uFillTx/>
                <a:latin typeface="Comic Sans MS" panose="030F0702030302020204" pitchFamily="66" charset="0"/>
                <a:ea typeface="+mn-ea"/>
                <a:cs typeface="+mn-cs"/>
              </a:rPr>
              <a:t>symbolise</a:t>
            </a:r>
            <a:r>
              <a:rPr kumimoji="0" lang="en-US" sz="1800" b="0" i="0" u="none" strike="noStrike" kern="1200" cap="none" spc="0" normalizeH="0" baseline="0" noProof="0" dirty="0">
                <a:ln>
                  <a:noFill/>
                </a:ln>
                <a:effectLst/>
                <a:uLnTx/>
                <a:uFillTx/>
                <a:latin typeface="Comic Sans MS" panose="030F0702030302020204" pitchFamily="66" charset="0"/>
                <a:ea typeface="+mn-ea"/>
                <a:cs typeface="+mn-cs"/>
              </a:rPr>
              <a:t>?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omic Sans MS" panose="030F0702030302020204" pitchFamily="66" charset="0"/>
                <a:ea typeface="+mn-ea"/>
                <a:cs typeface="+mn-cs"/>
              </a:rPr>
              <a:t>8. </a:t>
            </a:r>
            <a:r>
              <a:rPr lang="en-US" dirty="0">
                <a:latin typeface="Comic Sans MS" panose="030F0702030302020204" pitchFamily="66" charset="0"/>
              </a:rPr>
              <a:t>Why do you think Weir uses the word “intoxicated” to describe the son? What are its connotations? (2)</a:t>
            </a:r>
            <a:endParaRPr kumimoji="0" lang="en-US" sz="1800" b="0" i="0" u="none" strike="noStrike" kern="1200" cap="none" spc="0" normalizeH="0" baseline="0" noProof="0" dirty="0">
              <a:ln>
                <a:noFill/>
              </a:ln>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a:p>
            <a:pPr lvl="0"/>
            <a:r>
              <a:rPr kumimoji="0" lang="en-US" sz="1800" b="0" i="0" u="none" strike="noStrike" kern="1200" cap="none" spc="0" normalizeH="0" baseline="0" noProof="0" dirty="0">
                <a:ln>
                  <a:noFill/>
                </a:ln>
                <a:effectLst/>
                <a:uLnTx/>
                <a:uFillTx/>
                <a:latin typeface="Comic Sans MS" panose="030F0702030302020204" pitchFamily="66" charset="0"/>
                <a:ea typeface="+mn-ea"/>
                <a:cs typeface="+mn-cs"/>
              </a:rPr>
              <a:t>9. </a:t>
            </a:r>
            <a:r>
              <a:rPr lang="en-US" b="1" dirty="0">
                <a:latin typeface="Comic Sans MS" panose="030F0702030302020204" pitchFamily="66" charset="0"/>
              </a:rPr>
              <a:t>“I resisted the impulse to run my fingers through the gelled blackthorns of your hair”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omic Sans MS" panose="030F0702030302020204" pitchFamily="66" charset="0"/>
                <a:ea typeface="+mn-ea"/>
                <a:cs typeface="+mn-cs"/>
              </a:rPr>
              <a:t>Can you explain the Biblical allusion in this quote and what it could suggest?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omic Sans MS" panose="030F0702030302020204" pitchFamily="66" charset="0"/>
                <a:ea typeface="+mn-ea"/>
                <a:cs typeface="+mn-cs"/>
              </a:rPr>
              <a:t>10. List three themes that this poem links to and explain the links. (3)</a:t>
            </a:r>
          </a:p>
        </p:txBody>
      </p:sp>
    </p:spTree>
    <p:extLst>
      <p:ext uri="{BB962C8B-B14F-4D97-AF65-F5344CB8AC3E}">
        <p14:creationId xmlns:p14="http://schemas.microsoft.com/office/powerpoint/2010/main" val="1517556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95601" y="130465"/>
            <a:ext cx="7742138"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Showcard Gothic" panose="04020904020102020604" pitchFamily="82" charset="0"/>
                <a:ea typeface="+mn-ea"/>
                <a:cs typeface="+mn-cs"/>
              </a:rPr>
              <a:t>Glossary of structural features</a:t>
            </a:r>
          </a:p>
        </p:txBody>
      </p:sp>
      <p:sp>
        <p:nvSpPr>
          <p:cNvPr id="5" name="TextBox 4"/>
          <p:cNvSpPr txBox="1"/>
          <p:nvPr/>
        </p:nvSpPr>
        <p:spPr>
          <a:xfrm rot="21228703">
            <a:off x="363032" y="1743850"/>
            <a:ext cx="3014585" cy="861774"/>
          </a:xfrm>
          <a:prstGeom prst="rect">
            <a:avLst/>
          </a:prstGeom>
          <a:noFill/>
          <a:ln w="44450">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ombat Ready BTN" panose="02060609020106040407" pitchFamily="49" charset="0"/>
                <a:ea typeface="+mn-ea"/>
                <a:cs typeface="+mn-cs"/>
              </a:rPr>
              <a:t>Quatrain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This is a stanza with four lines. </a:t>
            </a:r>
          </a:p>
        </p:txBody>
      </p:sp>
      <p:sp>
        <p:nvSpPr>
          <p:cNvPr id="6" name="TextBox 5"/>
          <p:cNvSpPr txBox="1"/>
          <p:nvPr/>
        </p:nvSpPr>
        <p:spPr>
          <a:xfrm>
            <a:off x="783178" y="786502"/>
            <a:ext cx="10171456" cy="400110"/>
          </a:xfrm>
          <a:prstGeom prst="rect">
            <a:avLst/>
          </a:prstGeom>
          <a:solidFill>
            <a:schemeClr val="bg1">
              <a:lumMod val="85000"/>
            </a:schemeClr>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Balloonist SF" panose="020BE200000000000000" pitchFamily="34" charset="0"/>
                <a:ea typeface="+mn-ea"/>
                <a:cs typeface="+mn-cs"/>
              </a:rPr>
              <a:t>Stanza: </a:t>
            </a: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Another word for verse.  This is what we call the ‘paragraphs’ in a poem</a:t>
            </a:r>
            <a:r>
              <a:rPr kumimoji="0" lang="en-GB" sz="135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p>
        </p:txBody>
      </p:sp>
      <p:sp>
        <p:nvSpPr>
          <p:cNvPr id="7" name="TextBox 6"/>
          <p:cNvSpPr txBox="1"/>
          <p:nvPr/>
        </p:nvSpPr>
        <p:spPr>
          <a:xfrm rot="211698">
            <a:off x="8207954" y="1464103"/>
            <a:ext cx="2915668" cy="1354217"/>
          </a:xfrm>
          <a:prstGeom prst="rect">
            <a:avLst/>
          </a:prstGeom>
          <a:solidFill>
            <a:schemeClr val="bg1"/>
          </a:solidFill>
          <a:ln w="6350">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rPr>
              <a:t>Enjambment</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a sentence runs into the next line without a pause.</a:t>
            </a:r>
          </a:p>
        </p:txBody>
      </p:sp>
      <p:sp>
        <p:nvSpPr>
          <p:cNvPr id="8" name="TextBox 7"/>
          <p:cNvSpPr txBox="1"/>
          <p:nvPr/>
        </p:nvSpPr>
        <p:spPr>
          <a:xfrm rot="459704">
            <a:off x="7972369" y="4971943"/>
            <a:ext cx="3386836" cy="1354217"/>
          </a:xfrm>
          <a:prstGeom prst="rect">
            <a:avLst/>
          </a:prstGeom>
          <a:noFill/>
          <a:ln w="44450">
            <a:solidFill>
              <a:schemeClr val="tx1"/>
            </a:solidFill>
            <a:prstDash val="sysDash"/>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onsolas" panose="020B0609020204030204" pitchFamily="49" charset="0"/>
                <a:ea typeface="+mn-ea"/>
                <a:cs typeface="Consolas" panose="020B0609020204030204" pitchFamily="49" charset="0"/>
              </a:rPr>
              <a:t>Media res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If a poem begins in media res, it means that it starts in the middle of the action.</a:t>
            </a:r>
          </a:p>
        </p:txBody>
      </p:sp>
      <p:sp>
        <p:nvSpPr>
          <p:cNvPr id="9" name="TextBox 8"/>
          <p:cNvSpPr txBox="1"/>
          <p:nvPr/>
        </p:nvSpPr>
        <p:spPr>
          <a:xfrm rot="21228703">
            <a:off x="714265" y="3377406"/>
            <a:ext cx="3627406" cy="1477328"/>
          </a:xfrm>
          <a:prstGeom prst="rect">
            <a:avLst/>
          </a:prstGeom>
          <a:noFill/>
          <a:ln w="44450">
            <a:solidFill>
              <a:schemeClr val="tx1"/>
            </a:solidFill>
            <a:prstDash val="sysDash"/>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Fluffy Slacks BTN" panose="020F0604060807060206" pitchFamily="34" charset="0"/>
                <a:ea typeface="+mn-ea"/>
                <a:cs typeface="+mn-cs"/>
              </a:rPr>
              <a:t>Stanzas of Equal Length</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This is when each (or most) stanzas are exactly the same length.  You have to think about what this could symbolise.</a:t>
            </a:r>
          </a:p>
        </p:txBody>
      </p:sp>
      <p:sp>
        <p:nvSpPr>
          <p:cNvPr id="10" name="TextBox 9"/>
          <p:cNvSpPr txBox="1"/>
          <p:nvPr/>
        </p:nvSpPr>
        <p:spPr>
          <a:xfrm rot="21316973">
            <a:off x="7799374" y="3229320"/>
            <a:ext cx="3196063" cy="1200329"/>
          </a:xfrm>
          <a:prstGeom prst="rect">
            <a:avLst/>
          </a:prstGeom>
          <a:noFill/>
          <a:ln w="44450">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Kristen ITC" panose="03050502040202030202" pitchFamily="66" charset="0"/>
                <a:ea typeface="+mn-ea"/>
                <a:cs typeface="Consolas" panose="020B0609020204030204" pitchFamily="49" charset="0"/>
              </a:rPr>
              <a:t>Rhyming Couplet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two consecutive lines (lines next to each other) rhyme with each other.</a:t>
            </a:r>
          </a:p>
        </p:txBody>
      </p:sp>
      <p:sp>
        <p:nvSpPr>
          <p:cNvPr id="11" name="TextBox 10"/>
          <p:cNvSpPr txBox="1"/>
          <p:nvPr/>
        </p:nvSpPr>
        <p:spPr>
          <a:xfrm>
            <a:off x="4410728" y="1407640"/>
            <a:ext cx="3211797" cy="923330"/>
          </a:xfrm>
          <a:prstGeom prst="rect">
            <a:avLst/>
          </a:prstGeom>
          <a:noFill/>
          <a:ln w="44450">
            <a:solidFill>
              <a:schemeClr val="tx1"/>
            </a:solidFill>
            <a:prstDash val="sysDash"/>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Gothic821 Cn BT" panose="020F0806020204040204" pitchFamily="34" charset="0"/>
                <a:ea typeface="+mn-ea"/>
                <a:cs typeface="Consolas" panose="020B0609020204030204" pitchFamily="49" charset="0"/>
              </a:rPr>
              <a:t>Free Verse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a poem doesn’t rhyme or have a regular rhythm.</a:t>
            </a:r>
          </a:p>
        </p:txBody>
      </p:sp>
      <p:sp>
        <p:nvSpPr>
          <p:cNvPr id="12" name="TextBox 11"/>
          <p:cNvSpPr txBox="1"/>
          <p:nvPr/>
        </p:nvSpPr>
        <p:spPr>
          <a:xfrm rot="21316973">
            <a:off x="4273966" y="5161436"/>
            <a:ext cx="2864668" cy="1354217"/>
          </a:xfrm>
          <a:prstGeom prst="rect">
            <a:avLst/>
          </a:prstGeom>
          <a:noFill/>
          <a:ln w="44450">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Harrington" panose="04040505050A02020702" pitchFamily="82" charset="0"/>
                <a:ea typeface="+mn-ea"/>
                <a:cs typeface="Consolas" panose="020B0609020204030204" pitchFamily="49" charset="0"/>
              </a:rPr>
              <a:t>Volta</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 turning point in a poem.  This could be a dramatic change in emotion.</a:t>
            </a:r>
          </a:p>
        </p:txBody>
      </p:sp>
      <p:sp>
        <p:nvSpPr>
          <p:cNvPr id="13" name="TextBox 12"/>
          <p:cNvSpPr txBox="1"/>
          <p:nvPr/>
        </p:nvSpPr>
        <p:spPr>
          <a:xfrm rot="366058">
            <a:off x="4707530" y="2747671"/>
            <a:ext cx="2618192" cy="1354217"/>
          </a:xfrm>
          <a:prstGeom prst="rect">
            <a:avLst/>
          </a:prstGeom>
          <a:noFill/>
          <a:ln w="44450">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Tempus Sans ITC" panose="04020404030D07020202" pitchFamily="82" charset="0"/>
                <a:ea typeface="+mn-ea"/>
                <a:cs typeface="Consolas" panose="020B0609020204030204" pitchFamily="49" charset="0"/>
              </a:rPr>
              <a:t>Repetition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a line is repeated more than once in a poem.</a:t>
            </a:r>
          </a:p>
        </p:txBody>
      </p:sp>
      <p:sp>
        <p:nvSpPr>
          <p:cNvPr id="14" name="TextBox 13"/>
          <p:cNvSpPr txBox="1"/>
          <p:nvPr/>
        </p:nvSpPr>
        <p:spPr>
          <a:xfrm rot="212140">
            <a:off x="334044" y="5469219"/>
            <a:ext cx="3524304" cy="1200329"/>
          </a:xfrm>
          <a:prstGeom prst="rect">
            <a:avLst/>
          </a:prstGeom>
          <a:noFill/>
          <a:ln w="44450">
            <a:noFill/>
            <a:prstDash val="sysDash"/>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black"/>
                </a:solidFill>
                <a:effectLst/>
                <a:uLnTx/>
                <a:uFillTx/>
                <a:latin typeface="Trajan Pro" panose="02020502050506020301" pitchFamily="18" charset="0"/>
                <a:ea typeface="+mn-ea"/>
                <a:cs typeface="+mn-cs"/>
              </a:rPr>
              <a:t>ABAB</a:t>
            </a:r>
            <a:r>
              <a:rPr kumimoji="0" lang="en-GB" sz="1800" b="1" i="0" u="none" strike="noStrike" kern="1200" cap="none" spc="0" normalizeH="0" baseline="0" noProof="0" dirty="0">
                <a:ln>
                  <a:noFill/>
                </a:ln>
                <a:solidFill>
                  <a:prstClr val="black"/>
                </a:solidFill>
                <a:effectLst/>
                <a:uLnTx/>
                <a:uFillTx/>
                <a:latin typeface="Trajan Pro" panose="02020502050506020301" pitchFamily="18" charset="0"/>
                <a:ea typeface="+mn-ea"/>
                <a:cs typeface="+mn-cs"/>
              </a:rPr>
              <a:t> Rhyme Scheme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This is when the first line rhymes with the third and the second rhymes with the fourth etc.</a:t>
            </a:r>
          </a:p>
        </p:txBody>
      </p:sp>
    </p:spTree>
    <p:extLst>
      <p:ext uri="{BB962C8B-B14F-4D97-AF65-F5344CB8AC3E}">
        <p14:creationId xmlns:p14="http://schemas.microsoft.com/office/powerpoint/2010/main" val="461610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 y="152400"/>
            <a:ext cx="122682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prstClr val="black"/>
                </a:solidFill>
                <a:effectLst/>
                <a:uLnTx/>
                <a:uFillTx/>
                <a:latin typeface="Showcard Gothic" panose="04020904020102020604" pitchFamily="82" charset="0"/>
                <a:ea typeface="+mn-ea"/>
                <a:cs typeface="+mn-cs"/>
              </a:rPr>
              <a:t>A step by step guide for revising Poetry</a:t>
            </a:r>
            <a:endParaRPr kumimoji="0" lang="en-GB" sz="3000" b="0" i="0" u="none" strike="noStrike" kern="1200" cap="none" spc="0" normalizeH="0" baseline="0" noProof="0" dirty="0">
              <a:ln>
                <a:noFill/>
              </a:ln>
              <a:solidFill>
                <a:srgbClr val="FF0000"/>
              </a:solidFill>
              <a:effectLst/>
              <a:uLnTx/>
              <a:uFillTx/>
              <a:latin typeface="Showcard Gothic" panose="04020904020102020604" pitchFamily="82"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4133374537"/>
              </p:ext>
            </p:extLst>
          </p:nvPr>
        </p:nvGraphicFramePr>
        <p:xfrm>
          <a:off x="266700" y="1509090"/>
          <a:ext cx="11665470" cy="5028300"/>
        </p:xfrm>
        <a:graphic>
          <a:graphicData uri="http://schemas.openxmlformats.org/drawingml/2006/table">
            <a:tbl>
              <a:tblPr firstRow="1" bandRow="1">
                <a:tableStyleId>{5940675A-B579-460E-94D1-54222C63F5DA}</a:tableStyleId>
              </a:tblPr>
              <a:tblGrid>
                <a:gridCol w="1304691">
                  <a:extLst>
                    <a:ext uri="{9D8B030D-6E8A-4147-A177-3AD203B41FA5}">
                      <a16:colId xmlns:a16="http://schemas.microsoft.com/office/drawing/2014/main" val="2293491087"/>
                    </a:ext>
                  </a:extLst>
                </a:gridCol>
                <a:gridCol w="10360779">
                  <a:extLst>
                    <a:ext uri="{9D8B030D-6E8A-4147-A177-3AD203B41FA5}">
                      <a16:colId xmlns:a16="http://schemas.microsoft.com/office/drawing/2014/main" val="149912006"/>
                    </a:ext>
                  </a:extLst>
                </a:gridCol>
              </a:tblGrid>
              <a:tr h="822780">
                <a:tc>
                  <a:txBody>
                    <a:bodyPr/>
                    <a:lstStyle/>
                    <a:p>
                      <a:r>
                        <a:rPr lang="en-GB" b="1" dirty="0">
                          <a:latin typeface="Comic Sans MS" panose="030F0702030302020204" pitchFamily="66" charset="0"/>
                        </a:rPr>
                        <a:t>Step</a:t>
                      </a:r>
                      <a:r>
                        <a:rPr lang="en-GB" b="1" baseline="0" dirty="0">
                          <a:latin typeface="Comic Sans MS" panose="030F0702030302020204" pitchFamily="66" charset="0"/>
                        </a:rPr>
                        <a:t> 1</a:t>
                      </a:r>
                      <a:endParaRPr lang="en-GB" b="1" dirty="0">
                        <a:latin typeface="Comic Sans MS" panose="030F0702030302020204" pitchFamily="66" charset="0"/>
                      </a:endParaRPr>
                    </a:p>
                  </a:txBody>
                  <a:tcPr/>
                </a:tc>
                <a:tc>
                  <a:txBody>
                    <a:bodyPr/>
                    <a:lstStyle/>
                    <a:p>
                      <a:r>
                        <a:rPr lang="en-US" dirty="0">
                          <a:latin typeface="Comic Sans MS" panose="030F0702030302020204" pitchFamily="66" charset="0"/>
                        </a:rPr>
                        <a:t>Read and learn the context and writer’s message for each poem.  This is in your pack.</a:t>
                      </a:r>
                      <a:endParaRPr lang="en-GB" dirty="0">
                        <a:latin typeface="Comic Sans MS" panose="030F0702030302020204" pitchFamily="66" charset="0"/>
                      </a:endParaRPr>
                    </a:p>
                  </a:txBody>
                  <a:tcPr/>
                </a:tc>
                <a:extLst>
                  <a:ext uri="{0D108BD9-81ED-4DB2-BD59-A6C34878D82A}">
                    <a16:rowId xmlns:a16="http://schemas.microsoft.com/office/drawing/2014/main" val="2319747905"/>
                  </a:ext>
                </a:extLst>
              </a:tr>
              <a:tr h="822780">
                <a:tc>
                  <a:txBody>
                    <a:bodyPr/>
                    <a:lstStyle/>
                    <a:p>
                      <a:r>
                        <a:rPr lang="en-GB" b="1" dirty="0">
                          <a:latin typeface="Comic Sans MS" panose="030F0702030302020204" pitchFamily="66" charset="0"/>
                        </a:rPr>
                        <a:t>Step 2</a:t>
                      </a:r>
                    </a:p>
                  </a:txBody>
                  <a:tcPr/>
                </a:tc>
                <a:tc>
                  <a:txBody>
                    <a:bodyPr/>
                    <a:lstStyle/>
                    <a:p>
                      <a:r>
                        <a:rPr lang="en-US" dirty="0">
                          <a:latin typeface="Comic Sans MS" panose="030F0702030302020204" pitchFamily="66" charset="0"/>
                        </a:rPr>
                        <a:t>Read the poem twice.  Look up any words or phrases that you don’t know the meaning of. Use your ‘Glossary of Structural Features’ to look for any structural features that you can find in the poem.</a:t>
                      </a:r>
                      <a:endParaRPr lang="en-GB" dirty="0">
                        <a:latin typeface="Comic Sans MS" panose="030F0702030302020204" pitchFamily="66" charset="0"/>
                      </a:endParaRPr>
                    </a:p>
                  </a:txBody>
                  <a:tcPr/>
                </a:tc>
                <a:extLst>
                  <a:ext uri="{0D108BD9-81ED-4DB2-BD59-A6C34878D82A}">
                    <a16:rowId xmlns:a16="http://schemas.microsoft.com/office/drawing/2014/main" val="2095377994"/>
                  </a:ext>
                </a:extLst>
              </a:tr>
              <a:tr h="822780">
                <a:tc>
                  <a:txBody>
                    <a:bodyPr/>
                    <a:lstStyle/>
                    <a:p>
                      <a:r>
                        <a:rPr lang="en-GB" b="1" dirty="0">
                          <a:latin typeface="Comic Sans MS" panose="030F0702030302020204" pitchFamily="66" charset="0"/>
                        </a:rPr>
                        <a:t>Step 3</a:t>
                      </a:r>
                    </a:p>
                  </a:txBody>
                  <a:tcPr/>
                </a:tc>
                <a:tc>
                  <a:txBody>
                    <a:bodyPr/>
                    <a:lstStyle/>
                    <a:p>
                      <a:r>
                        <a:rPr lang="en-US" dirty="0">
                          <a:latin typeface="Comic Sans MS" panose="030F0702030302020204" pitchFamily="66" charset="0"/>
                        </a:rPr>
                        <a:t>Read the additional information on the poem and answer the questions.</a:t>
                      </a:r>
                      <a:endParaRPr lang="en-GB" dirty="0">
                        <a:latin typeface="Comic Sans MS" panose="030F0702030302020204" pitchFamily="66" charset="0"/>
                      </a:endParaRPr>
                    </a:p>
                  </a:txBody>
                  <a:tcPr/>
                </a:tc>
                <a:extLst>
                  <a:ext uri="{0D108BD9-81ED-4DB2-BD59-A6C34878D82A}">
                    <a16:rowId xmlns:a16="http://schemas.microsoft.com/office/drawing/2014/main" val="125661592"/>
                  </a:ext>
                </a:extLst>
              </a:tr>
              <a:tr h="822780">
                <a:tc>
                  <a:txBody>
                    <a:bodyPr/>
                    <a:lstStyle/>
                    <a:p>
                      <a:r>
                        <a:rPr lang="en-GB" b="1" dirty="0">
                          <a:latin typeface="Comic Sans MS" panose="030F0702030302020204" pitchFamily="66" charset="0"/>
                        </a:rPr>
                        <a:t>Step 4</a:t>
                      </a:r>
                    </a:p>
                  </a:txBody>
                  <a:tcPr/>
                </a:tc>
                <a:tc>
                  <a:txBody>
                    <a:bodyPr/>
                    <a:lstStyle/>
                    <a:p>
                      <a:r>
                        <a:rPr lang="en-US" dirty="0">
                          <a:latin typeface="Comic Sans MS" panose="030F0702030302020204" pitchFamily="66" charset="0"/>
                        </a:rPr>
                        <a:t>Complete the Theme Sheet for the poem. Try to think of how the poem links to each of the themes on the table.</a:t>
                      </a:r>
                      <a:endParaRPr lang="en-GB" dirty="0">
                        <a:latin typeface="Comic Sans MS" panose="030F0702030302020204" pitchFamily="66" charset="0"/>
                      </a:endParaRPr>
                    </a:p>
                  </a:txBody>
                  <a:tcPr/>
                </a:tc>
                <a:extLst>
                  <a:ext uri="{0D108BD9-81ED-4DB2-BD59-A6C34878D82A}">
                    <a16:rowId xmlns:a16="http://schemas.microsoft.com/office/drawing/2014/main" val="2815843633"/>
                  </a:ext>
                </a:extLst>
              </a:tr>
              <a:tr h="822780">
                <a:tc>
                  <a:txBody>
                    <a:bodyPr/>
                    <a:lstStyle/>
                    <a:p>
                      <a:r>
                        <a:rPr lang="en-GB" b="1" dirty="0">
                          <a:latin typeface="Comic Sans MS" panose="030F0702030302020204" pitchFamily="66" charset="0"/>
                        </a:rPr>
                        <a:t>Step 5</a:t>
                      </a:r>
                    </a:p>
                  </a:txBody>
                  <a:tcPr/>
                </a:tc>
                <a:tc>
                  <a:txBody>
                    <a:bodyPr/>
                    <a:lstStyle/>
                    <a:p>
                      <a:r>
                        <a:rPr lang="en-US" dirty="0">
                          <a:latin typeface="Comic Sans MS" panose="030F0702030302020204" pitchFamily="66" charset="0"/>
                        </a:rPr>
                        <a:t>Learn the ‘Top Quotes’ and analysis and test </a:t>
                      </a:r>
                      <a:r>
                        <a:rPr lang="en-US" dirty="0" err="1">
                          <a:latin typeface="Comic Sans MS" panose="030F0702030302020204" pitchFamily="66" charset="0"/>
                        </a:rPr>
                        <a:t>yourseld</a:t>
                      </a:r>
                      <a:r>
                        <a:rPr lang="en-US" dirty="0">
                          <a:latin typeface="Comic Sans MS" panose="030F0702030302020204" pitchFamily="66" charset="0"/>
                        </a:rPr>
                        <a:t>.</a:t>
                      </a:r>
                      <a:endParaRPr lang="en-GB" dirty="0">
                        <a:latin typeface="Comic Sans MS" panose="030F0702030302020204" pitchFamily="66" charset="0"/>
                      </a:endParaRPr>
                    </a:p>
                  </a:txBody>
                  <a:tcPr/>
                </a:tc>
                <a:extLst>
                  <a:ext uri="{0D108BD9-81ED-4DB2-BD59-A6C34878D82A}">
                    <a16:rowId xmlns:a16="http://schemas.microsoft.com/office/drawing/2014/main" val="2628432983"/>
                  </a:ext>
                </a:extLst>
              </a:tr>
              <a:tr h="822780">
                <a:tc>
                  <a:txBody>
                    <a:bodyPr/>
                    <a:lstStyle/>
                    <a:p>
                      <a:r>
                        <a:rPr lang="en-US" b="1" dirty="0">
                          <a:latin typeface="Comic Sans MS" panose="030F0702030302020204" pitchFamily="66" charset="0"/>
                        </a:rPr>
                        <a:t>Step 5</a:t>
                      </a:r>
                      <a:endParaRPr lang="en-GB" b="1" dirty="0">
                        <a:latin typeface="Comic Sans MS" panose="030F0702030302020204" pitchFamily="66" charset="0"/>
                      </a:endParaRPr>
                    </a:p>
                  </a:txBody>
                  <a:tcPr/>
                </a:tc>
                <a:tc>
                  <a:txBody>
                    <a:bodyPr/>
                    <a:lstStyle/>
                    <a:p>
                      <a:r>
                        <a:rPr lang="en-US" dirty="0">
                          <a:latin typeface="Comic Sans MS" panose="030F0702030302020204" pitchFamily="66" charset="0"/>
                        </a:rPr>
                        <a:t>Without looking at the rest of the booklet or at your notes, take the ‘Mini Quiz’ on the poem.  The answers for this will be released in the feedback booklet.</a:t>
                      </a:r>
                      <a:endParaRPr lang="en-GB" dirty="0">
                        <a:latin typeface="Comic Sans MS" panose="030F0702030302020204" pitchFamily="66" charset="0"/>
                      </a:endParaRPr>
                    </a:p>
                  </a:txBody>
                  <a:tcPr/>
                </a:tc>
                <a:extLst>
                  <a:ext uri="{0D108BD9-81ED-4DB2-BD59-A6C34878D82A}">
                    <a16:rowId xmlns:a16="http://schemas.microsoft.com/office/drawing/2014/main" val="111216088"/>
                  </a:ext>
                </a:extLst>
              </a:tr>
            </a:tbl>
          </a:graphicData>
        </a:graphic>
      </p:graphicFrame>
      <p:sp>
        <p:nvSpPr>
          <p:cNvPr id="2" name="TextBox 1">
            <a:extLst>
              <a:ext uri="{FF2B5EF4-FFF2-40B4-BE49-F238E27FC236}">
                <a16:creationId xmlns:a16="http://schemas.microsoft.com/office/drawing/2014/main" id="{87AAB0DA-B605-490A-8537-98F3FE6A7F3B}"/>
              </a:ext>
            </a:extLst>
          </p:cNvPr>
          <p:cNvSpPr txBox="1"/>
          <p:nvPr/>
        </p:nvSpPr>
        <p:spPr>
          <a:xfrm>
            <a:off x="231085" y="729876"/>
            <a:ext cx="11446253" cy="584775"/>
          </a:xfrm>
          <a:prstGeom prst="rect">
            <a:avLst/>
          </a:prstGeom>
          <a:solidFill>
            <a:schemeClr val="bg1">
              <a:lumMod val="85000"/>
            </a:schemeClr>
          </a:solidFill>
        </p:spPr>
        <p:txBody>
          <a:bodyPr wrap="square" rtlCol="0">
            <a:spAutoFit/>
          </a:bodyPr>
          <a:lstStyle/>
          <a:p>
            <a:r>
              <a:rPr lang="en-US" sz="1600" dirty="0">
                <a:latin typeface="Comic Sans MS" panose="030F0702030302020204" pitchFamily="66" charset="0"/>
              </a:rPr>
              <a:t>You will need to complete these steps for each of the three poems in this pack.  The video on the school website will also talk through some of the key information in this booklet.</a:t>
            </a:r>
            <a:endParaRPr lang="en-GB" sz="1600" dirty="0">
              <a:latin typeface="Comic Sans MS" panose="030F0702030302020204" pitchFamily="66" charset="0"/>
            </a:endParaRPr>
          </a:p>
        </p:txBody>
      </p:sp>
    </p:spTree>
    <p:extLst>
      <p:ext uri="{BB962C8B-B14F-4D97-AF65-F5344CB8AC3E}">
        <p14:creationId xmlns:p14="http://schemas.microsoft.com/office/powerpoint/2010/main" val="2343957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05113" y="172559"/>
            <a:ext cx="778816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Showcard Gothic" panose="04020904020102020604" pitchFamily="82" charset="0"/>
                <a:ea typeface="+mn-ea"/>
                <a:cs typeface="+mn-cs"/>
              </a:rPr>
              <a:t>Remains </a:t>
            </a: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by Simon Armitage</a:t>
            </a:r>
          </a:p>
        </p:txBody>
      </p:sp>
      <p:pic>
        <p:nvPicPr>
          <p:cNvPr id="6" name="Picture 5"/>
          <p:cNvPicPr>
            <a:picLocks noChangeAspect="1"/>
          </p:cNvPicPr>
          <p:nvPr/>
        </p:nvPicPr>
        <p:blipFill rotWithShape="1">
          <a:blip r:embed="rId2"/>
          <a:srcRect r="3456" b="7824"/>
          <a:stretch/>
        </p:blipFill>
        <p:spPr>
          <a:xfrm>
            <a:off x="6699196" y="3558763"/>
            <a:ext cx="978612" cy="1058334"/>
          </a:xfrm>
          <a:prstGeom prst="rect">
            <a:avLst/>
          </a:prstGeom>
        </p:spPr>
      </p:pic>
      <p:sp>
        <p:nvSpPr>
          <p:cNvPr id="7" name="TextBox 6"/>
          <p:cNvSpPr txBox="1"/>
          <p:nvPr/>
        </p:nvSpPr>
        <p:spPr>
          <a:xfrm>
            <a:off x="7803930" y="3847656"/>
            <a:ext cx="348418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Showcard Gothic" panose="04020904020102020604" pitchFamily="82" charset="0"/>
                <a:ea typeface="+mn-ea"/>
                <a:cs typeface="+mn-cs"/>
              </a:rPr>
              <a:t>message</a:t>
            </a:r>
          </a:p>
        </p:txBody>
      </p:sp>
      <p:sp>
        <p:nvSpPr>
          <p:cNvPr id="8" name="TextBox 7"/>
          <p:cNvSpPr txBox="1"/>
          <p:nvPr/>
        </p:nvSpPr>
        <p:spPr>
          <a:xfrm>
            <a:off x="5978404" y="4716388"/>
            <a:ext cx="6213596" cy="1815882"/>
          </a:xfrm>
          <a:prstGeom prst="rect">
            <a:avLst/>
          </a:prstGeom>
          <a:noFill/>
          <a:ln w="50800">
            <a:solidFill>
              <a:schemeClr val="tx1"/>
            </a:solid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Simon Armitage perhaps wrote his poem in order to explore the lasting psychological damage caused by conflict.</a:t>
            </a:r>
          </a:p>
        </p:txBody>
      </p:sp>
      <p:pic>
        <p:nvPicPr>
          <p:cNvPr id="9" name="Picture 8"/>
          <p:cNvPicPr>
            <a:picLocks noChangeAspect="1"/>
          </p:cNvPicPr>
          <p:nvPr/>
        </p:nvPicPr>
        <p:blipFill>
          <a:blip r:embed="rId3"/>
          <a:stretch>
            <a:fillRect/>
          </a:stretch>
        </p:blipFill>
        <p:spPr>
          <a:xfrm>
            <a:off x="72061" y="337871"/>
            <a:ext cx="2689991" cy="1231562"/>
          </a:xfrm>
          <a:prstGeom prst="rect">
            <a:avLst/>
          </a:prstGeom>
        </p:spPr>
      </p:pic>
      <p:sp>
        <p:nvSpPr>
          <p:cNvPr id="10" name="TextBox 9"/>
          <p:cNvSpPr txBox="1"/>
          <p:nvPr/>
        </p:nvSpPr>
        <p:spPr>
          <a:xfrm>
            <a:off x="-31767" y="2382730"/>
            <a:ext cx="5904656" cy="107721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He was involved in the production of a Channel 4 documentary in 2007 called ‘The Not Dead’.  The documentary was all about soldiers that had been to war and survived and the effect that war had had on them.</a:t>
            </a:r>
          </a:p>
        </p:txBody>
      </p:sp>
      <p:sp>
        <p:nvSpPr>
          <p:cNvPr id="12" name="TextBox 11"/>
          <p:cNvSpPr txBox="1"/>
          <p:nvPr/>
        </p:nvSpPr>
        <p:spPr>
          <a:xfrm>
            <a:off x="0" y="1864667"/>
            <a:ext cx="5904656" cy="33855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Simon Armitage is the current Poet Laureate.</a:t>
            </a:r>
          </a:p>
        </p:txBody>
      </p:sp>
      <p:sp>
        <p:nvSpPr>
          <p:cNvPr id="14" name="TextBox 13"/>
          <p:cNvSpPr txBox="1"/>
          <p:nvPr/>
        </p:nvSpPr>
        <p:spPr>
          <a:xfrm>
            <a:off x="-52374" y="4547111"/>
            <a:ext cx="5904656" cy="132343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All of the poems are anti –war.  It seems that Armitage is angry about the fact that we, as a country, are happy to send people to fight for us, but when they come home, not enough is done to support them and help them live normal lives after the traumas they have suffered.</a:t>
            </a:r>
          </a:p>
        </p:txBody>
      </p:sp>
      <p:sp>
        <p:nvSpPr>
          <p:cNvPr id="15" name="TextBox 14"/>
          <p:cNvSpPr txBox="1"/>
          <p:nvPr/>
        </p:nvSpPr>
        <p:spPr>
          <a:xfrm>
            <a:off x="-31767" y="3598980"/>
            <a:ext cx="5904656"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Armitage wrote poems based on each of the soldiers’ stories and put them together in a poetry anthology called ‘The Not Dead’.</a:t>
            </a:r>
          </a:p>
        </p:txBody>
      </p:sp>
      <p:sp>
        <p:nvSpPr>
          <p:cNvPr id="16" name="TextBox 15"/>
          <p:cNvSpPr txBox="1"/>
          <p:nvPr/>
        </p:nvSpPr>
        <p:spPr>
          <a:xfrm>
            <a:off x="6455979" y="953652"/>
            <a:ext cx="579591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Showcard Gothic" panose="04020904020102020604" pitchFamily="82" charset="0"/>
                <a:ea typeface="+mn-ea"/>
                <a:cs typeface="+mn-cs"/>
              </a:rPr>
              <a:t>What happens?</a:t>
            </a:r>
          </a:p>
        </p:txBody>
      </p:sp>
      <p:sp>
        <p:nvSpPr>
          <p:cNvPr id="17" name="TextBox 16"/>
          <p:cNvSpPr txBox="1"/>
          <p:nvPr/>
        </p:nvSpPr>
        <p:spPr>
          <a:xfrm>
            <a:off x="6199213" y="1864667"/>
            <a:ext cx="550889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The poem is the story of Guardsman </a:t>
            </a:r>
            <a:r>
              <a:rPr kumimoji="0" lang="en-GB"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Tromans</a:t>
            </a: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in Iraq.  He talks about killing a man and then struggling with </a:t>
            </a:r>
            <a:r>
              <a:rPr kumimoji="0" lang="en-GB"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PTSD</a:t>
            </a: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as he is haunted by the memories of war.</a:t>
            </a:r>
          </a:p>
        </p:txBody>
      </p:sp>
      <p:pic>
        <p:nvPicPr>
          <p:cNvPr id="19" name="Picture 18"/>
          <p:cNvPicPr>
            <a:picLocks noChangeAspect="1"/>
          </p:cNvPicPr>
          <p:nvPr/>
        </p:nvPicPr>
        <p:blipFill rotWithShape="1">
          <a:blip r:embed="rId4"/>
          <a:srcRect l="40230" t="22656" r="-1275" b="1228"/>
          <a:stretch/>
        </p:blipFill>
        <p:spPr>
          <a:xfrm flipH="1">
            <a:off x="3556626" y="102106"/>
            <a:ext cx="983844" cy="1556678"/>
          </a:xfrm>
          <a:prstGeom prst="rect">
            <a:avLst/>
          </a:prstGeom>
        </p:spPr>
      </p:pic>
      <p:sp>
        <p:nvSpPr>
          <p:cNvPr id="20" name="TextBox 19"/>
          <p:cNvSpPr txBox="1"/>
          <p:nvPr/>
        </p:nvSpPr>
        <p:spPr>
          <a:xfrm>
            <a:off x="72061" y="6069581"/>
            <a:ext cx="5904656" cy="58477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Remains is based on the story of Guardsman </a:t>
            </a:r>
            <a:r>
              <a:rPr kumimoji="0" lang="en-GB" sz="16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Tromans</a:t>
            </a: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who was stationed in Iraq.</a:t>
            </a:r>
          </a:p>
        </p:txBody>
      </p:sp>
    </p:spTree>
    <p:extLst>
      <p:ext uri="{BB962C8B-B14F-4D97-AF65-F5344CB8AC3E}">
        <p14:creationId xmlns:p14="http://schemas.microsoft.com/office/powerpoint/2010/main" val="3306536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
            <a:ext cx="2142119" cy="980729"/>
          </a:xfrm>
          <a:prstGeom prst="rect">
            <a:avLst/>
          </a:prstGeom>
        </p:spPr>
      </p:pic>
      <p:sp>
        <p:nvSpPr>
          <p:cNvPr id="6" name="TextBox 5"/>
          <p:cNvSpPr txBox="1"/>
          <p:nvPr/>
        </p:nvSpPr>
        <p:spPr>
          <a:xfrm>
            <a:off x="2142118" y="92465"/>
            <a:ext cx="6409160" cy="1200329"/>
          </a:xfrm>
          <a:prstGeom prst="rect">
            <a:avLst/>
          </a:prstGeom>
          <a:noFill/>
        </p:spPr>
        <p:txBody>
          <a:bodyPr wrap="square" rtlCol="0">
            <a:spAutoFit/>
          </a:bodyPr>
          <a:lstStyle/>
          <a:p>
            <a:r>
              <a:rPr lang="en-GB" dirty="0">
                <a:solidFill>
                  <a:prstClr val="black"/>
                </a:solidFill>
                <a:latin typeface="Comic Sans MS" panose="030F0702030302020204" pitchFamily="66" charset="0"/>
              </a:rPr>
              <a:t>The poem ‘Remains’ is about a soldier called </a:t>
            </a:r>
            <a:r>
              <a:rPr lang="en-GB" dirty="0">
                <a:solidFill>
                  <a:srgbClr val="FF0000"/>
                </a:solidFill>
                <a:latin typeface="Comic Sans MS" panose="030F0702030302020204" pitchFamily="66" charset="0"/>
              </a:rPr>
              <a:t>Guardsman </a:t>
            </a:r>
            <a:r>
              <a:rPr lang="en-GB" dirty="0" err="1">
                <a:solidFill>
                  <a:srgbClr val="FF0000"/>
                </a:solidFill>
                <a:latin typeface="Comic Sans MS" panose="030F0702030302020204" pitchFamily="66" charset="0"/>
              </a:rPr>
              <a:t>Tromans</a:t>
            </a:r>
            <a:r>
              <a:rPr lang="en-GB" dirty="0">
                <a:solidFill>
                  <a:prstClr val="black"/>
                </a:solidFill>
                <a:latin typeface="Comic Sans MS" panose="030F0702030302020204" pitchFamily="66" charset="0"/>
              </a:rPr>
              <a:t>. When Armitage wrote the poem, he wrote it from the </a:t>
            </a:r>
            <a:r>
              <a:rPr lang="en-GB" dirty="0">
                <a:solidFill>
                  <a:srgbClr val="FF0000"/>
                </a:solidFill>
                <a:latin typeface="Comic Sans MS" panose="030F0702030302020204" pitchFamily="66" charset="0"/>
              </a:rPr>
              <a:t>perspective of Guardsman </a:t>
            </a:r>
            <a:r>
              <a:rPr lang="en-GB" dirty="0" err="1">
                <a:solidFill>
                  <a:srgbClr val="FF0000"/>
                </a:solidFill>
                <a:latin typeface="Comic Sans MS" panose="030F0702030302020204" pitchFamily="66" charset="0"/>
              </a:rPr>
              <a:t>Tromans</a:t>
            </a:r>
            <a:r>
              <a:rPr lang="en-GB" dirty="0">
                <a:solidFill>
                  <a:srgbClr val="FF0000"/>
                </a:solidFill>
                <a:latin typeface="Comic Sans MS" panose="030F0702030302020204" pitchFamily="66" charset="0"/>
              </a:rPr>
              <a:t> </a:t>
            </a:r>
            <a:r>
              <a:rPr lang="en-GB" dirty="0">
                <a:solidFill>
                  <a:prstClr val="black"/>
                </a:solidFill>
                <a:latin typeface="Comic Sans MS" panose="030F0702030302020204" pitchFamily="66" charset="0"/>
              </a:rPr>
              <a:t>so </a:t>
            </a:r>
            <a:r>
              <a:rPr lang="en-GB" b="1" dirty="0">
                <a:solidFill>
                  <a:srgbClr val="0070C0"/>
                </a:solidFill>
                <a:latin typeface="Comic Sans MS" panose="030F0702030302020204" pitchFamily="66" charset="0"/>
              </a:rPr>
              <a:t>Guardsman </a:t>
            </a:r>
            <a:r>
              <a:rPr lang="en-GB" b="1" dirty="0" err="1">
                <a:solidFill>
                  <a:srgbClr val="0070C0"/>
                </a:solidFill>
                <a:latin typeface="Comic Sans MS" panose="030F0702030302020204" pitchFamily="66" charset="0"/>
              </a:rPr>
              <a:t>Tromans</a:t>
            </a:r>
            <a:r>
              <a:rPr lang="en-GB" b="1" dirty="0">
                <a:solidFill>
                  <a:srgbClr val="0070C0"/>
                </a:solidFill>
                <a:latin typeface="Comic Sans MS" panose="030F0702030302020204" pitchFamily="66" charset="0"/>
              </a:rPr>
              <a:t> is the speaker of the poem</a:t>
            </a:r>
            <a:r>
              <a:rPr lang="en-GB" dirty="0">
                <a:solidFill>
                  <a:prstClr val="black"/>
                </a:solidFill>
                <a:latin typeface="Comic Sans MS" panose="030F0702030302020204" pitchFamily="66" charset="0"/>
              </a:rPr>
              <a:t>.</a:t>
            </a:r>
          </a:p>
        </p:txBody>
      </p:sp>
      <p:sp>
        <p:nvSpPr>
          <p:cNvPr id="7" name="TextBox 6"/>
          <p:cNvSpPr txBox="1"/>
          <p:nvPr/>
        </p:nvSpPr>
        <p:spPr>
          <a:xfrm>
            <a:off x="2612664" y="1473381"/>
            <a:ext cx="6480720" cy="923330"/>
          </a:xfrm>
          <a:prstGeom prst="rect">
            <a:avLst/>
          </a:prstGeom>
          <a:noFill/>
        </p:spPr>
        <p:txBody>
          <a:bodyPr wrap="square" rtlCol="0">
            <a:spAutoFit/>
          </a:bodyPr>
          <a:lstStyle/>
          <a:p>
            <a:r>
              <a:rPr lang="en-GB" dirty="0">
                <a:solidFill>
                  <a:prstClr val="black"/>
                </a:solidFill>
                <a:latin typeface="Comic Sans MS" panose="030F0702030302020204" pitchFamily="66" charset="0"/>
              </a:rPr>
              <a:t>Guardsman </a:t>
            </a:r>
            <a:r>
              <a:rPr lang="en-GB" dirty="0" err="1">
                <a:solidFill>
                  <a:prstClr val="black"/>
                </a:solidFill>
                <a:latin typeface="Comic Sans MS" panose="030F0702030302020204" pitchFamily="66" charset="0"/>
              </a:rPr>
              <a:t>Tromans</a:t>
            </a:r>
            <a:r>
              <a:rPr lang="en-GB" dirty="0">
                <a:solidFill>
                  <a:prstClr val="black"/>
                </a:solidFill>
                <a:latin typeface="Comic Sans MS" panose="030F0702030302020204" pitchFamily="66" charset="0"/>
              </a:rPr>
              <a:t> was stationed in Basra, Iraq.  The poem tells the story of him spotting someone looting (stealing) from a bank in Basra.</a:t>
            </a:r>
          </a:p>
        </p:txBody>
      </p:sp>
      <p:sp>
        <p:nvSpPr>
          <p:cNvPr id="9" name="TextBox 8"/>
          <p:cNvSpPr txBox="1"/>
          <p:nvPr/>
        </p:nvSpPr>
        <p:spPr>
          <a:xfrm>
            <a:off x="5998196" y="2509163"/>
            <a:ext cx="5796839" cy="1200329"/>
          </a:xfrm>
          <a:prstGeom prst="rect">
            <a:avLst/>
          </a:prstGeom>
          <a:noFill/>
        </p:spPr>
        <p:txBody>
          <a:bodyPr wrap="square" rtlCol="0">
            <a:spAutoFit/>
          </a:bodyPr>
          <a:lstStyle/>
          <a:p>
            <a:r>
              <a:rPr lang="en-GB" dirty="0">
                <a:solidFill>
                  <a:prstClr val="black"/>
                </a:solidFill>
                <a:latin typeface="Comic Sans MS" panose="030F0702030302020204" pitchFamily="66" charset="0"/>
              </a:rPr>
              <a:t>Guardsman </a:t>
            </a:r>
            <a:r>
              <a:rPr lang="en-GB" dirty="0" err="1">
                <a:solidFill>
                  <a:prstClr val="black"/>
                </a:solidFill>
                <a:latin typeface="Comic Sans MS" panose="030F0702030302020204" pitchFamily="66" charset="0"/>
              </a:rPr>
              <a:t>Tromans</a:t>
            </a:r>
            <a:r>
              <a:rPr lang="en-GB" dirty="0">
                <a:solidFill>
                  <a:prstClr val="black"/>
                </a:solidFill>
                <a:latin typeface="Comic Sans MS" panose="030F0702030302020204" pitchFamily="66" charset="0"/>
              </a:rPr>
              <a:t> couldn’t tell if the looter was armed but he assumed that he probably was and so </a:t>
            </a:r>
            <a:r>
              <a:rPr lang="en-GB" dirty="0" err="1">
                <a:solidFill>
                  <a:prstClr val="black"/>
                </a:solidFill>
                <a:latin typeface="Comic Sans MS" panose="030F0702030302020204" pitchFamily="66" charset="0"/>
              </a:rPr>
              <a:t>Tromans</a:t>
            </a:r>
            <a:r>
              <a:rPr lang="en-GB" dirty="0">
                <a:solidFill>
                  <a:prstClr val="black"/>
                </a:solidFill>
                <a:latin typeface="Comic Sans MS" panose="030F0702030302020204" pitchFamily="66" charset="0"/>
              </a:rPr>
              <a:t> and two other soldiers started shooting at him and killed him.</a:t>
            </a:r>
          </a:p>
        </p:txBody>
      </p:sp>
      <p:sp>
        <p:nvSpPr>
          <p:cNvPr id="11" name="TextBox 10"/>
          <p:cNvSpPr txBox="1"/>
          <p:nvPr/>
        </p:nvSpPr>
        <p:spPr>
          <a:xfrm>
            <a:off x="1559739" y="3851140"/>
            <a:ext cx="7573918" cy="923330"/>
          </a:xfrm>
          <a:prstGeom prst="rect">
            <a:avLst/>
          </a:prstGeom>
          <a:noFill/>
        </p:spPr>
        <p:txBody>
          <a:bodyPr wrap="square" rtlCol="0">
            <a:spAutoFit/>
          </a:bodyPr>
          <a:lstStyle/>
          <a:p>
            <a:r>
              <a:rPr lang="en-GB" dirty="0" err="1">
                <a:solidFill>
                  <a:prstClr val="black"/>
                </a:solidFill>
                <a:latin typeface="Comic Sans MS" panose="030F0702030302020204" pitchFamily="66" charset="0"/>
              </a:rPr>
              <a:t>Tromans</a:t>
            </a:r>
            <a:r>
              <a:rPr lang="en-GB" dirty="0">
                <a:solidFill>
                  <a:prstClr val="black"/>
                </a:solidFill>
                <a:latin typeface="Comic Sans MS" panose="030F0702030302020204" pitchFamily="66" charset="0"/>
              </a:rPr>
              <a:t> saw the man lying on the floor in agony with his insides literally on the floor next to him. Someone picked up his insides, put them back into his body and threw the body into a lorry.</a:t>
            </a:r>
            <a:endParaRPr lang="en-GB" dirty="0">
              <a:solidFill>
                <a:srgbClr val="FF0000"/>
              </a:solidFill>
              <a:latin typeface="Comic Sans MS" panose="030F0702030302020204" pitchFamily="66" charset="0"/>
            </a:endParaRPr>
          </a:p>
        </p:txBody>
      </p:sp>
      <p:sp>
        <p:nvSpPr>
          <p:cNvPr id="12" name="TextBox 11"/>
          <p:cNvSpPr txBox="1"/>
          <p:nvPr/>
        </p:nvSpPr>
        <p:spPr>
          <a:xfrm>
            <a:off x="1105344" y="4931692"/>
            <a:ext cx="8658047" cy="1754326"/>
          </a:xfrm>
          <a:prstGeom prst="rect">
            <a:avLst/>
          </a:prstGeom>
          <a:noFill/>
        </p:spPr>
        <p:txBody>
          <a:bodyPr wrap="square" rtlCol="0">
            <a:spAutoFit/>
          </a:bodyPr>
          <a:lstStyle/>
          <a:p>
            <a:r>
              <a:rPr lang="en-GB" dirty="0" err="1">
                <a:solidFill>
                  <a:prstClr val="black"/>
                </a:solidFill>
                <a:latin typeface="Comic Sans MS" panose="030F0702030302020204" pitchFamily="66" charset="0"/>
              </a:rPr>
              <a:t>Tromans</a:t>
            </a:r>
            <a:r>
              <a:rPr lang="en-GB" dirty="0">
                <a:solidFill>
                  <a:prstClr val="black"/>
                </a:solidFill>
                <a:latin typeface="Comic Sans MS" panose="030F0702030302020204" pitchFamily="66" charset="0"/>
              </a:rPr>
              <a:t> saw the man lying on the floor in agony with his insides literally on the floor next to him. Someone picked up his insides, put them back into his body and threw the body into a lorry.</a:t>
            </a:r>
          </a:p>
          <a:p>
            <a:endParaRPr lang="en-GB" dirty="0">
              <a:solidFill>
                <a:srgbClr val="FF0000"/>
              </a:solidFill>
              <a:latin typeface="Comic Sans MS" panose="030F0702030302020204" pitchFamily="66" charset="0"/>
            </a:endParaRPr>
          </a:p>
          <a:p>
            <a:r>
              <a:rPr lang="en-GB" dirty="0">
                <a:solidFill>
                  <a:srgbClr val="FF0000"/>
                </a:solidFill>
                <a:latin typeface="Comic Sans MS" panose="030F0702030302020204" pitchFamily="66" charset="0"/>
              </a:rPr>
              <a:t>The rest of the poem deals with </a:t>
            </a:r>
            <a:r>
              <a:rPr lang="en-GB" dirty="0" err="1">
                <a:solidFill>
                  <a:srgbClr val="FF0000"/>
                </a:solidFill>
                <a:latin typeface="Comic Sans MS" panose="030F0702030302020204" pitchFamily="66" charset="0"/>
              </a:rPr>
              <a:t>Tromans</a:t>
            </a:r>
            <a:r>
              <a:rPr lang="en-GB" dirty="0">
                <a:solidFill>
                  <a:srgbClr val="FF0000"/>
                </a:solidFill>
                <a:latin typeface="Comic Sans MS" panose="030F0702030302020204" pitchFamily="66" charset="0"/>
              </a:rPr>
              <a:t> not being able to forget the memory and the effect this has on him.</a:t>
            </a:r>
          </a:p>
        </p:txBody>
      </p:sp>
      <p:pic>
        <p:nvPicPr>
          <p:cNvPr id="2" name="Picture 1"/>
          <p:cNvPicPr>
            <a:picLocks noChangeAspect="1"/>
          </p:cNvPicPr>
          <p:nvPr/>
        </p:nvPicPr>
        <p:blipFill>
          <a:blip r:embed="rId3"/>
          <a:stretch>
            <a:fillRect/>
          </a:stretch>
        </p:blipFill>
        <p:spPr>
          <a:xfrm>
            <a:off x="238569" y="1167389"/>
            <a:ext cx="1733550" cy="2638425"/>
          </a:xfrm>
          <a:prstGeom prst="rect">
            <a:avLst/>
          </a:prstGeom>
        </p:spPr>
      </p:pic>
    </p:spTree>
    <p:extLst>
      <p:ext uri="{BB962C8B-B14F-4D97-AF65-F5344CB8AC3E}">
        <p14:creationId xmlns:p14="http://schemas.microsoft.com/office/powerpoint/2010/main" val="2456520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316F28-CC72-49CE-8F97-521DF4A9289E}"/>
              </a:ext>
            </a:extLst>
          </p:cNvPr>
          <p:cNvSpPr txBox="1"/>
          <p:nvPr/>
        </p:nvSpPr>
        <p:spPr>
          <a:xfrm>
            <a:off x="0" y="0"/>
            <a:ext cx="4612203" cy="7045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Showcard Gothic" panose="04020904020102020604" pitchFamily="82" charset="0"/>
                <a:ea typeface="+mn-ea"/>
                <a:cs typeface="+mn-cs"/>
              </a:rPr>
              <a:t>Remains </a:t>
            </a: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by Simon Armitage</a:t>
            </a:r>
          </a:p>
        </p:txBody>
      </p:sp>
      <p:sp>
        <p:nvSpPr>
          <p:cNvPr id="5" name="Subtitle 2">
            <a:extLst>
              <a:ext uri="{FF2B5EF4-FFF2-40B4-BE49-F238E27FC236}">
                <a16:creationId xmlns:a16="http://schemas.microsoft.com/office/drawing/2014/main" id="{CAC4B190-F467-4E2B-9E24-A43959E6FCD8}"/>
              </a:ext>
            </a:extLst>
          </p:cNvPr>
          <p:cNvSpPr txBox="1">
            <a:spLocks/>
          </p:cNvSpPr>
          <p:nvPr/>
        </p:nvSpPr>
        <p:spPr>
          <a:xfrm>
            <a:off x="200964" y="867048"/>
            <a:ext cx="3991515" cy="5585281"/>
          </a:xfrm>
          <a:prstGeom prst="rect">
            <a:avLst/>
          </a:prstGeom>
          <a:ln w="28575">
            <a:solidFill>
              <a:schemeClr val="tx1"/>
            </a:solidFill>
          </a:ln>
        </p:spPr>
        <p:txBody>
          <a:bodyPr tIns="0">
            <a:norm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ct val="20000"/>
              </a:spcBef>
              <a:spcAft>
                <a:spcPts val="0"/>
              </a:spcAft>
              <a:buClrTx/>
              <a:buSzTx/>
              <a:buFont typeface="Wingdings 2"/>
              <a:buNone/>
              <a:tabLst/>
              <a:defRPr/>
            </a:pPr>
            <a:r>
              <a:rPr kumimoji="0" lang="en-US" sz="1500" b="0" i="0" u="none" strike="noStrike" kern="1200" cap="none" spc="0" normalizeH="0" baseline="0" noProof="0" dirty="0">
                <a:ln>
                  <a:noFill/>
                </a:ln>
                <a:solidFill>
                  <a:prstClr val="black"/>
                </a:solidFill>
                <a:effectLst/>
                <a:uLnTx/>
                <a:uFillTx/>
                <a:latin typeface="+mj-lt"/>
              </a:rPr>
              <a:t>On another occasion, we got sent out</a:t>
            </a:r>
          </a:p>
          <a:p>
            <a:pPr marL="0" marR="0" lvl="0" indent="0" algn="l" defTabSz="914400" rtl="0" eaLnBrk="1" fontAlgn="auto" latinLnBrk="0" hangingPunct="1">
              <a:lnSpc>
                <a:spcPct val="100000"/>
              </a:lnSpc>
              <a:spcBef>
                <a:spcPct val="20000"/>
              </a:spcBef>
              <a:spcAft>
                <a:spcPts val="0"/>
              </a:spcAft>
              <a:buClrTx/>
              <a:buSzTx/>
              <a:buFont typeface="Wingdings 2"/>
              <a:buNone/>
              <a:tabLst/>
              <a:defRPr/>
            </a:pPr>
            <a:r>
              <a:rPr kumimoji="0" lang="en-US" sz="1500" b="0" i="0" u="none" strike="noStrike" kern="1200" cap="none" spc="0" normalizeH="0" baseline="0" noProof="0" dirty="0">
                <a:ln>
                  <a:noFill/>
                </a:ln>
                <a:solidFill>
                  <a:prstClr val="black"/>
                </a:solidFill>
                <a:effectLst/>
                <a:uLnTx/>
                <a:uFillTx/>
                <a:latin typeface="+mj-lt"/>
              </a:rPr>
              <a:t>to tackle looters raiding a bank.</a:t>
            </a:r>
          </a:p>
          <a:p>
            <a:pPr marL="0" marR="0" lvl="0" indent="0" algn="l" defTabSz="914400" rtl="0" eaLnBrk="1" fontAlgn="auto" latinLnBrk="0" hangingPunct="1">
              <a:lnSpc>
                <a:spcPct val="100000"/>
              </a:lnSpc>
              <a:spcBef>
                <a:spcPct val="20000"/>
              </a:spcBef>
              <a:spcAft>
                <a:spcPts val="0"/>
              </a:spcAft>
              <a:buClrTx/>
              <a:buSzTx/>
              <a:buFont typeface="Wingdings 2"/>
              <a:buNone/>
              <a:tabLst/>
              <a:defRPr/>
            </a:pPr>
            <a:r>
              <a:rPr kumimoji="0" lang="en-US" sz="1500" b="0" i="0" u="none" strike="noStrike" kern="1200" cap="none" spc="0" normalizeH="0" baseline="0" noProof="0" dirty="0">
                <a:ln>
                  <a:noFill/>
                </a:ln>
                <a:solidFill>
                  <a:prstClr val="black"/>
                </a:solidFill>
                <a:effectLst/>
                <a:uLnTx/>
                <a:uFillTx/>
                <a:latin typeface="+mj-lt"/>
              </a:rPr>
              <a:t>And one of them legs it up the road,</a:t>
            </a:r>
          </a:p>
          <a:p>
            <a:pPr marL="0" marR="0" lvl="0" indent="0" algn="l" defTabSz="914400" rtl="0" eaLnBrk="1" fontAlgn="auto" latinLnBrk="0" hangingPunct="1">
              <a:lnSpc>
                <a:spcPct val="100000"/>
              </a:lnSpc>
              <a:spcBef>
                <a:spcPct val="20000"/>
              </a:spcBef>
              <a:spcAft>
                <a:spcPts val="0"/>
              </a:spcAft>
              <a:buClrTx/>
              <a:buSzTx/>
              <a:buFont typeface="Wingdings 2"/>
              <a:buNone/>
              <a:tabLst/>
              <a:defRPr/>
            </a:pPr>
            <a:r>
              <a:rPr kumimoji="0" lang="en-US" sz="1500" b="0" i="0" u="none" strike="noStrike" kern="1200" cap="none" spc="0" normalizeH="0" baseline="0" noProof="0" dirty="0">
                <a:ln>
                  <a:noFill/>
                </a:ln>
                <a:solidFill>
                  <a:prstClr val="black"/>
                </a:solidFill>
                <a:effectLst/>
                <a:uLnTx/>
                <a:uFillTx/>
                <a:latin typeface="+mj-lt"/>
              </a:rPr>
              <a:t>probably armed, possibly not.</a:t>
            </a:r>
          </a:p>
          <a:p>
            <a:pPr marL="0" marR="0" lvl="0" indent="0" algn="l" defTabSz="914400" rtl="0" eaLnBrk="1" fontAlgn="auto" latinLnBrk="0" hangingPunct="1">
              <a:lnSpc>
                <a:spcPct val="100000"/>
              </a:lnSpc>
              <a:spcBef>
                <a:spcPct val="20000"/>
              </a:spcBef>
              <a:spcAft>
                <a:spcPts val="0"/>
              </a:spcAft>
              <a:buClrTx/>
              <a:buSzTx/>
              <a:buFont typeface="Wingdings 2"/>
              <a:buNone/>
              <a:tabLst/>
              <a:defRPr/>
            </a:pPr>
            <a:endParaRPr kumimoji="0" lang="en-US" sz="1500" b="0" i="0" u="none" strike="noStrike" kern="1200" cap="none" spc="0" normalizeH="0" baseline="0" noProof="0" dirty="0">
              <a:ln>
                <a:noFill/>
              </a:ln>
              <a:solidFill>
                <a:prstClr val="black"/>
              </a:solidFill>
              <a:effectLst/>
              <a:uLnTx/>
              <a:uFillTx/>
              <a:latin typeface="+mj-lt"/>
            </a:endParaRPr>
          </a:p>
          <a:p>
            <a:pPr marL="0" marR="0" lvl="0" indent="0" algn="l" defTabSz="914400" rtl="0" eaLnBrk="1" fontAlgn="auto" latinLnBrk="0" hangingPunct="1">
              <a:lnSpc>
                <a:spcPct val="100000"/>
              </a:lnSpc>
              <a:spcBef>
                <a:spcPct val="20000"/>
              </a:spcBef>
              <a:spcAft>
                <a:spcPts val="0"/>
              </a:spcAft>
              <a:buClrTx/>
              <a:buSzTx/>
              <a:buFont typeface="Wingdings 2"/>
              <a:buNone/>
              <a:tabLst/>
              <a:defRPr/>
            </a:pPr>
            <a:r>
              <a:rPr kumimoji="0" lang="en-US" sz="1500" b="0" i="0" u="none" strike="noStrike" kern="1200" cap="none" spc="0" normalizeH="0" baseline="0" noProof="0" dirty="0">
                <a:ln>
                  <a:noFill/>
                </a:ln>
                <a:solidFill>
                  <a:prstClr val="black"/>
                </a:solidFill>
                <a:effectLst/>
                <a:uLnTx/>
                <a:uFillTx/>
                <a:latin typeface="+mj-lt"/>
              </a:rPr>
              <a:t>Well myself and somebody else and somebody else</a:t>
            </a:r>
          </a:p>
          <a:p>
            <a:pPr marL="0" marR="0" lvl="0" indent="0" algn="l" defTabSz="914400" rtl="0" eaLnBrk="1" fontAlgn="auto" latinLnBrk="0" hangingPunct="1">
              <a:lnSpc>
                <a:spcPct val="100000"/>
              </a:lnSpc>
              <a:spcBef>
                <a:spcPct val="20000"/>
              </a:spcBef>
              <a:spcAft>
                <a:spcPts val="0"/>
              </a:spcAft>
              <a:buClrTx/>
              <a:buSzTx/>
              <a:buFont typeface="Wingdings 2"/>
              <a:buNone/>
              <a:tabLst/>
              <a:defRPr/>
            </a:pPr>
            <a:r>
              <a:rPr kumimoji="0" lang="en-US" sz="1500" b="0" i="0" u="none" strike="noStrike" kern="1200" cap="none" spc="0" normalizeH="0" baseline="0" noProof="0" dirty="0">
                <a:ln>
                  <a:noFill/>
                </a:ln>
                <a:solidFill>
                  <a:prstClr val="black"/>
                </a:solidFill>
                <a:effectLst/>
                <a:uLnTx/>
                <a:uFillTx/>
                <a:latin typeface="+mj-lt"/>
              </a:rPr>
              <a:t>are all of the same mind,</a:t>
            </a:r>
          </a:p>
          <a:p>
            <a:pPr marL="0" marR="0" lvl="0" indent="0" algn="l" defTabSz="914400" rtl="0" eaLnBrk="1" fontAlgn="auto" latinLnBrk="0" hangingPunct="1">
              <a:lnSpc>
                <a:spcPct val="100000"/>
              </a:lnSpc>
              <a:spcBef>
                <a:spcPct val="20000"/>
              </a:spcBef>
              <a:spcAft>
                <a:spcPts val="0"/>
              </a:spcAft>
              <a:buClrTx/>
              <a:buSzTx/>
              <a:buFont typeface="Wingdings 2"/>
              <a:buNone/>
              <a:tabLst/>
              <a:defRPr/>
            </a:pPr>
            <a:r>
              <a:rPr kumimoji="0" lang="en-US" sz="1500" b="0" i="0" u="none" strike="noStrike" kern="1200" cap="none" spc="0" normalizeH="0" baseline="0" noProof="0" dirty="0">
                <a:ln>
                  <a:noFill/>
                </a:ln>
                <a:solidFill>
                  <a:prstClr val="black"/>
                </a:solidFill>
                <a:effectLst/>
                <a:uLnTx/>
                <a:uFillTx/>
                <a:latin typeface="+mj-lt"/>
              </a:rPr>
              <a:t>so all three of us open fire.</a:t>
            </a:r>
          </a:p>
          <a:p>
            <a:pPr marL="0" marR="0" lvl="0" indent="0" algn="l" defTabSz="914400" rtl="0" eaLnBrk="1" fontAlgn="auto" latinLnBrk="0" hangingPunct="1">
              <a:lnSpc>
                <a:spcPct val="100000"/>
              </a:lnSpc>
              <a:spcBef>
                <a:spcPct val="20000"/>
              </a:spcBef>
              <a:spcAft>
                <a:spcPts val="0"/>
              </a:spcAft>
              <a:buClrTx/>
              <a:buSzTx/>
              <a:buFont typeface="Wingdings 2"/>
              <a:buNone/>
              <a:tabLst/>
              <a:defRPr/>
            </a:pPr>
            <a:r>
              <a:rPr kumimoji="0" lang="en-US" sz="1500" b="0" i="0" u="none" strike="noStrike" kern="1200" cap="none" spc="0" normalizeH="0" baseline="0" noProof="0" dirty="0">
                <a:ln>
                  <a:noFill/>
                </a:ln>
                <a:solidFill>
                  <a:prstClr val="black"/>
                </a:solidFill>
                <a:effectLst/>
                <a:uLnTx/>
                <a:uFillTx/>
                <a:latin typeface="+mj-lt"/>
              </a:rPr>
              <a:t>Three of a kind all letting fly, and I swear</a:t>
            </a:r>
          </a:p>
          <a:p>
            <a:pPr marL="0" marR="0" lvl="0" indent="0" algn="l" defTabSz="914400" rtl="0" eaLnBrk="1" fontAlgn="auto" latinLnBrk="0" hangingPunct="1">
              <a:lnSpc>
                <a:spcPct val="100000"/>
              </a:lnSpc>
              <a:spcBef>
                <a:spcPct val="20000"/>
              </a:spcBef>
              <a:spcAft>
                <a:spcPts val="0"/>
              </a:spcAft>
              <a:buClrTx/>
              <a:buSzTx/>
              <a:buFont typeface="Wingdings 2"/>
              <a:buNone/>
              <a:tabLst/>
              <a:defRPr/>
            </a:pPr>
            <a:endParaRPr kumimoji="0" lang="en-US" sz="1500" b="0" i="0" u="none" strike="noStrike" kern="1200" cap="none" spc="0" normalizeH="0" baseline="0" noProof="0" dirty="0">
              <a:ln>
                <a:noFill/>
              </a:ln>
              <a:solidFill>
                <a:prstClr val="black"/>
              </a:solidFill>
              <a:effectLst/>
              <a:uLnTx/>
              <a:uFillTx/>
              <a:latin typeface="+mj-lt"/>
            </a:endParaRPr>
          </a:p>
          <a:p>
            <a:pPr marL="0" marR="0" lvl="0" indent="0" algn="l" defTabSz="914400" rtl="0" eaLnBrk="1" fontAlgn="auto" latinLnBrk="0" hangingPunct="1">
              <a:lnSpc>
                <a:spcPct val="100000"/>
              </a:lnSpc>
              <a:spcBef>
                <a:spcPct val="20000"/>
              </a:spcBef>
              <a:spcAft>
                <a:spcPts val="0"/>
              </a:spcAft>
              <a:buClrTx/>
              <a:buSzTx/>
              <a:buFont typeface="Wingdings 2"/>
              <a:buNone/>
              <a:tabLst/>
              <a:defRPr/>
            </a:pPr>
            <a:r>
              <a:rPr kumimoji="0" lang="en-US" sz="1500" b="0" i="0" u="none" strike="noStrike" kern="1200" cap="none" spc="0" normalizeH="0" baseline="0" noProof="0" dirty="0">
                <a:ln>
                  <a:noFill/>
                </a:ln>
                <a:solidFill>
                  <a:prstClr val="black"/>
                </a:solidFill>
                <a:effectLst/>
                <a:uLnTx/>
                <a:uFillTx/>
                <a:latin typeface="+mj-lt"/>
              </a:rPr>
              <a:t>I see every round as it rips through his life -</a:t>
            </a:r>
          </a:p>
          <a:p>
            <a:pPr marL="0" marR="0" lvl="0" indent="0" algn="l" defTabSz="914400" rtl="0" eaLnBrk="1" fontAlgn="auto" latinLnBrk="0" hangingPunct="1">
              <a:lnSpc>
                <a:spcPct val="100000"/>
              </a:lnSpc>
              <a:spcBef>
                <a:spcPct val="20000"/>
              </a:spcBef>
              <a:spcAft>
                <a:spcPts val="0"/>
              </a:spcAft>
              <a:buClrTx/>
              <a:buSzTx/>
              <a:buFont typeface="Wingdings 2"/>
              <a:buNone/>
              <a:tabLst/>
              <a:defRPr/>
            </a:pPr>
            <a:r>
              <a:rPr kumimoji="0" lang="en-US" sz="1500" b="0" i="0" u="none" strike="noStrike" kern="1200" cap="none" spc="0" normalizeH="0" baseline="0" noProof="0" dirty="0">
                <a:ln>
                  <a:noFill/>
                </a:ln>
                <a:solidFill>
                  <a:prstClr val="black"/>
                </a:solidFill>
                <a:effectLst/>
                <a:uLnTx/>
                <a:uFillTx/>
                <a:latin typeface="+mj-lt"/>
              </a:rPr>
              <a:t>I see broad daylight on the other side.</a:t>
            </a:r>
          </a:p>
          <a:p>
            <a:pPr marL="0" marR="0" lvl="0" indent="0" algn="l" defTabSz="914400" rtl="0" eaLnBrk="1" fontAlgn="auto" latinLnBrk="0" hangingPunct="1">
              <a:lnSpc>
                <a:spcPct val="100000"/>
              </a:lnSpc>
              <a:spcBef>
                <a:spcPct val="20000"/>
              </a:spcBef>
              <a:spcAft>
                <a:spcPts val="0"/>
              </a:spcAft>
              <a:buClrTx/>
              <a:buSzTx/>
              <a:buFont typeface="Wingdings 2"/>
              <a:buNone/>
              <a:tabLst/>
              <a:defRPr/>
            </a:pPr>
            <a:r>
              <a:rPr kumimoji="0" lang="en-US" sz="1500" b="0" i="0" u="none" strike="noStrike" kern="1200" cap="none" spc="0" normalizeH="0" baseline="0" noProof="0" dirty="0">
                <a:ln>
                  <a:noFill/>
                </a:ln>
                <a:solidFill>
                  <a:prstClr val="black"/>
                </a:solidFill>
                <a:effectLst/>
                <a:uLnTx/>
                <a:uFillTx/>
                <a:latin typeface="+mj-lt"/>
              </a:rPr>
              <a:t>So we've hit this looter a dozen times</a:t>
            </a:r>
          </a:p>
          <a:p>
            <a:pPr marL="0" marR="0" lvl="0" indent="0" algn="l" defTabSz="914400" rtl="0" eaLnBrk="1" fontAlgn="auto" latinLnBrk="0" hangingPunct="1">
              <a:lnSpc>
                <a:spcPct val="100000"/>
              </a:lnSpc>
              <a:spcBef>
                <a:spcPct val="20000"/>
              </a:spcBef>
              <a:spcAft>
                <a:spcPts val="0"/>
              </a:spcAft>
              <a:buClrTx/>
              <a:buSzTx/>
              <a:buFont typeface="Wingdings 2"/>
              <a:buNone/>
              <a:tabLst/>
              <a:defRPr/>
            </a:pPr>
            <a:r>
              <a:rPr kumimoji="0" lang="en-US" sz="1500" b="0" i="0" u="none" strike="noStrike" kern="1200" cap="none" spc="0" normalizeH="0" baseline="0" noProof="0" dirty="0">
                <a:ln>
                  <a:noFill/>
                </a:ln>
                <a:solidFill>
                  <a:prstClr val="black"/>
                </a:solidFill>
                <a:effectLst/>
                <a:uLnTx/>
                <a:uFillTx/>
                <a:latin typeface="+mj-lt"/>
              </a:rPr>
              <a:t>and he's there on the ground, sort of inside out,</a:t>
            </a:r>
          </a:p>
          <a:p>
            <a:pPr marL="0" marR="0" lvl="0" indent="0" algn="l" defTabSz="914400" rtl="0" eaLnBrk="1" fontAlgn="auto" latinLnBrk="0" hangingPunct="1">
              <a:lnSpc>
                <a:spcPct val="100000"/>
              </a:lnSpc>
              <a:spcBef>
                <a:spcPct val="20000"/>
              </a:spcBef>
              <a:spcAft>
                <a:spcPts val="0"/>
              </a:spcAft>
              <a:buClrTx/>
              <a:buSzTx/>
              <a:buFont typeface="Wingdings 2"/>
              <a:buNone/>
              <a:tabLst/>
              <a:defRPr/>
            </a:pPr>
            <a:endParaRPr kumimoji="0" lang="en-US" sz="1500" b="0" i="0" u="none" strike="noStrike" kern="1200" cap="none" spc="0" normalizeH="0" baseline="0" noProof="0" dirty="0">
              <a:ln>
                <a:noFill/>
              </a:ln>
              <a:solidFill>
                <a:prstClr val="black"/>
              </a:solidFill>
              <a:effectLst/>
              <a:uLnTx/>
              <a:uFillTx/>
              <a:latin typeface="+mj-lt"/>
            </a:endParaRPr>
          </a:p>
          <a:p>
            <a:pPr marL="0" marR="0" lvl="0" indent="0" algn="l" defTabSz="914400" rtl="0" eaLnBrk="1" fontAlgn="auto" latinLnBrk="0" hangingPunct="1">
              <a:lnSpc>
                <a:spcPct val="100000"/>
              </a:lnSpc>
              <a:spcBef>
                <a:spcPct val="20000"/>
              </a:spcBef>
              <a:spcAft>
                <a:spcPts val="0"/>
              </a:spcAft>
              <a:buClrTx/>
              <a:buSzTx/>
              <a:buFont typeface="Wingdings 2"/>
              <a:buNone/>
              <a:tabLst/>
              <a:defRPr/>
            </a:pPr>
            <a:r>
              <a:rPr kumimoji="0" lang="en-US" sz="1500" b="0" i="0" u="none" strike="noStrike" kern="1200" cap="none" spc="0" normalizeH="0" baseline="0" noProof="0" dirty="0">
                <a:ln>
                  <a:noFill/>
                </a:ln>
                <a:solidFill>
                  <a:prstClr val="black"/>
                </a:solidFill>
                <a:effectLst/>
                <a:uLnTx/>
                <a:uFillTx/>
                <a:latin typeface="+mj-lt"/>
              </a:rPr>
              <a:t>pain itself, the image of agony.</a:t>
            </a:r>
          </a:p>
          <a:p>
            <a:pPr marL="0" marR="0" lvl="0" indent="0" algn="l" defTabSz="914400" rtl="0" eaLnBrk="1" fontAlgn="auto" latinLnBrk="0" hangingPunct="1">
              <a:lnSpc>
                <a:spcPct val="100000"/>
              </a:lnSpc>
              <a:spcBef>
                <a:spcPct val="20000"/>
              </a:spcBef>
              <a:spcAft>
                <a:spcPts val="0"/>
              </a:spcAft>
              <a:buClrTx/>
              <a:buSzTx/>
              <a:buFont typeface="Wingdings 2"/>
              <a:buNone/>
              <a:tabLst/>
              <a:defRPr/>
            </a:pPr>
            <a:r>
              <a:rPr kumimoji="0" lang="en-US" sz="1500" b="0" i="0" u="none" strike="noStrike" kern="1200" cap="none" spc="0" normalizeH="0" baseline="0" noProof="0" dirty="0">
                <a:ln>
                  <a:noFill/>
                </a:ln>
                <a:solidFill>
                  <a:prstClr val="black"/>
                </a:solidFill>
                <a:effectLst/>
                <a:uLnTx/>
                <a:uFillTx/>
                <a:latin typeface="+mj-lt"/>
              </a:rPr>
              <a:t>One of my mates goes by</a:t>
            </a:r>
          </a:p>
          <a:p>
            <a:pPr marL="0" marR="0" lvl="0" indent="0" algn="l" defTabSz="914400" rtl="0" eaLnBrk="1" fontAlgn="auto" latinLnBrk="0" hangingPunct="1">
              <a:lnSpc>
                <a:spcPct val="100000"/>
              </a:lnSpc>
              <a:spcBef>
                <a:spcPct val="20000"/>
              </a:spcBef>
              <a:spcAft>
                <a:spcPts val="0"/>
              </a:spcAft>
              <a:buClrTx/>
              <a:buSzTx/>
              <a:buFont typeface="Wingdings 2"/>
              <a:buNone/>
              <a:tabLst/>
              <a:defRPr/>
            </a:pPr>
            <a:r>
              <a:rPr kumimoji="0" lang="en-US" sz="1500" b="0" i="0" u="none" strike="noStrike" kern="1200" cap="none" spc="0" normalizeH="0" baseline="0" noProof="0" dirty="0">
                <a:ln>
                  <a:noFill/>
                </a:ln>
                <a:solidFill>
                  <a:prstClr val="black"/>
                </a:solidFill>
                <a:effectLst/>
                <a:uLnTx/>
                <a:uFillTx/>
                <a:latin typeface="+mj-lt"/>
              </a:rPr>
              <a:t>and tosses his guts back into his body.</a:t>
            </a:r>
          </a:p>
          <a:p>
            <a:pPr marL="0" marR="0" lvl="0" indent="0" algn="l" defTabSz="914400" rtl="0" eaLnBrk="1" fontAlgn="auto" latinLnBrk="0" hangingPunct="1">
              <a:lnSpc>
                <a:spcPct val="100000"/>
              </a:lnSpc>
              <a:spcBef>
                <a:spcPct val="20000"/>
              </a:spcBef>
              <a:spcAft>
                <a:spcPts val="0"/>
              </a:spcAft>
              <a:buClrTx/>
              <a:buSzTx/>
              <a:buFont typeface="Wingdings 2"/>
              <a:buNone/>
              <a:tabLst/>
              <a:defRPr/>
            </a:pPr>
            <a:r>
              <a:rPr kumimoji="0" lang="en-US" sz="1500" b="0" i="0" u="none" strike="noStrike" kern="1200" cap="none" spc="0" normalizeH="0" baseline="0" noProof="0" dirty="0">
                <a:ln>
                  <a:noFill/>
                </a:ln>
                <a:solidFill>
                  <a:prstClr val="black"/>
                </a:solidFill>
                <a:effectLst/>
                <a:uLnTx/>
                <a:uFillTx/>
                <a:latin typeface="+mj-lt"/>
              </a:rPr>
              <a:t>Then he's carted off in the back of a lorry.</a:t>
            </a:r>
          </a:p>
          <a:p>
            <a:pPr marL="0" marR="0" lvl="0" indent="0" algn="l" defTabSz="914400" rtl="0" eaLnBrk="1" fontAlgn="auto" latinLnBrk="0" hangingPunct="1">
              <a:lnSpc>
                <a:spcPct val="100000"/>
              </a:lnSpc>
              <a:spcBef>
                <a:spcPct val="20000"/>
              </a:spcBef>
              <a:spcAft>
                <a:spcPts val="0"/>
              </a:spcAft>
              <a:buClrTx/>
              <a:buSzTx/>
              <a:buFont typeface="Wingdings 2"/>
              <a:buNone/>
              <a:tabLst/>
              <a:defRPr/>
            </a:pPr>
            <a:endParaRPr kumimoji="0" lang="en-US" sz="1200" b="0" i="0" u="none" strike="noStrike" kern="1200" cap="none" spc="0" normalizeH="0" baseline="0" noProof="0" dirty="0">
              <a:ln>
                <a:noFill/>
              </a:ln>
              <a:solidFill>
                <a:prstClr val="black"/>
              </a:solidFill>
              <a:effectLst/>
              <a:uLnTx/>
              <a:uFillTx/>
              <a:latin typeface="Adobe Garamond Pro" pitchFamily="18" charset="0"/>
              <a:ea typeface="+mn-ea"/>
              <a:cs typeface="+mn-cs"/>
            </a:endParaRPr>
          </a:p>
          <a:p>
            <a:pPr marL="27432" marR="0" lvl="0" indent="0" algn="l" defTabSz="914400" rtl="0" eaLnBrk="1" fontAlgn="auto" latinLnBrk="0" hangingPunct="1">
              <a:lnSpc>
                <a:spcPct val="100000"/>
              </a:lnSpc>
              <a:spcBef>
                <a:spcPts val="600"/>
              </a:spcBef>
              <a:spcAft>
                <a:spcPts val="0"/>
              </a:spcAft>
              <a:buClr>
                <a:srgbClr val="3891A7"/>
              </a:buClr>
              <a:buSzPct val="80000"/>
              <a:buFont typeface="Wingdings 2"/>
              <a:buNone/>
              <a:tabLst/>
              <a:defRPr/>
            </a:pPr>
            <a:endParaRPr kumimoji="0" lang="en-GB" sz="2600" b="0" i="0" u="none" strike="noStrike" kern="1200" cap="none" spc="0" normalizeH="0" baseline="0" noProof="0" dirty="0">
              <a:ln>
                <a:noFill/>
              </a:ln>
              <a:solidFill>
                <a:srgbClr val="4F271C">
                  <a:shade val="30000"/>
                  <a:satMod val="150000"/>
                </a:srgbClr>
              </a:solidFill>
              <a:effectLst/>
              <a:uLnTx/>
              <a:uFillTx/>
              <a:latin typeface="Gill Sans MT"/>
              <a:ea typeface="+mn-ea"/>
              <a:cs typeface="+mn-cs"/>
            </a:endParaRPr>
          </a:p>
        </p:txBody>
      </p:sp>
      <p:sp>
        <p:nvSpPr>
          <p:cNvPr id="6" name="Rectangle 5">
            <a:extLst>
              <a:ext uri="{FF2B5EF4-FFF2-40B4-BE49-F238E27FC236}">
                <a16:creationId xmlns:a16="http://schemas.microsoft.com/office/drawing/2014/main" id="{28F684F9-D9B1-4C8B-AD4C-2E401AF5D29A}"/>
              </a:ext>
            </a:extLst>
          </p:cNvPr>
          <p:cNvSpPr/>
          <p:nvPr/>
        </p:nvSpPr>
        <p:spPr>
          <a:xfrm>
            <a:off x="4370206" y="1405487"/>
            <a:ext cx="4043199" cy="5216813"/>
          </a:xfrm>
          <a:prstGeom prst="rect">
            <a:avLst/>
          </a:prstGeom>
          <a:ln w="28575">
            <a:solidFill>
              <a:schemeClr val="tx1"/>
            </a:solidFill>
          </a:ln>
        </p:spPr>
        <p:txBody>
          <a:bodyPr wrap="square">
            <a:spAutoFit/>
          </a:bodyPr>
          <a:lstStyle/>
          <a:p>
            <a:pPr>
              <a:spcBef>
                <a:spcPct val="20000"/>
              </a:spcBef>
            </a:pPr>
            <a:r>
              <a:rPr lang="en-US" sz="1500" dirty="0">
                <a:solidFill>
                  <a:prstClr val="black"/>
                </a:solidFill>
                <a:latin typeface="+mj-lt"/>
              </a:rPr>
              <a:t>End of story, except not really.</a:t>
            </a:r>
          </a:p>
          <a:p>
            <a:pPr>
              <a:spcBef>
                <a:spcPct val="20000"/>
              </a:spcBef>
            </a:pPr>
            <a:r>
              <a:rPr lang="en-US" sz="1500" dirty="0">
                <a:solidFill>
                  <a:prstClr val="black"/>
                </a:solidFill>
                <a:latin typeface="+mj-lt"/>
              </a:rPr>
              <a:t>His blood-shadow stays on the street, and out on patrol</a:t>
            </a:r>
          </a:p>
          <a:p>
            <a:pPr>
              <a:spcBef>
                <a:spcPct val="20000"/>
              </a:spcBef>
            </a:pPr>
            <a:r>
              <a:rPr lang="en-US" sz="1500" dirty="0">
                <a:solidFill>
                  <a:prstClr val="black"/>
                </a:solidFill>
                <a:latin typeface="+mj-lt"/>
              </a:rPr>
              <a:t>I walk right over it week after week.</a:t>
            </a:r>
          </a:p>
          <a:p>
            <a:pPr>
              <a:spcBef>
                <a:spcPct val="20000"/>
              </a:spcBef>
            </a:pPr>
            <a:r>
              <a:rPr lang="en-US" sz="1500" dirty="0">
                <a:solidFill>
                  <a:prstClr val="black"/>
                </a:solidFill>
                <a:latin typeface="+mj-lt"/>
              </a:rPr>
              <a:t>Then I'm home on leave. But I blink</a:t>
            </a:r>
          </a:p>
          <a:p>
            <a:pPr>
              <a:spcBef>
                <a:spcPct val="20000"/>
              </a:spcBef>
            </a:pPr>
            <a:endParaRPr lang="en-US" sz="1500" dirty="0">
              <a:solidFill>
                <a:prstClr val="black"/>
              </a:solidFill>
              <a:latin typeface="+mj-lt"/>
            </a:endParaRPr>
          </a:p>
          <a:p>
            <a:pPr>
              <a:spcBef>
                <a:spcPct val="20000"/>
              </a:spcBef>
            </a:pPr>
            <a:r>
              <a:rPr lang="en-US" sz="1500" dirty="0">
                <a:solidFill>
                  <a:prstClr val="black"/>
                </a:solidFill>
                <a:latin typeface="+mj-lt"/>
              </a:rPr>
              <a:t>and he bursts again through the doors of the bank.</a:t>
            </a:r>
          </a:p>
          <a:p>
            <a:pPr>
              <a:spcBef>
                <a:spcPct val="20000"/>
              </a:spcBef>
            </a:pPr>
            <a:r>
              <a:rPr lang="en-US" sz="1500" dirty="0">
                <a:solidFill>
                  <a:prstClr val="black"/>
                </a:solidFill>
                <a:latin typeface="+mj-lt"/>
              </a:rPr>
              <a:t>Sleep, and he's probably armed, and possibly not.</a:t>
            </a:r>
          </a:p>
          <a:p>
            <a:pPr>
              <a:spcBef>
                <a:spcPct val="20000"/>
              </a:spcBef>
            </a:pPr>
            <a:r>
              <a:rPr lang="en-US" sz="1500" dirty="0">
                <a:solidFill>
                  <a:prstClr val="black"/>
                </a:solidFill>
                <a:latin typeface="+mj-lt"/>
              </a:rPr>
              <a:t>Dream, and he's torn apart by a dozen rounds.</a:t>
            </a:r>
          </a:p>
          <a:p>
            <a:pPr>
              <a:spcBef>
                <a:spcPct val="20000"/>
              </a:spcBef>
            </a:pPr>
            <a:r>
              <a:rPr lang="en-US" sz="1500" dirty="0">
                <a:solidFill>
                  <a:prstClr val="black"/>
                </a:solidFill>
                <a:latin typeface="+mj-lt"/>
              </a:rPr>
              <a:t>And the drink and the drugs won't flush him out –</a:t>
            </a:r>
          </a:p>
          <a:p>
            <a:pPr>
              <a:spcBef>
                <a:spcPct val="20000"/>
              </a:spcBef>
            </a:pPr>
            <a:endParaRPr lang="en-US" sz="1500" dirty="0">
              <a:solidFill>
                <a:prstClr val="black"/>
              </a:solidFill>
              <a:latin typeface="+mj-lt"/>
            </a:endParaRPr>
          </a:p>
          <a:p>
            <a:pPr>
              <a:spcBef>
                <a:spcPct val="20000"/>
              </a:spcBef>
            </a:pPr>
            <a:r>
              <a:rPr lang="en-US" sz="1500" dirty="0">
                <a:solidFill>
                  <a:prstClr val="black"/>
                </a:solidFill>
                <a:latin typeface="+mj-lt"/>
              </a:rPr>
              <a:t>he's here in my head when I close my eyes,</a:t>
            </a:r>
          </a:p>
          <a:p>
            <a:pPr>
              <a:spcBef>
                <a:spcPct val="20000"/>
              </a:spcBef>
            </a:pPr>
            <a:r>
              <a:rPr lang="en-US" sz="1500" dirty="0">
                <a:solidFill>
                  <a:prstClr val="black"/>
                </a:solidFill>
                <a:latin typeface="+mj-lt"/>
              </a:rPr>
              <a:t>dug in behind enemy lines,</a:t>
            </a:r>
          </a:p>
          <a:p>
            <a:pPr>
              <a:spcBef>
                <a:spcPct val="20000"/>
              </a:spcBef>
            </a:pPr>
            <a:r>
              <a:rPr lang="en-US" sz="1500" dirty="0">
                <a:solidFill>
                  <a:prstClr val="black"/>
                </a:solidFill>
                <a:latin typeface="+mj-lt"/>
              </a:rPr>
              <a:t>not left for dead in some distant, sun-stunned, sand-smothered land</a:t>
            </a:r>
          </a:p>
          <a:p>
            <a:pPr>
              <a:spcBef>
                <a:spcPct val="20000"/>
              </a:spcBef>
            </a:pPr>
            <a:r>
              <a:rPr lang="en-US" sz="1500" dirty="0">
                <a:solidFill>
                  <a:prstClr val="black"/>
                </a:solidFill>
                <a:latin typeface="+mj-lt"/>
              </a:rPr>
              <a:t>or six-feet-under in desert sand,</a:t>
            </a:r>
          </a:p>
          <a:p>
            <a:pPr>
              <a:spcBef>
                <a:spcPct val="20000"/>
              </a:spcBef>
            </a:pPr>
            <a:endParaRPr lang="en-US" sz="1500" dirty="0">
              <a:solidFill>
                <a:prstClr val="black"/>
              </a:solidFill>
              <a:latin typeface="+mj-lt"/>
            </a:endParaRPr>
          </a:p>
          <a:p>
            <a:pPr>
              <a:spcBef>
                <a:spcPct val="20000"/>
              </a:spcBef>
            </a:pPr>
            <a:r>
              <a:rPr lang="en-US" sz="1500" dirty="0">
                <a:solidFill>
                  <a:prstClr val="black"/>
                </a:solidFill>
                <a:latin typeface="+mj-lt"/>
              </a:rPr>
              <a:t>but near to the knuckle, here and now,</a:t>
            </a:r>
          </a:p>
          <a:p>
            <a:pPr>
              <a:spcBef>
                <a:spcPct val="20000"/>
              </a:spcBef>
            </a:pPr>
            <a:r>
              <a:rPr lang="en-US" sz="1500" dirty="0">
                <a:solidFill>
                  <a:prstClr val="black"/>
                </a:solidFill>
                <a:latin typeface="+mj-lt"/>
              </a:rPr>
              <a:t>his bloody life in my bloody hands.</a:t>
            </a:r>
          </a:p>
        </p:txBody>
      </p:sp>
      <p:sp>
        <p:nvSpPr>
          <p:cNvPr id="7" name="TextBox 6">
            <a:extLst>
              <a:ext uri="{FF2B5EF4-FFF2-40B4-BE49-F238E27FC236}">
                <a16:creationId xmlns:a16="http://schemas.microsoft.com/office/drawing/2014/main" id="{DE7A2D65-6366-446D-ABB6-1181B415176A}"/>
              </a:ext>
            </a:extLst>
          </p:cNvPr>
          <p:cNvSpPr txBox="1"/>
          <p:nvPr/>
        </p:nvSpPr>
        <p:spPr>
          <a:xfrm>
            <a:off x="5081666" y="179882"/>
            <a:ext cx="6895475" cy="954107"/>
          </a:xfrm>
          <a:prstGeom prst="rect">
            <a:avLst/>
          </a:prstGeom>
          <a:solidFill>
            <a:schemeClr val="bg1">
              <a:lumMod val="85000"/>
            </a:schemeClr>
          </a:solidFill>
        </p:spPr>
        <p:txBody>
          <a:bodyPr wrap="square" rtlCol="0">
            <a:spAutoFit/>
          </a:bodyPr>
          <a:lstStyle/>
          <a:p>
            <a:pPr marL="342900" indent="-342900">
              <a:buAutoNum type="arabicPeriod"/>
            </a:pPr>
            <a:r>
              <a:rPr lang="en-US" sz="1400" dirty="0">
                <a:latin typeface="Comic Sans MS" panose="030F0702030302020204" pitchFamily="66" charset="0"/>
              </a:rPr>
              <a:t>Read through the poem.  Look up the meaning of any words that you don’t know the meaning of.</a:t>
            </a:r>
          </a:p>
          <a:p>
            <a:pPr marL="342900" indent="-342900">
              <a:buAutoNum type="arabicPeriod"/>
            </a:pPr>
            <a:r>
              <a:rPr lang="en-US" sz="1400" dirty="0">
                <a:latin typeface="Comic Sans MS" panose="030F0702030302020204" pitchFamily="66" charset="0"/>
              </a:rPr>
              <a:t>Use your ‘Glossary of Structural Features (Page 3) to find any structural features in the poem.</a:t>
            </a:r>
            <a:endParaRPr lang="en-GB" sz="1400" dirty="0">
              <a:latin typeface="Comic Sans MS" panose="030F0702030302020204" pitchFamily="66" charset="0"/>
            </a:endParaRPr>
          </a:p>
        </p:txBody>
      </p:sp>
      <p:sp>
        <p:nvSpPr>
          <p:cNvPr id="8" name="TextBox 7">
            <a:extLst>
              <a:ext uri="{FF2B5EF4-FFF2-40B4-BE49-F238E27FC236}">
                <a16:creationId xmlns:a16="http://schemas.microsoft.com/office/drawing/2014/main" id="{80FFD316-A21F-463D-A5A1-7FED74FED4D9}"/>
              </a:ext>
            </a:extLst>
          </p:cNvPr>
          <p:cNvSpPr txBox="1"/>
          <p:nvPr/>
        </p:nvSpPr>
        <p:spPr>
          <a:xfrm>
            <a:off x="8799226" y="1543987"/>
            <a:ext cx="3191810" cy="5078313"/>
          </a:xfrm>
          <a:prstGeom prst="rect">
            <a:avLst/>
          </a:prstGeom>
          <a:noFill/>
          <a:ln w="31750">
            <a:solidFill>
              <a:schemeClr val="tx1"/>
            </a:solidFill>
            <a:prstDash val="sysDash"/>
          </a:ln>
        </p:spPr>
        <p:txBody>
          <a:bodyPr wrap="square" rtlCol="0">
            <a:spAutoFit/>
          </a:bodyPr>
          <a:lstStyle/>
          <a:p>
            <a:r>
              <a:rPr lang="en-US" b="1" dirty="0">
                <a:latin typeface="Comic Sans MS" panose="030F0702030302020204" pitchFamily="66" charset="0"/>
              </a:rPr>
              <a:t>Structural Features</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GB" dirty="0"/>
          </a:p>
        </p:txBody>
      </p:sp>
    </p:spTree>
    <p:extLst>
      <p:ext uri="{BB962C8B-B14F-4D97-AF65-F5344CB8AC3E}">
        <p14:creationId xmlns:p14="http://schemas.microsoft.com/office/powerpoint/2010/main" val="3667488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A49714-7A69-4A77-900B-CF850F4C3916}"/>
              </a:ext>
            </a:extLst>
          </p:cNvPr>
          <p:cNvSpPr txBox="1"/>
          <p:nvPr/>
        </p:nvSpPr>
        <p:spPr>
          <a:xfrm>
            <a:off x="-331305" y="0"/>
            <a:ext cx="6096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Showcard Gothic" panose="04020904020102020604" pitchFamily="82" charset="0"/>
                <a:ea typeface="+mn-ea"/>
                <a:cs typeface="+mn-cs"/>
              </a:rPr>
              <a:t>Remains </a:t>
            </a: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Additional Information</a:t>
            </a:r>
          </a:p>
        </p:txBody>
      </p:sp>
      <p:sp>
        <p:nvSpPr>
          <p:cNvPr id="5" name="TextBox 4">
            <a:extLst>
              <a:ext uri="{FF2B5EF4-FFF2-40B4-BE49-F238E27FC236}">
                <a16:creationId xmlns:a16="http://schemas.microsoft.com/office/drawing/2014/main" id="{67A32338-E684-4AA4-8A3D-5C647E3DDDF0}"/>
              </a:ext>
            </a:extLst>
          </p:cNvPr>
          <p:cNvSpPr txBox="1"/>
          <p:nvPr/>
        </p:nvSpPr>
        <p:spPr>
          <a:xfrm>
            <a:off x="138945" y="1434344"/>
            <a:ext cx="7488832" cy="400110"/>
          </a:xfrm>
          <a:prstGeom prst="rect">
            <a:avLst/>
          </a:prstGeom>
          <a:noFill/>
        </p:spPr>
        <p:txBody>
          <a:bodyPr wrap="square" rtlCol="0">
            <a:spAutoFit/>
          </a:bodyPr>
          <a:lstStyle/>
          <a:p>
            <a:r>
              <a:rPr lang="en-GB" sz="2000" dirty="0">
                <a:latin typeface="Showcard Gothic" panose="04020904020102020604" pitchFamily="82" charset="0"/>
              </a:rPr>
              <a:t>Colloquial language</a:t>
            </a:r>
          </a:p>
        </p:txBody>
      </p:sp>
      <p:sp>
        <p:nvSpPr>
          <p:cNvPr id="6" name="TextBox 5">
            <a:extLst>
              <a:ext uri="{FF2B5EF4-FFF2-40B4-BE49-F238E27FC236}">
                <a16:creationId xmlns:a16="http://schemas.microsoft.com/office/drawing/2014/main" id="{4D57F158-61E5-42B4-B079-6E1AFD82695C}"/>
              </a:ext>
            </a:extLst>
          </p:cNvPr>
          <p:cNvSpPr txBox="1"/>
          <p:nvPr/>
        </p:nvSpPr>
        <p:spPr>
          <a:xfrm>
            <a:off x="185530" y="892552"/>
            <a:ext cx="5791200" cy="369332"/>
          </a:xfrm>
          <a:prstGeom prst="rect">
            <a:avLst/>
          </a:prstGeom>
          <a:noFill/>
        </p:spPr>
        <p:txBody>
          <a:bodyPr wrap="square" rtlCol="0">
            <a:spAutoFit/>
          </a:bodyPr>
          <a:lstStyle/>
          <a:p>
            <a:r>
              <a:rPr lang="en-US" dirty="0">
                <a:latin typeface="Comic Sans MS" panose="030F0702030302020204" pitchFamily="66" charset="0"/>
              </a:rPr>
              <a:t>This poem contains the features below:</a:t>
            </a:r>
            <a:endParaRPr lang="en-GB" dirty="0">
              <a:latin typeface="Comic Sans MS" panose="030F0702030302020204" pitchFamily="66" charset="0"/>
            </a:endParaRPr>
          </a:p>
        </p:txBody>
      </p:sp>
      <p:sp>
        <p:nvSpPr>
          <p:cNvPr id="7" name="TextBox 6">
            <a:extLst>
              <a:ext uri="{FF2B5EF4-FFF2-40B4-BE49-F238E27FC236}">
                <a16:creationId xmlns:a16="http://schemas.microsoft.com/office/drawing/2014/main" id="{0F240134-E676-4E10-8BCF-6F0F712C1B6F}"/>
              </a:ext>
            </a:extLst>
          </p:cNvPr>
          <p:cNvSpPr txBox="1"/>
          <p:nvPr/>
        </p:nvSpPr>
        <p:spPr>
          <a:xfrm>
            <a:off x="138945" y="1822248"/>
            <a:ext cx="3971934" cy="738664"/>
          </a:xfrm>
          <a:prstGeom prst="rect">
            <a:avLst/>
          </a:prstGeom>
          <a:noFill/>
        </p:spPr>
        <p:txBody>
          <a:bodyPr wrap="square" rtlCol="0">
            <a:spAutoFit/>
          </a:bodyPr>
          <a:lstStyle/>
          <a:p>
            <a:r>
              <a:rPr lang="en-GB" sz="1400" dirty="0">
                <a:latin typeface="Comic Sans MS" panose="030F0702030302020204" pitchFamily="66" charset="0"/>
              </a:rPr>
              <a:t>This is a formal way of saying ‘chatty language’.  It just means the sort of language we used when we are communicating </a:t>
            </a:r>
            <a:r>
              <a:rPr lang="en-GB" sz="1400" dirty="0">
                <a:solidFill>
                  <a:srgbClr val="FF0000"/>
                </a:solidFill>
                <a:latin typeface="Comic Sans MS" panose="030F0702030302020204" pitchFamily="66" charset="0"/>
              </a:rPr>
              <a:t>casually. </a:t>
            </a:r>
          </a:p>
        </p:txBody>
      </p:sp>
      <p:sp>
        <p:nvSpPr>
          <p:cNvPr id="8" name="TextBox 7">
            <a:extLst>
              <a:ext uri="{FF2B5EF4-FFF2-40B4-BE49-F238E27FC236}">
                <a16:creationId xmlns:a16="http://schemas.microsoft.com/office/drawing/2014/main" id="{6A7EC033-AD18-4D47-A01B-CAA1E441D24B}"/>
              </a:ext>
            </a:extLst>
          </p:cNvPr>
          <p:cNvSpPr txBox="1"/>
          <p:nvPr/>
        </p:nvSpPr>
        <p:spPr>
          <a:xfrm>
            <a:off x="138945" y="2560912"/>
            <a:ext cx="6120680" cy="338554"/>
          </a:xfrm>
          <a:prstGeom prst="rect">
            <a:avLst/>
          </a:prstGeom>
          <a:noFill/>
        </p:spPr>
        <p:txBody>
          <a:bodyPr wrap="square" rtlCol="0">
            <a:spAutoFit/>
          </a:bodyPr>
          <a:lstStyle/>
          <a:p>
            <a:r>
              <a:rPr lang="en-GB" sz="1600" dirty="0">
                <a:solidFill>
                  <a:srgbClr val="FF0000"/>
                </a:solidFill>
                <a:latin typeface="Comic Sans MS" panose="030F0702030302020204" pitchFamily="66" charset="0"/>
              </a:rPr>
              <a:t>For example, ‘Let ‘</a:t>
            </a:r>
            <a:r>
              <a:rPr lang="en-GB" sz="1600" dirty="0" err="1">
                <a:solidFill>
                  <a:srgbClr val="FF0000"/>
                </a:solidFill>
                <a:latin typeface="Comic Sans MS" panose="030F0702030302020204" pitchFamily="66" charset="0"/>
              </a:rPr>
              <a:t>im</a:t>
            </a:r>
            <a:r>
              <a:rPr lang="en-GB" sz="1600" dirty="0">
                <a:solidFill>
                  <a:srgbClr val="FF0000"/>
                </a:solidFill>
                <a:latin typeface="Comic Sans MS" panose="030F0702030302020204" pitchFamily="66" charset="0"/>
              </a:rPr>
              <a:t> have it.’</a:t>
            </a:r>
            <a:endParaRPr lang="en-GB" sz="1100" dirty="0"/>
          </a:p>
        </p:txBody>
      </p:sp>
      <p:sp>
        <p:nvSpPr>
          <p:cNvPr id="9" name="Rectangle 8">
            <a:extLst>
              <a:ext uri="{FF2B5EF4-FFF2-40B4-BE49-F238E27FC236}">
                <a16:creationId xmlns:a16="http://schemas.microsoft.com/office/drawing/2014/main" id="{70BD8289-34E7-445C-8533-270EBCB1F41F}"/>
              </a:ext>
            </a:extLst>
          </p:cNvPr>
          <p:cNvSpPr/>
          <p:nvPr/>
        </p:nvSpPr>
        <p:spPr>
          <a:xfrm>
            <a:off x="138945" y="1434344"/>
            <a:ext cx="3971934" cy="16004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C56BBD46-ABD9-494F-9B36-1CFB8CC70B63}"/>
              </a:ext>
            </a:extLst>
          </p:cNvPr>
          <p:cNvSpPr txBox="1"/>
          <p:nvPr/>
        </p:nvSpPr>
        <p:spPr>
          <a:xfrm>
            <a:off x="366463" y="3222597"/>
            <a:ext cx="7488832" cy="400110"/>
          </a:xfrm>
          <a:prstGeom prst="rect">
            <a:avLst/>
          </a:prstGeom>
          <a:noFill/>
        </p:spPr>
        <p:txBody>
          <a:bodyPr wrap="square" rtlCol="0">
            <a:spAutoFit/>
          </a:bodyPr>
          <a:lstStyle/>
          <a:p>
            <a:r>
              <a:rPr lang="en-GB" sz="2000" dirty="0">
                <a:latin typeface="Showcard Gothic" panose="04020904020102020604" pitchFamily="82" charset="0"/>
              </a:rPr>
              <a:t>An Anecdotal style</a:t>
            </a:r>
          </a:p>
        </p:txBody>
      </p:sp>
      <p:sp>
        <p:nvSpPr>
          <p:cNvPr id="11" name="Rectangle 10">
            <a:extLst>
              <a:ext uri="{FF2B5EF4-FFF2-40B4-BE49-F238E27FC236}">
                <a16:creationId xmlns:a16="http://schemas.microsoft.com/office/drawing/2014/main" id="{7865178A-D689-4970-BFB3-345B6B9FA717}"/>
              </a:ext>
            </a:extLst>
          </p:cNvPr>
          <p:cNvSpPr/>
          <p:nvPr/>
        </p:nvSpPr>
        <p:spPr>
          <a:xfrm>
            <a:off x="366462" y="3590623"/>
            <a:ext cx="3515989" cy="1169551"/>
          </a:xfrm>
          <a:prstGeom prst="rect">
            <a:avLst/>
          </a:prstGeom>
        </p:spPr>
        <p:txBody>
          <a:bodyPr wrap="square">
            <a:spAutoFit/>
          </a:bodyPr>
          <a:lstStyle/>
          <a:p>
            <a:r>
              <a:rPr lang="en-GB" sz="1400" dirty="0">
                <a:latin typeface="Comic Sans MS" panose="030F0702030302020204" pitchFamily="66" charset="0"/>
              </a:rPr>
              <a:t>An anecdote is a short story based on a real life person or event that is usually funny.  If something is written in an anecdotal style it is written like a light-hearted story.</a:t>
            </a:r>
            <a:endParaRPr lang="en-GB" sz="1400" dirty="0">
              <a:solidFill>
                <a:srgbClr val="FF0000"/>
              </a:solidFill>
              <a:latin typeface="Comic Sans MS" panose="030F0702030302020204" pitchFamily="66" charset="0"/>
            </a:endParaRPr>
          </a:p>
        </p:txBody>
      </p:sp>
      <p:sp>
        <p:nvSpPr>
          <p:cNvPr id="12" name="Rectangle 11">
            <a:extLst>
              <a:ext uri="{FF2B5EF4-FFF2-40B4-BE49-F238E27FC236}">
                <a16:creationId xmlns:a16="http://schemas.microsoft.com/office/drawing/2014/main" id="{2811A67A-FFC1-4279-8787-890805ABBB7F}"/>
              </a:ext>
            </a:extLst>
          </p:cNvPr>
          <p:cNvSpPr/>
          <p:nvPr/>
        </p:nvSpPr>
        <p:spPr>
          <a:xfrm>
            <a:off x="138945" y="3158333"/>
            <a:ext cx="3971934" cy="16004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68EDFAE5-03CF-4C58-85A4-59887510D52B}"/>
              </a:ext>
            </a:extLst>
          </p:cNvPr>
          <p:cNvSpPr txBox="1"/>
          <p:nvPr/>
        </p:nvSpPr>
        <p:spPr>
          <a:xfrm>
            <a:off x="-2206039" y="4881813"/>
            <a:ext cx="7488832" cy="400110"/>
          </a:xfrm>
          <a:prstGeom prst="rect">
            <a:avLst/>
          </a:prstGeom>
          <a:noFill/>
        </p:spPr>
        <p:txBody>
          <a:bodyPr wrap="square" rtlCol="0">
            <a:spAutoFit/>
          </a:bodyPr>
          <a:lstStyle/>
          <a:p>
            <a:pPr algn="ctr"/>
            <a:r>
              <a:rPr lang="en-GB" sz="2000" dirty="0">
                <a:latin typeface="Showcard Gothic" panose="04020904020102020604" pitchFamily="82" charset="0"/>
              </a:rPr>
              <a:t>allusion</a:t>
            </a:r>
          </a:p>
        </p:txBody>
      </p:sp>
      <p:sp>
        <p:nvSpPr>
          <p:cNvPr id="14" name="Rectangle 13">
            <a:extLst>
              <a:ext uri="{FF2B5EF4-FFF2-40B4-BE49-F238E27FC236}">
                <a16:creationId xmlns:a16="http://schemas.microsoft.com/office/drawing/2014/main" id="{BCFF505F-2984-40CD-972B-41BF2848AA8E}"/>
              </a:ext>
            </a:extLst>
          </p:cNvPr>
          <p:cNvSpPr/>
          <p:nvPr/>
        </p:nvSpPr>
        <p:spPr>
          <a:xfrm>
            <a:off x="138945" y="5355649"/>
            <a:ext cx="4190548" cy="1169551"/>
          </a:xfrm>
          <a:prstGeom prst="rect">
            <a:avLst/>
          </a:prstGeom>
        </p:spPr>
        <p:txBody>
          <a:bodyPr wrap="square">
            <a:spAutoFit/>
          </a:bodyPr>
          <a:lstStyle/>
          <a:p>
            <a:r>
              <a:rPr lang="en-GB" sz="1400" dirty="0">
                <a:latin typeface="Comic Sans MS" panose="030F0702030302020204" pitchFamily="66" charset="0"/>
              </a:rPr>
              <a:t>In a piece of writing, allusion is when the writer mentions something, usually from history, the Bible or literature that people will have heard of.  It helps the writer to get their point across.</a:t>
            </a:r>
            <a:endParaRPr lang="en-GB" sz="1400" dirty="0">
              <a:solidFill>
                <a:srgbClr val="FF0000"/>
              </a:solidFill>
              <a:latin typeface="Comic Sans MS" panose="030F0702030302020204" pitchFamily="66" charset="0"/>
            </a:endParaRPr>
          </a:p>
        </p:txBody>
      </p:sp>
      <p:sp>
        <p:nvSpPr>
          <p:cNvPr id="15" name="Rectangle 14">
            <a:extLst>
              <a:ext uri="{FF2B5EF4-FFF2-40B4-BE49-F238E27FC236}">
                <a16:creationId xmlns:a16="http://schemas.microsoft.com/office/drawing/2014/main" id="{80F9C89E-9F58-4849-8B80-4DC5016D62B1}"/>
              </a:ext>
            </a:extLst>
          </p:cNvPr>
          <p:cNvSpPr/>
          <p:nvPr/>
        </p:nvSpPr>
        <p:spPr>
          <a:xfrm>
            <a:off x="4295413" y="5081868"/>
            <a:ext cx="3559882" cy="1938992"/>
          </a:xfrm>
          <a:prstGeom prst="rect">
            <a:avLst/>
          </a:prstGeom>
        </p:spPr>
        <p:txBody>
          <a:bodyPr wrap="square">
            <a:spAutoFit/>
          </a:bodyPr>
          <a:lstStyle/>
          <a:p>
            <a:r>
              <a:rPr lang="en-GB" sz="1400" dirty="0">
                <a:solidFill>
                  <a:srgbClr val="FF0000"/>
                </a:solidFill>
                <a:latin typeface="Comic Sans MS" panose="030F0702030302020204" pitchFamily="66" charset="0"/>
              </a:rPr>
              <a:t>For example, ‘There was once a boy called Sam who was quite a Romeo</a:t>
            </a:r>
            <a:r>
              <a:rPr lang="en-GB" dirty="0">
                <a:solidFill>
                  <a:srgbClr val="FF0000"/>
                </a:solidFill>
                <a:latin typeface="Comic Sans MS" panose="030F0702030302020204" pitchFamily="66" charset="0"/>
              </a:rPr>
              <a:t>.’</a:t>
            </a:r>
          </a:p>
          <a:p>
            <a:r>
              <a:rPr lang="en-US" sz="1400" dirty="0">
                <a:solidFill>
                  <a:srgbClr val="00B050"/>
                </a:solidFill>
                <a:latin typeface="Comic Sans MS" panose="030F0702030302020204" pitchFamily="66" charset="0"/>
              </a:rPr>
              <a:t>This tells us that the boy was quite romantic.  We know this because lots of people know about the character Romeo from Romeo and Juliet as it is a famous play.</a:t>
            </a:r>
          </a:p>
          <a:p>
            <a:endParaRPr lang="en-GB" dirty="0"/>
          </a:p>
        </p:txBody>
      </p:sp>
      <p:sp>
        <p:nvSpPr>
          <p:cNvPr id="16" name="Rectangle 15">
            <a:extLst>
              <a:ext uri="{FF2B5EF4-FFF2-40B4-BE49-F238E27FC236}">
                <a16:creationId xmlns:a16="http://schemas.microsoft.com/office/drawing/2014/main" id="{645FD16F-08F5-410B-8DA0-E97A1FA12436}"/>
              </a:ext>
            </a:extLst>
          </p:cNvPr>
          <p:cNvSpPr/>
          <p:nvPr/>
        </p:nvSpPr>
        <p:spPr>
          <a:xfrm>
            <a:off x="185529" y="4845645"/>
            <a:ext cx="7669765" cy="19389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BE54F2D0-41B1-4E0A-B66F-F071823881FC}"/>
              </a:ext>
            </a:extLst>
          </p:cNvPr>
          <p:cNvSpPr txBox="1"/>
          <p:nvPr/>
        </p:nvSpPr>
        <p:spPr>
          <a:xfrm>
            <a:off x="5805511" y="892552"/>
            <a:ext cx="5848807" cy="3600986"/>
          </a:xfrm>
          <a:prstGeom prst="rect">
            <a:avLst/>
          </a:prstGeom>
          <a:solidFill>
            <a:schemeClr val="bg1">
              <a:lumMod val="95000"/>
            </a:schemeClr>
          </a:solidFill>
        </p:spPr>
        <p:txBody>
          <a:bodyPr wrap="square" rtlCol="0">
            <a:spAutoFit/>
          </a:bodyPr>
          <a:lstStyle/>
          <a:p>
            <a:r>
              <a:rPr lang="en-US" sz="1400" dirty="0">
                <a:latin typeface="Comic Sans MS" panose="030F0702030302020204" pitchFamily="66" charset="0"/>
              </a:rPr>
              <a:t>1. Can you find any examples of colloquial language in the poem.  Why do you think Armitage has used them?</a:t>
            </a:r>
          </a:p>
          <a:p>
            <a:endParaRPr lang="en-US" sz="1400" dirty="0">
              <a:latin typeface="Comic Sans MS" panose="030F0702030302020204" pitchFamily="66" charset="0"/>
            </a:endParaRPr>
          </a:p>
          <a:p>
            <a:endParaRPr lang="en-US" sz="1400" dirty="0">
              <a:latin typeface="Comic Sans MS" panose="030F0702030302020204" pitchFamily="66" charset="0"/>
            </a:endParaRPr>
          </a:p>
          <a:p>
            <a:r>
              <a:rPr lang="en-US" sz="1400" dirty="0">
                <a:latin typeface="Comic Sans MS" panose="030F0702030302020204" pitchFamily="66" charset="0"/>
              </a:rPr>
              <a:t>2. In the last part of the poem, Armitage alludes to a Shakespeare play.  Which play is being alluded to and what could it represent?</a:t>
            </a:r>
          </a:p>
          <a:p>
            <a:endParaRPr lang="en-US" sz="1400" dirty="0">
              <a:latin typeface="Comic Sans MS" panose="030F0702030302020204" pitchFamily="66" charset="0"/>
            </a:endParaRPr>
          </a:p>
          <a:p>
            <a:r>
              <a:rPr lang="en-US" sz="1400" dirty="0">
                <a:latin typeface="Comic Sans MS" panose="030F0702030302020204" pitchFamily="66" charset="0"/>
              </a:rPr>
              <a:t>3. Can you find any lines in the poem that suggest that the soldier is suffering from PTSD?</a:t>
            </a:r>
          </a:p>
          <a:p>
            <a:endParaRPr lang="en-US" sz="1400" dirty="0">
              <a:latin typeface="Comic Sans MS" panose="030F0702030302020204" pitchFamily="66" charset="0"/>
            </a:endParaRPr>
          </a:p>
          <a:p>
            <a:r>
              <a:rPr lang="en-US" sz="1400" dirty="0">
                <a:latin typeface="Comic Sans MS" panose="030F0702030302020204" pitchFamily="66" charset="0"/>
              </a:rPr>
              <a:t>4. Can you find any metaphors in the poem?</a:t>
            </a:r>
          </a:p>
          <a:p>
            <a:endParaRPr lang="en-US" sz="1400" dirty="0">
              <a:latin typeface="Comic Sans MS" panose="030F0702030302020204" pitchFamily="66" charset="0"/>
            </a:endParaRPr>
          </a:p>
          <a:p>
            <a:r>
              <a:rPr lang="en-US" sz="1400" dirty="0">
                <a:latin typeface="Comic Sans MS" panose="030F0702030302020204" pitchFamily="66" charset="0"/>
              </a:rPr>
              <a:t>**CHALLENGE** Some people say that this poem is written in an anecdotal style.  If any anecdote is supposed to be funny, why has Armitage used this style?</a:t>
            </a:r>
          </a:p>
          <a:p>
            <a:r>
              <a:rPr lang="en-US" dirty="0"/>
              <a:t> </a:t>
            </a:r>
            <a:endParaRPr lang="en-GB" dirty="0"/>
          </a:p>
        </p:txBody>
      </p:sp>
      <p:sp>
        <p:nvSpPr>
          <p:cNvPr id="18" name="TextBox 17">
            <a:extLst>
              <a:ext uri="{FF2B5EF4-FFF2-40B4-BE49-F238E27FC236}">
                <a16:creationId xmlns:a16="http://schemas.microsoft.com/office/drawing/2014/main" id="{2F8ACFE3-10AA-45DB-BEC2-4544C1985601}"/>
              </a:ext>
            </a:extLst>
          </p:cNvPr>
          <p:cNvSpPr txBox="1"/>
          <p:nvPr/>
        </p:nvSpPr>
        <p:spPr>
          <a:xfrm>
            <a:off x="5976730" y="73363"/>
            <a:ext cx="5985421" cy="646331"/>
          </a:xfrm>
          <a:prstGeom prst="rect">
            <a:avLst/>
          </a:prstGeom>
          <a:noFill/>
        </p:spPr>
        <p:txBody>
          <a:bodyPr wrap="square" rtlCol="0">
            <a:spAutoFit/>
          </a:bodyPr>
          <a:lstStyle/>
          <a:p>
            <a:r>
              <a:rPr lang="en-US" b="1" dirty="0">
                <a:latin typeface="Comic Sans MS" panose="030F0702030302020204" pitchFamily="66" charset="0"/>
              </a:rPr>
              <a:t>TASK:  When you’ve read the information, have a go at answering the questions below:</a:t>
            </a:r>
            <a:endParaRPr lang="en-GB" b="1" dirty="0">
              <a:latin typeface="Comic Sans MS" panose="030F0702030302020204" pitchFamily="66" charset="0"/>
            </a:endParaRPr>
          </a:p>
        </p:txBody>
      </p:sp>
    </p:spTree>
    <p:extLst>
      <p:ext uri="{BB962C8B-B14F-4D97-AF65-F5344CB8AC3E}">
        <p14:creationId xmlns:p14="http://schemas.microsoft.com/office/powerpoint/2010/main" val="133190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19047" y="-2"/>
            <a:ext cx="778816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Showcard Gothic" panose="04020904020102020604" pitchFamily="82" charset="0"/>
                <a:ea typeface="+mn-ea"/>
                <a:cs typeface="+mn-cs"/>
              </a:rPr>
              <a:t>remains theme sheet</a:t>
            </a:r>
            <a:endParaRPr kumimoji="0" lang="en-GB" sz="1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115008472"/>
              </p:ext>
            </p:extLst>
          </p:nvPr>
        </p:nvGraphicFramePr>
        <p:xfrm>
          <a:off x="164891" y="584772"/>
          <a:ext cx="11761721" cy="6197172"/>
        </p:xfrm>
        <a:graphic>
          <a:graphicData uri="http://schemas.openxmlformats.org/drawingml/2006/table">
            <a:tbl>
              <a:tblPr firstRow="1" bandRow="1">
                <a:tableStyleId>{5940675A-B579-460E-94D1-54222C63F5DA}</a:tableStyleId>
              </a:tblPr>
              <a:tblGrid>
                <a:gridCol w="2144184">
                  <a:extLst>
                    <a:ext uri="{9D8B030D-6E8A-4147-A177-3AD203B41FA5}">
                      <a16:colId xmlns:a16="http://schemas.microsoft.com/office/drawing/2014/main" val="3108912493"/>
                    </a:ext>
                  </a:extLst>
                </a:gridCol>
                <a:gridCol w="9617537">
                  <a:extLst>
                    <a:ext uri="{9D8B030D-6E8A-4147-A177-3AD203B41FA5}">
                      <a16:colId xmlns:a16="http://schemas.microsoft.com/office/drawing/2014/main" val="3650392054"/>
                    </a:ext>
                  </a:extLst>
                </a:gridCol>
              </a:tblGrid>
              <a:tr h="698518">
                <a:tc>
                  <a:txBody>
                    <a:bodyPr/>
                    <a:lstStyle/>
                    <a:p>
                      <a:r>
                        <a:rPr lang="en-GB" dirty="0">
                          <a:latin typeface="Comic Sans MS" panose="030F0702030302020204" pitchFamily="66" charset="0"/>
                        </a:rPr>
                        <a:t>Theme</a:t>
                      </a:r>
                    </a:p>
                  </a:txBody>
                  <a:tcPr/>
                </a:tc>
                <a:tc>
                  <a:txBody>
                    <a:bodyPr/>
                    <a:lstStyle/>
                    <a:p>
                      <a:r>
                        <a:rPr lang="en-GB" dirty="0">
                          <a:latin typeface="Comic Sans MS" panose="030F0702030302020204" pitchFamily="66" charset="0"/>
                        </a:rPr>
                        <a:t>How does this</a:t>
                      </a:r>
                      <a:r>
                        <a:rPr lang="en-GB" baseline="0" dirty="0">
                          <a:latin typeface="Comic Sans MS" panose="030F0702030302020204" pitchFamily="66" charset="0"/>
                        </a:rPr>
                        <a:t> theme link to Remains? If you don’t think the poem links to a particular theme, leave it blank.</a:t>
                      </a:r>
                      <a:endParaRPr lang="en-GB" dirty="0">
                        <a:latin typeface="Comic Sans MS" panose="030F0702030302020204" pitchFamily="66" charset="0"/>
                      </a:endParaRPr>
                    </a:p>
                  </a:txBody>
                  <a:tcPr/>
                </a:tc>
                <a:extLst>
                  <a:ext uri="{0D108BD9-81ED-4DB2-BD59-A6C34878D82A}">
                    <a16:rowId xmlns:a16="http://schemas.microsoft.com/office/drawing/2014/main" val="3645948662"/>
                  </a:ext>
                </a:extLst>
              </a:tr>
              <a:tr h="602642">
                <a:tc>
                  <a:txBody>
                    <a:bodyPr/>
                    <a:lstStyle/>
                    <a:p>
                      <a:r>
                        <a:rPr lang="en-GB" dirty="0"/>
                        <a:t>Power</a:t>
                      </a:r>
                    </a:p>
                  </a:txBody>
                  <a:tcPr/>
                </a:tc>
                <a:tc>
                  <a:txBody>
                    <a:bodyPr/>
                    <a:lstStyle/>
                    <a:p>
                      <a:r>
                        <a:rPr lang="en-US" dirty="0">
                          <a:latin typeface="Comic Sans MS" panose="030F0702030302020204" pitchFamily="66" charset="0"/>
                        </a:rPr>
                        <a:t>The soldier is </a:t>
                      </a:r>
                      <a:r>
                        <a:rPr lang="en-US" b="1" dirty="0">
                          <a:latin typeface="Comic Sans MS" panose="030F0702030302020204" pitchFamily="66" charset="0"/>
                        </a:rPr>
                        <a:t>powerless</a:t>
                      </a:r>
                      <a:r>
                        <a:rPr lang="en-US" dirty="0">
                          <a:latin typeface="Comic Sans MS" panose="030F0702030302020204" pitchFamily="66" charset="0"/>
                        </a:rPr>
                        <a:t> to his own emotions.</a:t>
                      </a:r>
                      <a:endParaRPr lang="en-GB" dirty="0">
                        <a:latin typeface="Comic Sans MS" panose="030F0702030302020204" pitchFamily="66" charset="0"/>
                      </a:endParaRPr>
                    </a:p>
                  </a:txBody>
                  <a:tcPr/>
                </a:tc>
                <a:extLst>
                  <a:ext uri="{0D108BD9-81ED-4DB2-BD59-A6C34878D82A}">
                    <a16:rowId xmlns:a16="http://schemas.microsoft.com/office/drawing/2014/main" val="4120738470"/>
                  </a:ext>
                </a:extLst>
              </a:tr>
              <a:tr h="602642">
                <a:tc>
                  <a:txBody>
                    <a:bodyPr/>
                    <a:lstStyle/>
                    <a:p>
                      <a:r>
                        <a:rPr lang="en-GB" dirty="0"/>
                        <a:t>Conflict</a:t>
                      </a:r>
                    </a:p>
                  </a:txBody>
                  <a:tcPr/>
                </a:tc>
                <a:tc>
                  <a:txBody>
                    <a:bodyPr/>
                    <a:lstStyle/>
                    <a:p>
                      <a:endParaRPr lang="en-GB"/>
                    </a:p>
                  </a:txBody>
                  <a:tcPr/>
                </a:tc>
                <a:extLst>
                  <a:ext uri="{0D108BD9-81ED-4DB2-BD59-A6C34878D82A}">
                    <a16:rowId xmlns:a16="http://schemas.microsoft.com/office/drawing/2014/main" val="80843705"/>
                  </a:ext>
                </a:extLst>
              </a:tr>
              <a:tr h="602642">
                <a:tc>
                  <a:txBody>
                    <a:bodyPr/>
                    <a:lstStyle/>
                    <a:p>
                      <a:r>
                        <a:rPr lang="en-GB" dirty="0"/>
                        <a:t>Power of Nature</a:t>
                      </a:r>
                    </a:p>
                  </a:txBody>
                  <a:tcPr/>
                </a:tc>
                <a:tc>
                  <a:txBody>
                    <a:bodyPr/>
                    <a:lstStyle/>
                    <a:p>
                      <a:endParaRPr lang="en-GB" dirty="0"/>
                    </a:p>
                  </a:txBody>
                  <a:tcPr/>
                </a:tc>
                <a:extLst>
                  <a:ext uri="{0D108BD9-81ED-4DB2-BD59-A6C34878D82A}">
                    <a16:rowId xmlns:a16="http://schemas.microsoft.com/office/drawing/2014/main" val="379804332"/>
                  </a:ext>
                </a:extLst>
              </a:tr>
              <a:tr h="602642">
                <a:tc>
                  <a:txBody>
                    <a:bodyPr/>
                    <a:lstStyle/>
                    <a:p>
                      <a:r>
                        <a:rPr lang="en-GB" dirty="0"/>
                        <a:t>Power of Man</a:t>
                      </a:r>
                    </a:p>
                  </a:txBody>
                  <a:tcPr/>
                </a:tc>
                <a:tc>
                  <a:txBody>
                    <a:bodyPr/>
                    <a:lstStyle/>
                    <a:p>
                      <a:endParaRPr lang="en-GB"/>
                    </a:p>
                  </a:txBody>
                  <a:tcPr/>
                </a:tc>
                <a:extLst>
                  <a:ext uri="{0D108BD9-81ED-4DB2-BD59-A6C34878D82A}">
                    <a16:rowId xmlns:a16="http://schemas.microsoft.com/office/drawing/2014/main" val="3425371278"/>
                  </a:ext>
                </a:extLst>
              </a:tr>
              <a:tr h="633659">
                <a:tc>
                  <a:txBody>
                    <a:bodyPr/>
                    <a:lstStyle/>
                    <a:p>
                      <a:r>
                        <a:rPr lang="en-GB" dirty="0"/>
                        <a:t>Effects of War</a:t>
                      </a:r>
                    </a:p>
                  </a:txBody>
                  <a:tcPr/>
                </a:tc>
                <a:tc>
                  <a:txBody>
                    <a:bodyPr/>
                    <a:lstStyle/>
                    <a:p>
                      <a:r>
                        <a:rPr lang="en-US" dirty="0">
                          <a:latin typeface="Comic Sans MS" panose="030F0702030302020204" pitchFamily="66" charset="0"/>
                        </a:rPr>
                        <a:t>This shows the negative effects of war.  The soldier has been emotionally damaged by war.</a:t>
                      </a:r>
                      <a:endParaRPr lang="en-GB" dirty="0">
                        <a:latin typeface="Comic Sans MS" panose="030F0702030302020204" pitchFamily="66" charset="0"/>
                      </a:endParaRPr>
                    </a:p>
                  </a:txBody>
                  <a:tcPr/>
                </a:tc>
                <a:extLst>
                  <a:ext uri="{0D108BD9-81ED-4DB2-BD59-A6C34878D82A}">
                    <a16:rowId xmlns:a16="http://schemas.microsoft.com/office/drawing/2014/main" val="2965029329"/>
                  </a:ext>
                </a:extLst>
              </a:tr>
              <a:tr h="602642">
                <a:tc>
                  <a:txBody>
                    <a:bodyPr/>
                    <a:lstStyle/>
                    <a:p>
                      <a:r>
                        <a:rPr lang="en-GB" dirty="0"/>
                        <a:t>Reality of War</a:t>
                      </a:r>
                    </a:p>
                  </a:txBody>
                  <a:tcPr/>
                </a:tc>
                <a:tc>
                  <a:txBody>
                    <a:bodyPr/>
                    <a:lstStyle/>
                    <a:p>
                      <a:endParaRPr lang="en-GB" dirty="0"/>
                    </a:p>
                  </a:txBody>
                  <a:tcPr/>
                </a:tc>
                <a:extLst>
                  <a:ext uri="{0D108BD9-81ED-4DB2-BD59-A6C34878D82A}">
                    <a16:rowId xmlns:a16="http://schemas.microsoft.com/office/drawing/2014/main" val="3682516737"/>
                  </a:ext>
                </a:extLst>
              </a:tr>
              <a:tr h="602642">
                <a:tc>
                  <a:txBody>
                    <a:bodyPr/>
                    <a:lstStyle/>
                    <a:p>
                      <a:r>
                        <a:rPr lang="en-GB" dirty="0"/>
                        <a:t>Identity</a:t>
                      </a:r>
                    </a:p>
                  </a:txBody>
                  <a:tcPr/>
                </a:tc>
                <a:tc>
                  <a:txBody>
                    <a:bodyPr/>
                    <a:lstStyle/>
                    <a:p>
                      <a:endParaRPr lang="en-GB" dirty="0"/>
                    </a:p>
                  </a:txBody>
                  <a:tcPr/>
                </a:tc>
                <a:extLst>
                  <a:ext uri="{0D108BD9-81ED-4DB2-BD59-A6C34878D82A}">
                    <a16:rowId xmlns:a16="http://schemas.microsoft.com/office/drawing/2014/main" val="2603501543"/>
                  </a:ext>
                </a:extLst>
              </a:tr>
              <a:tr h="602642">
                <a:tc>
                  <a:txBody>
                    <a:bodyPr/>
                    <a:lstStyle/>
                    <a:p>
                      <a:r>
                        <a:rPr lang="en-GB" dirty="0"/>
                        <a:t>Memory</a:t>
                      </a:r>
                    </a:p>
                  </a:txBody>
                  <a:tcPr/>
                </a:tc>
                <a:tc>
                  <a:txBody>
                    <a:bodyPr/>
                    <a:lstStyle/>
                    <a:p>
                      <a:endParaRPr lang="en-GB" dirty="0"/>
                    </a:p>
                  </a:txBody>
                  <a:tcPr/>
                </a:tc>
                <a:extLst>
                  <a:ext uri="{0D108BD9-81ED-4DB2-BD59-A6C34878D82A}">
                    <a16:rowId xmlns:a16="http://schemas.microsoft.com/office/drawing/2014/main" val="3069070547"/>
                  </a:ext>
                </a:extLst>
              </a:tr>
              <a:tr h="633659">
                <a:tc>
                  <a:txBody>
                    <a:bodyPr/>
                    <a:lstStyle/>
                    <a:p>
                      <a:r>
                        <a:rPr lang="en-GB" dirty="0"/>
                        <a:t>Loss (what is being lost in the poem?)</a:t>
                      </a:r>
                    </a:p>
                  </a:txBody>
                  <a:tcPr/>
                </a:tc>
                <a:tc>
                  <a:txBody>
                    <a:bodyPr/>
                    <a:lstStyle/>
                    <a:p>
                      <a:r>
                        <a:rPr lang="en-US" dirty="0">
                          <a:latin typeface="Comic Sans MS" panose="030F0702030302020204" pitchFamily="66" charset="0"/>
                        </a:rPr>
                        <a:t>The soldier is losing his identity. All he can think about is his time at war.</a:t>
                      </a:r>
                      <a:endParaRPr lang="en-GB" dirty="0">
                        <a:latin typeface="Comic Sans MS" panose="030F0702030302020204" pitchFamily="66" charset="0"/>
                      </a:endParaRPr>
                    </a:p>
                  </a:txBody>
                  <a:tcPr/>
                </a:tc>
                <a:extLst>
                  <a:ext uri="{0D108BD9-81ED-4DB2-BD59-A6C34878D82A}">
                    <a16:rowId xmlns:a16="http://schemas.microsoft.com/office/drawing/2014/main" val="2295133410"/>
                  </a:ext>
                </a:extLst>
              </a:tr>
            </a:tbl>
          </a:graphicData>
        </a:graphic>
      </p:graphicFrame>
      <p:sp>
        <p:nvSpPr>
          <p:cNvPr id="2" name="TextBox 1">
            <a:extLst>
              <a:ext uri="{FF2B5EF4-FFF2-40B4-BE49-F238E27FC236}">
                <a16:creationId xmlns:a16="http://schemas.microsoft.com/office/drawing/2014/main" id="{022214D8-5FD2-477F-897B-9D09802A27A1}"/>
              </a:ext>
            </a:extLst>
          </p:cNvPr>
          <p:cNvSpPr txBox="1"/>
          <p:nvPr/>
        </p:nvSpPr>
        <p:spPr>
          <a:xfrm>
            <a:off x="4920004" y="88900"/>
            <a:ext cx="7006608" cy="307777"/>
          </a:xfrm>
          <a:prstGeom prst="rect">
            <a:avLst/>
          </a:prstGeom>
          <a:solidFill>
            <a:schemeClr val="bg1">
              <a:lumMod val="95000"/>
            </a:schemeClr>
          </a:solidFill>
        </p:spPr>
        <p:txBody>
          <a:bodyPr wrap="square" rtlCol="0">
            <a:spAutoFit/>
          </a:bodyPr>
          <a:lstStyle/>
          <a:p>
            <a:r>
              <a:rPr lang="en-US" sz="1400" dirty="0">
                <a:latin typeface="Comic Sans MS" panose="030F0702030302020204" pitchFamily="66" charset="0"/>
              </a:rPr>
              <a:t>A few of the spaces have been completed for you so that you can see what to do.</a:t>
            </a:r>
            <a:endParaRPr lang="en-GB" sz="1400" dirty="0">
              <a:latin typeface="Comic Sans MS" panose="030F0702030302020204" pitchFamily="66" charset="0"/>
            </a:endParaRPr>
          </a:p>
        </p:txBody>
      </p:sp>
    </p:spTree>
    <p:extLst>
      <p:ext uri="{BB962C8B-B14F-4D97-AF65-F5344CB8AC3E}">
        <p14:creationId xmlns:p14="http://schemas.microsoft.com/office/powerpoint/2010/main" val="3162286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5923</Words>
  <Application>Microsoft Office PowerPoint</Application>
  <PresentationFormat>Widescreen</PresentationFormat>
  <Paragraphs>520</Paragraphs>
  <Slides>26</Slides>
  <Notes>0</Notes>
  <HiddenSlides>0</HiddenSlides>
  <MMClips>0</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26</vt:i4>
      </vt:variant>
    </vt:vector>
  </HeadingPairs>
  <TitlesOfParts>
    <vt:vector size="47" baseType="lpstr">
      <vt:lpstr>Adobe Garamond Pro</vt:lpstr>
      <vt:lpstr>Arial</vt:lpstr>
      <vt:lpstr>Balloonist SF</vt:lpstr>
      <vt:lpstr>Bradley Hand ITC</vt:lpstr>
      <vt:lpstr>Calibri</vt:lpstr>
      <vt:lpstr>Calibri Light</vt:lpstr>
      <vt:lpstr>Combat Ready BTN</vt:lpstr>
      <vt:lpstr>Comic Sans MS</vt:lpstr>
      <vt:lpstr>Consolas</vt:lpstr>
      <vt:lpstr>Fluffy Slacks BTN</vt:lpstr>
      <vt:lpstr>Gill Sans MT</vt:lpstr>
      <vt:lpstr>Gothic821 Cn BT</vt:lpstr>
      <vt:lpstr>Harrington</vt:lpstr>
      <vt:lpstr>Kristen ITC</vt:lpstr>
      <vt:lpstr>Showcard Gothic</vt:lpstr>
      <vt:lpstr>Tempus Sans ITC</vt:lpstr>
      <vt:lpstr>Trajan Pro</vt:lpstr>
      <vt:lpstr>Wingdings 2</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Barlow RC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BRLWHS</dc:creator>
  <cp:lastModifiedBy>John Sibbald</cp:lastModifiedBy>
  <cp:revision>192</cp:revision>
  <cp:lastPrinted>2019-12-12T07:21:55Z</cp:lastPrinted>
  <dcterms:created xsi:type="dcterms:W3CDTF">2019-12-11T17:41:52Z</dcterms:created>
  <dcterms:modified xsi:type="dcterms:W3CDTF">2020-07-06T14:06:38Z</dcterms:modified>
</cp:coreProperties>
</file>